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E9545-8CF5-4CFE-B920-448280AAD615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82659-3EE5-43B1-959F-C6FBE330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2659-3EE5-43B1-959F-C6FBE33010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00392" cy="26369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средних р</a:t>
            </a:r>
            <a:r>
              <a:rPr lang="ru-RU" sz="36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озничных цен на социально значимые продовольственные товары в г.</a:t>
            </a:r>
            <a:r>
              <a:rPr lang="ru-RU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6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.Октябрьск по состоянию                 </a:t>
            </a:r>
            <a:r>
              <a:rPr lang="ru-RU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апреля </a:t>
            </a:r>
            <a:r>
              <a:rPr lang="ru-RU" sz="36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780928"/>
            <a:ext cx="5256584" cy="3600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ZheleznovaDV\Мои документы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852936"/>
            <a:ext cx="5256584" cy="3456383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 оперативная информация о динамике потребительских цен в городском округе Октябрьск по состоянию 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года.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0" y="1196752"/>
          <a:ext cx="4716015" cy="5732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01"/>
                <a:gridCol w="1257603"/>
                <a:gridCol w="471602"/>
                <a:gridCol w="721602"/>
                <a:gridCol w="1164805"/>
                <a:gridCol w="707402"/>
              </a:tblGrid>
              <a:tr h="521730">
                <a:tc>
                  <a:txBody>
                    <a:bodyPr/>
                    <a:lstStyle/>
                    <a:p>
                      <a:r>
                        <a:rPr lang="ru-RU" sz="1000" b="1" i="1" dirty="0" smtClean="0">
                          <a:latin typeface="Tahoma" pitchFamily="34" charset="0"/>
                          <a:cs typeface="Tahoma" pitchFamily="34" charset="0"/>
                        </a:rPr>
                        <a:t>№ </a:t>
                      </a:r>
                      <a:r>
                        <a:rPr lang="ru-RU" sz="1000" b="1" i="1" dirty="0" err="1" smtClean="0"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1000" b="1" i="1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000" b="1" i="1" dirty="0" err="1" smtClean="0"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lang="ru-RU" sz="1000" b="1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вес</a:t>
                      </a:r>
                      <a:endParaRPr lang="ru-RU" sz="1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latin typeface="Tahoma"/>
                          <a:ea typeface="Times New Roman"/>
                          <a:cs typeface="Times New Roman"/>
                        </a:rPr>
                        <a:t>Средняя</a:t>
                      </a:r>
                      <a:r>
                        <a:rPr lang="ru-RU" sz="1000" b="1" i="1" baseline="0" dirty="0" smtClean="0">
                          <a:latin typeface="Tahoma"/>
                          <a:ea typeface="Times New Roman"/>
                          <a:cs typeface="Times New Roman"/>
                        </a:rPr>
                        <a:t> цена </a:t>
                      </a:r>
                      <a:r>
                        <a:rPr lang="en-US" sz="1000" b="1" i="1" dirty="0" smtClean="0">
                          <a:latin typeface="Tahoma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latin typeface="Tahoma"/>
                          <a:ea typeface="Times New Roman"/>
                          <a:cs typeface="Times New Roman"/>
                        </a:rPr>
                        <a:t>Средняя цена </a:t>
                      </a:r>
                      <a:r>
                        <a:rPr lang="en-US" sz="1000" b="1" i="1" dirty="0" smtClean="0">
                          <a:latin typeface="Tahoma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1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i="1" dirty="0" smtClean="0">
                          <a:latin typeface="Tahoma" pitchFamily="34" charset="0"/>
                          <a:cs typeface="Tahoma" pitchFamily="34" charset="0"/>
                        </a:rPr>
                        <a:t>Дина</a:t>
                      </a:r>
                      <a:r>
                        <a:rPr lang="en-US" sz="1000" b="1" i="1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000" b="1" i="1" dirty="0" err="1" smtClean="0">
                          <a:latin typeface="Tahoma" pitchFamily="34" charset="0"/>
                          <a:cs typeface="Tahoma" pitchFamily="34" charset="0"/>
                        </a:rPr>
                        <a:t>мика</a:t>
                      </a:r>
                      <a:endParaRPr lang="ru-RU" sz="1000" b="1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92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Хлеб Пшеничный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45,02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Хлеб ржано-пшеничный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Мука пшеничная 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34,80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Крупа гречневая 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29,71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67,23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Макаронные изделия 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7,31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67,95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Масло подсолнечное 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73,29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92,06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 песок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42,53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42,53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173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Изделия колбасные вареные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41,85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413,00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8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Молоко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39,84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  <a:cs typeface="Times New Roman" pitchFamily="18" charset="0"/>
                        </a:rPr>
                        <a:t>Творог</a:t>
                      </a:r>
                      <a:endParaRPr lang="ru-RU" sz="10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  <a:cs typeface="Times New Roman" pitchFamily="18" charset="0"/>
                        </a:rPr>
                        <a:t>кг</a:t>
                      </a:r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190,17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318,14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  <a:cs typeface="Times New Roman" pitchFamily="18" charset="0"/>
                        </a:rPr>
                        <a:t>11</a:t>
                      </a:r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  <a:cs typeface="Times New Roman" pitchFamily="18" charset="0"/>
                        </a:rPr>
                        <a:t>Яйцо</a:t>
                      </a:r>
                      <a:endParaRPr lang="ru-RU" sz="10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  <a:cs typeface="Times New Roman" pitchFamily="18" charset="0"/>
                        </a:rPr>
                        <a:t>кг</a:t>
                      </a:r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56,70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57,41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865">
                <a:tc>
                  <a:txBody>
                    <a:bodyPr/>
                    <a:lstStyle/>
                    <a:p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  <a:cs typeface="Times New Roman" pitchFamily="18" charset="0"/>
                        </a:rPr>
                        <a:t>Овощи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05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  <a:cs typeface="Times New Roman" pitchFamily="18" charset="0"/>
                        </a:rPr>
                        <a:t>Картофель</a:t>
                      </a:r>
                      <a:endParaRPr lang="ru-RU" sz="10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23,48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  <a:cs typeface="Times New Roman" pitchFamily="18" charset="0"/>
                        </a:rPr>
                        <a:t>28,48</a:t>
                      </a:r>
                      <a:endParaRPr lang="ru-RU" sz="12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6016" y="1253885"/>
          <a:ext cx="4176465" cy="3687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87"/>
                <a:gridCol w="1113724"/>
                <a:gridCol w="348039"/>
                <a:gridCol w="765685"/>
                <a:gridCol w="765685"/>
                <a:gridCol w="553845"/>
              </a:tblGrid>
              <a:tr h="5767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№ </a:t>
                      </a:r>
                      <a:r>
                        <a:rPr lang="ru-RU" sz="1000" i="1" dirty="0" err="1" smtClean="0"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000" i="1" dirty="0" err="1" smtClean="0"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lang="ru-RU" sz="10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Наименование</a:t>
                      </a:r>
                      <a:endParaRPr lang="ru-RU" sz="10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 smtClean="0">
                          <a:latin typeface="Tahoma" pitchFamily="34" charset="0"/>
                          <a:cs typeface="Tahoma" pitchFamily="34" charset="0"/>
                        </a:rPr>
                        <a:t>вес</a:t>
                      </a:r>
                      <a:endParaRPr lang="ru-RU" sz="8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Средняя цена</a:t>
                      </a:r>
                      <a:r>
                        <a:rPr lang="ru-RU" sz="1000" i="1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i="1" dirty="0" smtClean="0">
                          <a:latin typeface="Tahoma" pitchFamily="34" charset="0"/>
                          <a:cs typeface="Tahoma" pitchFamily="34" charset="0"/>
                        </a:rPr>
                        <a:t>min</a:t>
                      </a:r>
                      <a:endParaRPr lang="ru-RU" sz="10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Средняя цена </a:t>
                      </a:r>
                      <a:r>
                        <a:rPr lang="en-US" sz="1000" i="1" dirty="0" smtClean="0"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endParaRPr lang="ru-RU" sz="10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ahoma" pitchFamily="34" charset="0"/>
                          <a:cs typeface="Tahoma" pitchFamily="34" charset="0"/>
                        </a:rPr>
                        <a:t>Дина</a:t>
                      </a:r>
                    </a:p>
                    <a:p>
                      <a:r>
                        <a:rPr lang="ru-RU" sz="1000" i="1" dirty="0" err="1" smtClean="0">
                          <a:latin typeface="Tahoma" pitchFamily="34" charset="0"/>
                          <a:cs typeface="Tahoma" pitchFamily="34" charset="0"/>
                        </a:rPr>
                        <a:t>мика</a:t>
                      </a:r>
                      <a:endParaRPr lang="ru-RU" sz="100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1394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13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Лук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38,16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38,44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65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14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Морковь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40,03</a:t>
                      </a:r>
                      <a:endParaRPr lang="en-US" sz="1200" b="1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43,03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67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15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Капуста белокочанная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61,30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63,41</a:t>
                      </a:r>
                      <a:endParaRPr lang="ru-RU" sz="1200" b="1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5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16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Говядина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298,00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465,00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5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17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Свинина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199,00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299,00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518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18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Мясо кур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126,30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126,30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81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19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latin typeface="+mn-lt"/>
                        </a:rPr>
                        <a:t>Масло сливочное</a:t>
                      </a:r>
                      <a:r>
                        <a:rPr lang="ru-RU" sz="1000" b="1" i="0" baseline="0" dirty="0" smtClean="0">
                          <a:latin typeface="+mn-lt"/>
                        </a:rPr>
                        <a:t> </a:t>
                      </a:r>
                      <a:endParaRPr lang="ru-RU" sz="10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+mn-lt"/>
                        </a:rPr>
                        <a:t>кг</a:t>
                      </a:r>
                      <a:endParaRPr lang="ru-RU" sz="1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413,45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505,47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Блок-схема: объединение 10"/>
          <p:cNvSpPr/>
          <p:nvPr/>
        </p:nvSpPr>
        <p:spPr>
          <a:xfrm rot="10800000">
            <a:off x="6804248" y="623731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4139952" y="5517232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6444208" y="6597352"/>
            <a:ext cx="216024" cy="260648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 rot="10800000">
            <a:off x="8100392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объединение 16"/>
          <p:cNvSpPr/>
          <p:nvPr/>
        </p:nvSpPr>
        <p:spPr>
          <a:xfrm rot="21447277" flipV="1">
            <a:off x="4145526" y="3438464"/>
            <a:ext cx="432048" cy="260648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объединение 17"/>
          <p:cNvSpPr/>
          <p:nvPr/>
        </p:nvSpPr>
        <p:spPr>
          <a:xfrm rot="10800000">
            <a:off x="6660232" y="6569968"/>
            <a:ext cx="216024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объединение 18"/>
          <p:cNvSpPr/>
          <p:nvPr/>
        </p:nvSpPr>
        <p:spPr>
          <a:xfrm rot="10800000" flipH="1">
            <a:off x="8388424" y="6453336"/>
            <a:ext cx="288032" cy="144016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объединение 19"/>
          <p:cNvSpPr/>
          <p:nvPr/>
        </p:nvSpPr>
        <p:spPr>
          <a:xfrm rot="10800000">
            <a:off x="5940152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объединение 23"/>
          <p:cNvSpPr/>
          <p:nvPr/>
        </p:nvSpPr>
        <p:spPr>
          <a:xfrm>
            <a:off x="7452320" y="6309320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объединение 21"/>
          <p:cNvSpPr/>
          <p:nvPr/>
        </p:nvSpPr>
        <p:spPr>
          <a:xfrm>
            <a:off x="4139952" y="3861048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объединение 20"/>
          <p:cNvSpPr/>
          <p:nvPr/>
        </p:nvSpPr>
        <p:spPr>
          <a:xfrm rot="10800000">
            <a:off x="4139952" y="263691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объединение 22"/>
          <p:cNvSpPr/>
          <p:nvPr/>
        </p:nvSpPr>
        <p:spPr>
          <a:xfrm rot="10800000">
            <a:off x="4139952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объединение 24"/>
          <p:cNvSpPr/>
          <p:nvPr/>
        </p:nvSpPr>
        <p:spPr>
          <a:xfrm rot="10800000" flipV="1">
            <a:off x="4139952" y="4725144"/>
            <a:ext cx="432048" cy="260648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объединение 25"/>
          <p:cNvSpPr/>
          <p:nvPr/>
        </p:nvSpPr>
        <p:spPr>
          <a:xfrm rot="21407419" flipV="1">
            <a:off x="4146910" y="1856715"/>
            <a:ext cx="432048" cy="260648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объединение 27"/>
          <p:cNvSpPr/>
          <p:nvPr/>
        </p:nvSpPr>
        <p:spPr>
          <a:xfrm rot="10800000">
            <a:off x="8388424" y="227687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объединение 28"/>
          <p:cNvSpPr/>
          <p:nvPr/>
        </p:nvSpPr>
        <p:spPr>
          <a:xfrm flipV="1">
            <a:off x="5652120" y="6309320"/>
            <a:ext cx="432048" cy="260648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объединение 29"/>
          <p:cNvSpPr/>
          <p:nvPr/>
        </p:nvSpPr>
        <p:spPr>
          <a:xfrm>
            <a:off x="4139952" y="4293096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объединение 30"/>
          <p:cNvSpPr/>
          <p:nvPr/>
        </p:nvSpPr>
        <p:spPr>
          <a:xfrm>
            <a:off x="5076056" y="6381328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объединение 31"/>
          <p:cNvSpPr/>
          <p:nvPr/>
        </p:nvSpPr>
        <p:spPr>
          <a:xfrm>
            <a:off x="8388424" y="4149080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объединение 32"/>
          <p:cNvSpPr/>
          <p:nvPr/>
        </p:nvSpPr>
        <p:spPr>
          <a:xfrm>
            <a:off x="4139952" y="5949280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объединение 26"/>
          <p:cNvSpPr/>
          <p:nvPr/>
        </p:nvSpPr>
        <p:spPr>
          <a:xfrm rot="10800000">
            <a:off x="7668344" y="6578352"/>
            <a:ext cx="432048" cy="279648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объединение 33"/>
          <p:cNvSpPr/>
          <p:nvPr/>
        </p:nvSpPr>
        <p:spPr>
          <a:xfrm rot="10800000">
            <a:off x="7308304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объединение 34"/>
          <p:cNvSpPr/>
          <p:nvPr/>
        </p:nvSpPr>
        <p:spPr>
          <a:xfrm rot="10800000">
            <a:off x="5364088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объединение 35"/>
          <p:cNvSpPr/>
          <p:nvPr/>
        </p:nvSpPr>
        <p:spPr>
          <a:xfrm>
            <a:off x="4139952" y="5157192"/>
            <a:ext cx="432048" cy="28803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объединение 36"/>
          <p:cNvSpPr/>
          <p:nvPr/>
        </p:nvSpPr>
        <p:spPr>
          <a:xfrm rot="10800000">
            <a:off x="4860032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объединение 37"/>
          <p:cNvSpPr/>
          <p:nvPr/>
        </p:nvSpPr>
        <p:spPr>
          <a:xfrm rot="10800000">
            <a:off x="4139952" y="2204864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объединение 38"/>
          <p:cNvSpPr/>
          <p:nvPr/>
        </p:nvSpPr>
        <p:spPr>
          <a:xfrm rot="10800000">
            <a:off x="6948264" y="656996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объединение 39"/>
          <p:cNvSpPr/>
          <p:nvPr/>
        </p:nvSpPr>
        <p:spPr>
          <a:xfrm rot="10800000">
            <a:off x="6300192" y="623731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объединение 40"/>
          <p:cNvSpPr/>
          <p:nvPr/>
        </p:nvSpPr>
        <p:spPr>
          <a:xfrm rot="10800000">
            <a:off x="8388424" y="1844824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объединение 41"/>
          <p:cNvSpPr/>
          <p:nvPr/>
        </p:nvSpPr>
        <p:spPr>
          <a:xfrm rot="10800000">
            <a:off x="8388424" y="2780928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2271</TotalTime>
  <Words>176</Words>
  <Application>Microsoft Office PowerPoint</Application>
  <PresentationFormat>Экран (4:3)</PresentationFormat>
  <Paragraphs>113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Динамика средних розничных цен на социально значимые продовольственные товары в г.о.Октябрьск по состоянию                 на 10 апреля 2019 г. </vt:lpstr>
      <vt:lpstr>Ежемесячная оперативная информация о динамике потребительских цен в городском округе Октябрьск по состоянию на 10 апреля 2019 года.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ZheleznovaDV</cp:lastModifiedBy>
  <cp:revision>297</cp:revision>
  <dcterms:modified xsi:type="dcterms:W3CDTF">2019-04-10T11:14:55Z</dcterms:modified>
</cp:coreProperties>
</file>