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sldIdLst>
    <p:sldId id="284" r:id="rId2"/>
    <p:sldId id="310" r:id="rId3"/>
    <p:sldId id="289" r:id="rId4"/>
    <p:sldId id="311" r:id="rId5"/>
    <p:sldId id="290" r:id="rId6"/>
    <p:sldId id="258" r:id="rId7"/>
    <p:sldId id="302" r:id="rId8"/>
    <p:sldId id="313" r:id="rId9"/>
    <p:sldId id="314" r:id="rId10"/>
    <p:sldId id="324" r:id="rId11"/>
    <p:sldId id="259" r:id="rId12"/>
    <p:sldId id="315" r:id="rId13"/>
    <p:sldId id="321" r:id="rId14"/>
    <p:sldId id="293" r:id="rId15"/>
    <p:sldId id="322" r:id="rId16"/>
    <p:sldId id="301" r:id="rId17"/>
    <p:sldId id="316" r:id="rId18"/>
    <p:sldId id="317" r:id="rId19"/>
    <p:sldId id="323" r:id="rId20"/>
    <p:sldId id="280" r:id="rId21"/>
    <p:sldId id="288" r:id="rId22"/>
    <p:sldId id="318" r:id="rId23"/>
    <p:sldId id="319" r:id="rId24"/>
    <p:sldId id="326" r:id="rId25"/>
    <p:sldId id="295" r:id="rId26"/>
    <p:sldId id="320" r:id="rId27"/>
  </p:sldIdLst>
  <p:sldSz cx="9144000" cy="6858000" type="screen4x3"/>
  <p:notesSz cx="9928225" cy="6797675"/>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33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55" autoAdjust="0"/>
    <p:restoredTop sz="99741" autoAdjust="0"/>
  </p:normalViewPr>
  <p:slideViewPr>
    <p:cSldViewPr>
      <p:cViewPr>
        <p:scale>
          <a:sx n="80" d="100"/>
          <a:sy n="80" d="100"/>
        </p:scale>
        <p:origin x="-70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Server\&#1041;&#1102;&#1076;&#1078;&#1077;&#1090;&#1085;&#1099;&#1077;%20&#1079;&#1072;&#1103;&#1074;&#1082;&#1080;2007\&#1055;&#1088;&#1086;&#1077;&#1082;&#1090;%20&#1073;&#1102;&#1076;&#1078;&#1077;&#1090;&#1072;%20&#1085;&#1072;%202021%20&#1075;&#1086;&#1076;%20&#1080;%20&#1087;&#1083;&#1072;&#1085;&#1086;&#1074;&#1099;&#1081;%20&#1087;&#1077;&#1088;&#1080;&#1086;&#1076;%202022-2023%20&#1075;&#1086;&#1076;&#1086;&#1074;\&#1044;&#1086;&#1093;&#1086;&#1076;&#1099;\&#1090;&#1072;&#1073;&#1083;&#1080;&#1094;&#1099;%20&#1076;&#1083;&#1103;%20&#1087;&#1091;&#1073;&#1083;&#1080;&#1095;&#1085;&#1099;&#1093;%20&#1089;&#1083;&#1091;&#1096;&#1072;&#1085;&#1080;&#1081;\&#1075;&#1080;&#1089;&#1090;&#1086;&#1075;&#1088;&#1072;&#1084;&#1084;&#1072;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erver\&#1041;&#1102;&#1076;&#1078;&#1077;&#1090;&#1085;&#1099;&#1077;%20&#1079;&#1072;&#1103;&#1074;&#1082;&#1080;2007\&#1055;&#1088;&#1086;&#1077;&#1082;&#1090;%20&#1073;&#1102;&#1076;&#1078;&#1077;&#1090;&#1072;%20&#1085;&#1072;%202021%20&#1075;&#1086;&#1076;%20&#1080;%20&#1087;&#1083;&#1072;&#1085;&#1086;&#1074;&#1099;&#1081;%20&#1087;&#1077;&#1088;&#1080;&#1086;&#1076;%202022-2023%20&#1075;&#1086;&#1076;&#1086;&#1074;\&#1044;&#1086;&#1093;&#1086;&#1076;&#1099;\&#1090;&#1072;&#1073;&#1083;&#1080;&#1094;&#1099;%20&#1076;&#1083;&#1103;%20&#1087;&#1091;&#1073;&#1083;&#1080;&#1095;&#1085;&#1099;&#1093;%20&#1089;&#1083;&#1091;&#1096;&#1072;&#1085;&#1080;&#1081;\&#1075;&#1080;&#1089;&#1090;&#1086;&#1075;&#1088;&#1072;&#1084;&#1084;&#1072;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erver\&#1041;&#1102;&#1076;&#1078;&#1077;&#1090;&#1085;&#1099;&#1077;%20&#1079;&#1072;&#1103;&#1074;&#1082;&#1080;2007\&#1055;&#1088;&#1086;&#1077;&#1082;&#1090;%20&#1073;&#1102;&#1076;&#1078;&#1077;&#1090;&#1072;%20&#1085;&#1072;%202021%20&#1075;&#1086;&#1076;%20&#1080;%20&#1087;&#1083;&#1072;&#1085;&#1086;&#1074;&#1099;&#1081;%20&#1087;&#1077;&#1088;&#1080;&#1086;&#1076;%202022-2023%20&#1075;&#1086;&#1076;&#1086;&#1074;\&#1056;&#1072;&#1089;&#1093;&#1086;&#1076;&#1099;\&#1058;&#1072;&#1073;&#1083;&#1080;&#1094;&#1099;%20&#1076;&#1083;&#1103;%20&#1087;&#1086;&#1103;&#1089;&#1085;&#1080;&#1090;&#1077;&#1083;&#1100;&#1085;&#1086;&#1081;%20&#1079;&#1072;&#1087;&#1080;&#1089;&#1082;&#108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Лист1!$A$4</c:f>
              <c:strCache>
                <c:ptCount val="1"/>
                <c:pt idx="0">
                  <c:v>Налоговые доходы</c:v>
                </c:pt>
              </c:strCache>
            </c:strRef>
          </c:tx>
          <c:spPr>
            <a:solidFill>
              <a:srgbClr val="00B050"/>
            </a:solidFill>
          </c:spPr>
          <c:invertIfNegative val="0"/>
          <c:cat>
            <c:strRef>
              <c:f>Лист1!$B$3:$E$3</c:f>
              <c:strCache>
                <c:ptCount val="4"/>
                <c:pt idx="0">
                  <c:v>2020 год</c:v>
                </c:pt>
                <c:pt idx="1">
                  <c:v>2021 год</c:v>
                </c:pt>
                <c:pt idx="2">
                  <c:v>2022 год</c:v>
                </c:pt>
                <c:pt idx="3">
                  <c:v>2023 год</c:v>
                </c:pt>
              </c:strCache>
            </c:strRef>
          </c:cat>
          <c:val>
            <c:numRef>
              <c:f>Лист1!$B$4:$E$4</c:f>
              <c:numCache>
                <c:formatCode>0.0%</c:formatCode>
                <c:ptCount val="4"/>
                <c:pt idx="0">
                  <c:v>0.17899999999999999</c:v>
                </c:pt>
                <c:pt idx="1">
                  <c:v>0.28399999999999997</c:v>
                </c:pt>
                <c:pt idx="2">
                  <c:v>0.32400000000000001</c:v>
                </c:pt>
                <c:pt idx="3">
                  <c:v>0.42699999999999999</c:v>
                </c:pt>
              </c:numCache>
            </c:numRef>
          </c:val>
        </c:ser>
        <c:ser>
          <c:idx val="1"/>
          <c:order val="1"/>
          <c:tx>
            <c:strRef>
              <c:f>Лист1!$A$5</c:f>
              <c:strCache>
                <c:ptCount val="1"/>
                <c:pt idx="0">
                  <c:v>Неналоговые доходы</c:v>
                </c:pt>
              </c:strCache>
            </c:strRef>
          </c:tx>
          <c:spPr>
            <a:solidFill>
              <a:srgbClr val="0070C0"/>
            </a:solidFill>
          </c:spPr>
          <c:invertIfNegative val="0"/>
          <c:cat>
            <c:strRef>
              <c:f>Лист1!$B$3:$E$3</c:f>
              <c:strCache>
                <c:ptCount val="4"/>
                <c:pt idx="0">
                  <c:v>2020 год</c:v>
                </c:pt>
                <c:pt idx="1">
                  <c:v>2021 год</c:v>
                </c:pt>
                <c:pt idx="2">
                  <c:v>2022 год</c:v>
                </c:pt>
                <c:pt idx="3">
                  <c:v>2023 год</c:v>
                </c:pt>
              </c:strCache>
            </c:strRef>
          </c:cat>
          <c:val>
            <c:numRef>
              <c:f>Лист1!$B$5:$E$5</c:f>
              <c:numCache>
                <c:formatCode>0.0%</c:formatCode>
                <c:ptCount val="4"/>
                <c:pt idx="0">
                  <c:v>2.3E-2</c:v>
                </c:pt>
                <c:pt idx="1">
                  <c:v>3.4000000000000002E-2</c:v>
                </c:pt>
                <c:pt idx="2">
                  <c:v>3.2000000000000001E-2</c:v>
                </c:pt>
                <c:pt idx="3">
                  <c:v>3.4000000000000002E-2</c:v>
                </c:pt>
              </c:numCache>
            </c:numRef>
          </c:val>
        </c:ser>
        <c:ser>
          <c:idx val="2"/>
          <c:order val="2"/>
          <c:tx>
            <c:strRef>
              <c:f>Лист1!$A$6</c:f>
              <c:strCache>
                <c:ptCount val="1"/>
                <c:pt idx="0">
                  <c:v>Безвозмездные поступления</c:v>
                </c:pt>
              </c:strCache>
            </c:strRef>
          </c:tx>
          <c:spPr>
            <a:solidFill>
              <a:srgbClr val="FF0000"/>
            </a:solidFill>
          </c:spPr>
          <c:invertIfNegative val="0"/>
          <c:cat>
            <c:strRef>
              <c:f>Лист1!$B$3:$E$3</c:f>
              <c:strCache>
                <c:ptCount val="4"/>
                <c:pt idx="0">
                  <c:v>2020 год</c:v>
                </c:pt>
                <c:pt idx="1">
                  <c:v>2021 год</c:v>
                </c:pt>
                <c:pt idx="2">
                  <c:v>2022 год</c:v>
                </c:pt>
                <c:pt idx="3">
                  <c:v>2023 год</c:v>
                </c:pt>
              </c:strCache>
            </c:strRef>
          </c:cat>
          <c:val>
            <c:numRef>
              <c:f>Лист1!$B$6:$E$6</c:f>
              <c:numCache>
                <c:formatCode>0.0%</c:formatCode>
                <c:ptCount val="4"/>
                <c:pt idx="0">
                  <c:v>0.79800000000000004</c:v>
                </c:pt>
                <c:pt idx="1">
                  <c:v>0.68200000000000005</c:v>
                </c:pt>
                <c:pt idx="2">
                  <c:v>0.64400000000000002</c:v>
                </c:pt>
                <c:pt idx="3">
                  <c:v>0.53900000000000003</c:v>
                </c:pt>
              </c:numCache>
            </c:numRef>
          </c:val>
        </c:ser>
        <c:dLbls>
          <c:showLegendKey val="0"/>
          <c:showVal val="0"/>
          <c:showCatName val="0"/>
          <c:showSerName val="0"/>
          <c:showPercent val="0"/>
          <c:showBubbleSize val="0"/>
        </c:dLbls>
        <c:gapWidth val="150"/>
        <c:shape val="box"/>
        <c:axId val="107005440"/>
        <c:axId val="107006976"/>
        <c:axId val="0"/>
      </c:bar3DChart>
      <c:catAx>
        <c:axId val="107005440"/>
        <c:scaling>
          <c:orientation val="minMax"/>
        </c:scaling>
        <c:delete val="0"/>
        <c:axPos val="b"/>
        <c:majorTickMark val="out"/>
        <c:minorTickMark val="none"/>
        <c:tickLblPos val="nextTo"/>
        <c:crossAx val="107006976"/>
        <c:crosses val="autoZero"/>
        <c:auto val="1"/>
        <c:lblAlgn val="ctr"/>
        <c:lblOffset val="100"/>
        <c:noMultiLvlLbl val="0"/>
      </c:catAx>
      <c:valAx>
        <c:axId val="107006976"/>
        <c:scaling>
          <c:orientation val="minMax"/>
        </c:scaling>
        <c:delete val="0"/>
        <c:axPos val="l"/>
        <c:majorGridlines/>
        <c:numFmt formatCode="0.0%" sourceLinked="1"/>
        <c:majorTickMark val="out"/>
        <c:minorTickMark val="none"/>
        <c:tickLblPos val="nextTo"/>
        <c:crossAx val="107005440"/>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Лист2!$B$2:$B$3</c:f>
              <c:strCache>
                <c:ptCount val="1"/>
                <c:pt idx="0">
                  <c:v>2021 год</c:v>
                </c:pt>
              </c:strCache>
            </c:strRef>
          </c:tx>
          <c:spPr>
            <a:solidFill>
              <a:srgbClr val="00B050"/>
            </a:solidFill>
          </c:spPr>
          <c:invertIfNegative val="0"/>
          <c:cat>
            <c:strRef>
              <c:f>(Лист2!$A$4:$A$10,Лист2!$A$12:$A$14)</c:f>
              <c:strCache>
                <c:ptCount val="10"/>
                <c:pt idx="0">
                  <c:v>Налог на доходы физических лиц</c:v>
                </c:pt>
                <c:pt idx="1">
                  <c:v>Акцизы на дизельное топливо, моторные масла, автомобильный и прямогонный бензин</c:v>
                </c:pt>
                <c:pt idx="2">
                  <c:v>Налоги на совокупный доход</c:v>
                </c:pt>
                <c:pt idx="3">
                  <c:v>Налог на имущество физических лиц</c:v>
                </c:pt>
                <c:pt idx="4">
                  <c:v>Земельный налог</c:v>
                </c:pt>
                <c:pt idx="5">
                  <c:v>Государственная пошлина</c:v>
                </c:pt>
                <c:pt idx="6">
                  <c:v>Доходы от использования имущества, находящегося в государственной и муниципальной собственности</c:v>
                </c:pt>
                <c:pt idx="7">
                  <c:v>Прочие доходы от оказания платных услуг</c:v>
                </c:pt>
                <c:pt idx="8">
                  <c:v>Доходы от продажи материальных и нематериальных активов</c:v>
                </c:pt>
                <c:pt idx="9">
                  <c:v>Штрафы, санкции, возмещение ущерба</c:v>
                </c:pt>
              </c:strCache>
            </c:strRef>
          </c:cat>
          <c:val>
            <c:numRef>
              <c:f>(Лист2!$B$4:$B$10,Лист2!$B$12:$B$14)</c:f>
              <c:numCache>
                <c:formatCode>0.0%</c:formatCode>
                <c:ptCount val="10"/>
                <c:pt idx="0">
                  <c:v>0.51700000000000002</c:v>
                </c:pt>
                <c:pt idx="1">
                  <c:v>5.1999999999999998E-2</c:v>
                </c:pt>
                <c:pt idx="2">
                  <c:v>4.2000000000000003E-2</c:v>
                </c:pt>
                <c:pt idx="3">
                  <c:v>4.7E-2</c:v>
                </c:pt>
                <c:pt idx="4">
                  <c:v>0.20100000000000001</c:v>
                </c:pt>
                <c:pt idx="5">
                  <c:v>3.5000000000000003E-2</c:v>
                </c:pt>
                <c:pt idx="6">
                  <c:v>5.8999999999999997E-2</c:v>
                </c:pt>
                <c:pt idx="7">
                  <c:v>1E-3</c:v>
                </c:pt>
                <c:pt idx="8">
                  <c:v>4.2999999999999997E-2</c:v>
                </c:pt>
                <c:pt idx="9">
                  <c:v>3.0000000000000001E-3</c:v>
                </c:pt>
              </c:numCache>
            </c:numRef>
          </c:val>
        </c:ser>
        <c:ser>
          <c:idx val="1"/>
          <c:order val="1"/>
          <c:tx>
            <c:strRef>
              <c:f>Лист2!$C$2:$C$3</c:f>
              <c:strCache>
                <c:ptCount val="1"/>
                <c:pt idx="0">
                  <c:v>2022 год</c:v>
                </c:pt>
              </c:strCache>
            </c:strRef>
          </c:tx>
          <c:spPr>
            <a:solidFill>
              <a:srgbClr val="0070C0"/>
            </a:solidFill>
          </c:spPr>
          <c:invertIfNegative val="0"/>
          <c:cat>
            <c:strRef>
              <c:f>(Лист2!$A$4:$A$10,Лист2!$A$12:$A$14)</c:f>
              <c:strCache>
                <c:ptCount val="10"/>
                <c:pt idx="0">
                  <c:v>Налог на доходы физических лиц</c:v>
                </c:pt>
                <c:pt idx="1">
                  <c:v>Акцизы на дизельное топливо, моторные масла, автомобильный и прямогонный бензин</c:v>
                </c:pt>
                <c:pt idx="2">
                  <c:v>Налоги на совокупный доход</c:v>
                </c:pt>
                <c:pt idx="3">
                  <c:v>Налог на имущество физических лиц</c:v>
                </c:pt>
                <c:pt idx="4">
                  <c:v>Земельный налог</c:v>
                </c:pt>
                <c:pt idx="5">
                  <c:v>Государственная пошлина</c:v>
                </c:pt>
                <c:pt idx="6">
                  <c:v>Доходы от использования имущества, находящегося в государственной и муниципальной собственности</c:v>
                </c:pt>
                <c:pt idx="7">
                  <c:v>Прочие доходы от оказания платных услуг</c:v>
                </c:pt>
                <c:pt idx="8">
                  <c:v>Доходы от продажи материальных и нематериальных активов</c:v>
                </c:pt>
                <c:pt idx="9">
                  <c:v>Штрафы, санкции, возмещение ущерба</c:v>
                </c:pt>
              </c:strCache>
            </c:strRef>
          </c:cat>
          <c:val>
            <c:numRef>
              <c:f>(Лист2!$C$4:$C$10,Лист2!$C$12:$C$14)</c:f>
              <c:numCache>
                <c:formatCode>0.0%</c:formatCode>
                <c:ptCount val="10"/>
                <c:pt idx="0">
                  <c:v>0.54800000000000004</c:v>
                </c:pt>
                <c:pt idx="1">
                  <c:v>5.2999999999999999E-2</c:v>
                </c:pt>
                <c:pt idx="2">
                  <c:v>3.1E-2</c:v>
                </c:pt>
                <c:pt idx="3">
                  <c:v>4.9000000000000002E-2</c:v>
                </c:pt>
                <c:pt idx="4">
                  <c:v>0.19400000000000001</c:v>
                </c:pt>
                <c:pt idx="5">
                  <c:v>3.5000000000000003E-2</c:v>
                </c:pt>
                <c:pt idx="6">
                  <c:v>5.8999999999999997E-2</c:v>
                </c:pt>
                <c:pt idx="7">
                  <c:v>1E-3</c:v>
                </c:pt>
                <c:pt idx="8">
                  <c:v>2.7E-2</c:v>
                </c:pt>
                <c:pt idx="9">
                  <c:v>3.0000000000000001E-3</c:v>
                </c:pt>
              </c:numCache>
            </c:numRef>
          </c:val>
        </c:ser>
        <c:ser>
          <c:idx val="2"/>
          <c:order val="2"/>
          <c:tx>
            <c:strRef>
              <c:f>Лист2!$D$2:$D$3</c:f>
              <c:strCache>
                <c:ptCount val="1"/>
                <c:pt idx="0">
                  <c:v>2023 год</c:v>
                </c:pt>
              </c:strCache>
            </c:strRef>
          </c:tx>
          <c:spPr>
            <a:solidFill>
              <a:srgbClr val="FF0000"/>
            </a:solidFill>
          </c:spPr>
          <c:invertIfNegative val="0"/>
          <c:cat>
            <c:strRef>
              <c:f>(Лист2!$A$4:$A$10,Лист2!$A$12:$A$14)</c:f>
              <c:strCache>
                <c:ptCount val="10"/>
                <c:pt idx="0">
                  <c:v>Налог на доходы физических лиц</c:v>
                </c:pt>
                <c:pt idx="1">
                  <c:v>Акцизы на дизельное топливо, моторные масла, автомобильный и прямогонный бензин</c:v>
                </c:pt>
                <c:pt idx="2">
                  <c:v>Налоги на совокупный доход</c:v>
                </c:pt>
                <c:pt idx="3">
                  <c:v>Налог на имущество физических лиц</c:v>
                </c:pt>
                <c:pt idx="4">
                  <c:v>Земельный налог</c:v>
                </c:pt>
                <c:pt idx="5">
                  <c:v>Государственная пошлина</c:v>
                </c:pt>
                <c:pt idx="6">
                  <c:v>Доходы от использования имущества, находящегося в государственной и муниципальной собственности</c:v>
                </c:pt>
                <c:pt idx="7">
                  <c:v>Прочие доходы от оказания платных услуг</c:v>
                </c:pt>
                <c:pt idx="8">
                  <c:v>Доходы от продажи материальных и нематериальных активов</c:v>
                </c:pt>
                <c:pt idx="9">
                  <c:v>Штрафы, санкции, возмещение ущерба</c:v>
                </c:pt>
              </c:strCache>
            </c:strRef>
          </c:cat>
          <c:val>
            <c:numRef>
              <c:f>(Лист2!$D$4:$D$10,Лист2!$D$12:$D$14)</c:f>
              <c:numCache>
                <c:formatCode>0.0%</c:formatCode>
                <c:ptCount val="10"/>
                <c:pt idx="0">
                  <c:v>0.57199999999999995</c:v>
                </c:pt>
                <c:pt idx="1">
                  <c:v>5.1999999999999998E-2</c:v>
                </c:pt>
                <c:pt idx="2">
                  <c:v>0.03</c:v>
                </c:pt>
                <c:pt idx="3">
                  <c:v>4.9000000000000002E-2</c:v>
                </c:pt>
                <c:pt idx="4">
                  <c:v>0.189</c:v>
                </c:pt>
                <c:pt idx="5">
                  <c:v>3.4000000000000002E-2</c:v>
                </c:pt>
                <c:pt idx="6">
                  <c:v>5.7000000000000002E-2</c:v>
                </c:pt>
                <c:pt idx="7">
                  <c:v>1E-3</c:v>
                </c:pt>
                <c:pt idx="8">
                  <c:v>1.2999999999999999E-2</c:v>
                </c:pt>
                <c:pt idx="9">
                  <c:v>3.0000000000000001E-3</c:v>
                </c:pt>
              </c:numCache>
            </c:numRef>
          </c:val>
        </c:ser>
        <c:dLbls>
          <c:showLegendKey val="0"/>
          <c:showVal val="0"/>
          <c:showCatName val="0"/>
          <c:showSerName val="0"/>
          <c:showPercent val="0"/>
          <c:showBubbleSize val="0"/>
        </c:dLbls>
        <c:gapWidth val="150"/>
        <c:shape val="box"/>
        <c:axId val="108039552"/>
        <c:axId val="108049536"/>
        <c:axId val="0"/>
      </c:bar3DChart>
      <c:catAx>
        <c:axId val="108039552"/>
        <c:scaling>
          <c:orientation val="minMax"/>
        </c:scaling>
        <c:delete val="0"/>
        <c:axPos val="b"/>
        <c:majorTickMark val="out"/>
        <c:minorTickMark val="none"/>
        <c:tickLblPos val="nextTo"/>
        <c:crossAx val="108049536"/>
        <c:crosses val="autoZero"/>
        <c:auto val="1"/>
        <c:lblAlgn val="ctr"/>
        <c:lblOffset val="100"/>
        <c:noMultiLvlLbl val="0"/>
      </c:catAx>
      <c:valAx>
        <c:axId val="108049536"/>
        <c:scaling>
          <c:orientation val="minMax"/>
        </c:scaling>
        <c:delete val="0"/>
        <c:axPos val="l"/>
        <c:majorGridlines/>
        <c:numFmt formatCode="0.0%" sourceLinked="1"/>
        <c:majorTickMark val="out"/>
        <c:minorTickMark val="none"/>
        <c:tickLblPos val="nextTo"/>
        <c:crossAx val="108039552"/>
        <c:crosses val="autoZero"/>
        <c:crossBetween val="between"/>
      </c:valAx>
      <c:dTable>
        <c:showHorzBorder val="1"/>
        <c:showVertBorder val="1"/>
        <c:showOutline val="1"/>
        <c:showKeys val="1"/>
        <c:txPr>
          <a:bodyPr/>
          <a:lstStyle/>
          <a:p>
            <a:pPr rtl="0">
              <a:defRPr b="1"/>
            </a:pPr>
            <a:endParaRPr lang="ru-RU"/>
          </a:p>
        </c:txPr>
      </c:dTable>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v>2021 г.</c:v>
          </c:tx>
          <c:spPr>
            <a:solidFill>
              <a:srgbClr val="33CC33"/>
            </a:solidFill>
          </c:spPr>
          <c:invertIfNegative val="0"/>
          <c:cat>
            <c:strRef>
              <c:f>гистограмма!$A$4:$A$16</c:f>
              <c:strCache>
                <c:ptCount val="13"/>
                <c:pt idx="0">
                  <c:v>Общегосударственные расходы</c:v>
                </c:pt>
                <c:pt idx="1">
                  <c:v>Национальная оборона</c:v>
                </c:pt>
                <c:pt idx="2">
                  <c:v>Национальная безопасность и правоохранительная деятельность </c:v>
                </c:pt>
                <c:pt idx="3">
                  <c:v>Национальная экономика</c:v>
                </c:pt>
                <c:pt idx="4">
                  <c:v>Жилищно-коммунальное хозяйство</c:v>
                </c:pt>
                <c:pt idx="5">
                  <c:v>Охрана окружающей среды</c:v>
                </c:pt>
                <c:pt idx="6">
                  <c:v>Образование</c:v>
                </c:pt>
                <c:pt idx="7">
                  <c:v>Культура </c:v>
                </c:pt>
                <c:pt idx="8">
                  <c:v>Социальная политика</c:v>
                </c:pt>
                <c:pt idx="9">
                  <c:v>Физическая культура и спорт</c:v>
                </c:pt>
                <c:pt idx="10">
                  <c:v>Средства массовой информации</c:v>
                </c:pt>
                <c:pt idx="11">
                  <c:v>Обслуживание государственного и муниципального долга</c:v>
                </c:pt>
                <c:pt idx="12">
                  <c:v>Условно утвержденные расходы</c:v>
                </c:pt>
              </c:strCache>
            </c:strRef>
          </c:cat>
          <c:val>
            <c:numRef>
              <c:f>гистограмма!$B$4:$B$16</c:f>
              <c:numCache>
                <c:formatCode>0.0%</c:formatCode>
                <c:ptCount val="13"/>
                <c:pt idx="0">
                  <c:v>0.24099999999999999</c:v>
                </c:pt>
                <c:pt idx="1">
                  <c:v>0</c:v>
                </c:pt>
                <c:pt idx="2">
                  <c:v>0.01</c:v>
                </c:pt>
                <c:pt idx="3">
                  <c:v>2.5000000000000001E-2</c:v>
                </c:pt>
                <c:pt idx="4">
                  <c:v>0.32400000000000001</c:v>
                </c:pt>
                <c:pt idx="5">
                  <c:v>1E-3</c:v>
                </c:pt>
                <c:pt idx="6">
                  <c:v>0.22700000000000001</c:v>
                </c:pt>
                <c:pt idx="7">
                  <c:v>9.4E-2</c:v>
                </c:pt>
                <c:pt idx="8">
                  <c:v>4.9000000000000002E-2</c:v>
                </c:pt>
                <c:pt idx="9">
                  <c:v>2.1999999999999999E-2</c:v>
                </c:pt>
                <c:pt idx="10">
                  <c:v>4.0000000000000001E-3</c:v>
                </c:pt>
                <c:pt idx="11">
                  <c:v>4.0000000000000001E-3</c:v>
                </c:pt>
                <c:pt idx="12">
                  <c:v>0</c:v>
                </c:pt>
              </c:numCache>
            </c:numRef>
          </c:val>
        </c:ser>
        <c:ser>
          <c:idx val="1"/>
          <c:order val="1"/>
          <c:tx>
            <c:v>2022 г.</c:v>
          </c:tx>
          <c:spPr>
            <a:solidFill>
              <a:srgbClr val="0070C0"/>
            </a:solidFill>
          </c:spPr>
          <c:invertIfNegative val="0"/>
          <c:cat>
            <c:strRef>
              <c:f>гистограмма!$A$4:$A$16</c:f>
              <c:strCache>
                <c:ptCount val="13"/>
                <c:pt idx="0">
                  <c:v>Общегосударственные расходы</c:v>
                </c:pt>
                <c:pt idx="1">
                  <c:v>Национальная оборона</c:v>
                </c:pt>
                <c:pt idx="2">
                  <c:v>Национальная безопасность и правоохранительная деятельность </c:v>
                </c:pt>
                <c:pt idx="3">
                  <c:v>Национальная экономика</c:v>
                </c:pt>
                <c:pt idx="4">
                  <c:v>Жилищно-коммунальное хозяйство</c:v>
                </c:pt>
                <c:pt idx="5">
                  <c:v>Охрана окружающей среды</c:v>
                </c:pt>
                <c:pt idx="6">
                  <c:v>Образование</c:v>
                </c:pt>
                <c:pt idx="7">
                  <c:v>Культура </c:v>
                </c:pt>
                <c:pt idx="8">
                  <c:v>Социальная политика</c:v>
                </c:pt>
                <c:pt idx="9">
                  <c:v>Физическая культура и спорт</c:v>
                </c:pt>
                <c:pt idx="10">
                  <c:v>Средства массовой информации</c:v>
                </c:pt>
                <c:pt idx="11">
                  <c:v>Обслуживание государственного и муниципального долга</c:v>
                </c:pt>
                <c:pt idx="12">
                  <c:v>Условно утвержденные расходы</c:v>
                </c:pt>
              </c:strCache>
            </c:strRef>
          </c:cat>
          <c:val>
            <c:numRef>
              <c:f>гистограмма!$C$4:$C$16</c:f>
              <c:numCache>
                <c:formatCode>0.0%</c:formatCode>
                <c:ptCount val="13"/>
                <c:pt idx="0">
                  <c:v>0.26700000000000002</c:v>
                </c:pt>
                <c:pt idx="1">
                  <c:v>0</c:v>
                </c:pt>
                <c:pt idx="2">
                  <c:v>1.0999999999999999E-2</c:v>
                </c:pt>
                <c:pt idx="3">
                  <c:v>2.8000000000000001E-2</c:v>
                </c:pt>
                <c:pt idx="4">
                  <c:v>0.18</c:v>
                </c:pt>
                <c:pt idx="5">
                  <c:v>3.2000000000000001E-2</c:v>
                </c:pt>
                <c:pt idx="6">
                  <c:v>0.27</c:v>
                </c:pt>
                <c:pt idx="7">
                  <c:v>0.105</c:v>
                </c:pt>
                <c:pt idx="8">
                  <c:v>5.5E-2</c:v>
                </c:pt>
                <c:pt idx="9">
                  <c:v>2.4E-2</c:v>
                </c:pt>
                <c:pt idx="10">
                  <c:v>4.0000000000000001E-3</c:v>
                </c:pt>
                <c:pt idx="11">
                  <c:v>5.0000000000000001E-3</c:v>
                </c:pt>
                <c:pt idx="12">
                  <c:v>0.02</c:v>
                </c:pt>
              </c:numCache>
            </c:numRef>
          </c:val>
        </c:ser>
        <c:ser>
          <c:idx val="2"/>
          <c:order val="2"/>
          <c:tx>
            <c:v>2023 г.</c:v>
          </c:tx>
          <c:spPr>
            <a:solidFill>
              <a:srgbClr val="FF0000"/>
            </a:solidFill>
          </c:spPr>
          <c:invertIfNegative val="0"/>
          <c:cat>
            <c:strRef>
              <c:f>гистограмма!$A$4:$A$16</c:f>
              <c:strCache>
                <c:ptCount val="13"/>
                <c:pt idx="0">
                  <c:v>Общегосударственные расходы</c:v>
                </c:pt>
                <c:pt idx="1">
                  <c:v>Национальная оборона</c:v>
                </c:pt>
                <c:pt idx="2">
                  <c:v>Национальная безопасность и правоохранительная деятельность </c:v>
                </c:pt>
                <c:pt idx="3">
                  <c:v>Национальная экономика</c:v>
                </c:pt>
                <c:pt idx="4">
                  <c:v>Жилищно-коммунальное хозяйство</c:v>
                </c:pt>
                <c:pt idx="5">
                  <c:v>Охрана окружающей среды</c:v>
                </c:pt>
                <c:pt idx="6">
                  <c:v>Образование</c:v>
                </c:pt>
                <c:pt idx="7">
                  <c:v>Культура </c:v>
                </c:pt>
                <c:pt idx="8">
                  <c:v>Социальная политика</c:v>
                </c:pt>
                <c:pt idx="9">
                  <c:v>Физическая культура и спорт</c:v>
                </c:pt>
                <c:pt idx="10">
                  <c:v>Средства массовой информации</c:v>
                </c:pt>
                <c:pt idx="11">
                  <c:v>Обслуживание государственного и муниципального долга</c:v>
                </c:pt>
                <c:pt idx="12">
                  <c:v>Условно утвержденные расходы</c:v>
                </c:pt>
              </c:strCache>
            </c:strRef>
          </c:cat>
          <c:val>
            <c:numRef>
              <c:f>гистограмма!$D$4:$D$16</c:f>
              <c:numCache>
                <c:formatCode>0.0%</c:formatCode>
                <c:ptCount val="13"/>
                <c:pt idx="0">
                  <c:v>0.34100000000000003</c:v>
                </c:pt>
                <c:pt idx="1">
                  <c:v>0</c:v>
                </c:pt>
                <c:pt idx="2">
                  <c:v>1.4999999999999999E-2</c:v>
                </c:pt>
                <c:pt idx="3">
                  <c:v>3.5000000000000003E-2</c:v>
                </c:pt>
                <c:pt idx="4">
                  <c:v>0.17100000000000001</c:v>
                </c:pt>
                <c:pt idx="5">
                  <c:v>1E-3</c:v>
                </c:pt>
                <c:pt idx="6">
                  <c:v>0.188</c:v>
                </c:pt>
                <c:pt idx="7">
                  <c:v>0.13800000000000001</c:v>
                </c:pt>
                <c:pt idx="8">
                  <c:v>0.02</c:v>
                </c:pt>
                <c:pt idx="9">
                  <c:v>3.1E-2</c:v>
                </c:pt>
                <c:pt idx="10">
                  <c:v>6.0000000000000001E-3</c:v>
                </c:pt>
                <c:pt idx="11">
                  <c:v>6.0000000000000001E-3</c:v>
                </c:pt>
                <c:pt idx="12">
                  <c:v>0.05</c:v>
                </c:pt>
              </c:numCache>
            </c:numRef>
          </c:val>
        </c:ser>
        <c:dLbls>
          <c:showLegendKey val="0"/>
          <c:showVal val="0"/>
          <c:showCatName val="0"/>
          <c:showSerName val="0"/>
          <c:showPercent val="0"/>
          <c:showBubbleSize val="0"/>
        </c:dLbls>
        <c:gapWidth val="150"/>
        <c:shape val="box"/>
        <c:axId val="108544768"/>
        <c:axId val="108546304"/>
        <c:axId val="0"/>
      </c:bar3DChart>
      <c:catAx>
        <c:axId val="108544768"/>
        <c:scaling>
          <c:orientation val="minMax"/>
        </c:scaling>
        <c:delete val="0"/>
        <c:axPos val="b"/>
        <c:majorTickMark val="out"/>
        <c:minorTickMark val="none"/>
        <c:tickLblPos val="nextTo"/>
        <c:crossAx val="108546304"/>
        <c:crosses val="autoZero"/>
        <c:auto val="1"/>
        <c:lblAlgn val="ctr"/>
        <c:lblOffset val="100"/>
        <c:noMultiLvlLbl val="0"/>
      </c:catAx>
      <c:valAx>
        <c:axId val="108546304"/>
        <c:scaling>
          <c:orientation val="minMax"/>
        </c:scaling>
        <c:delete val="0"/>
        <c:axPos val="l"/>
        <c:numFmt formatCode="0.0%" sourceLinked="1"/>
        <c:majorTickMark val="out"/>
        <c:minorTickMark val="none"/>
        <c:tickLblPos val="nextTo"/>
        <c:crossAx val="108544768"/>
        <c:crosses val="autoZero"/>
        <c:crossBetween val="between"/>
      </c:valAx>
      <c:dTable>
        <c:showHorzBorder val="1"/>
        <c:showVertBorder val="1"/>
        <c:showOutline val="1"/>
        <c:showKeys val="0"/>
        <c:txPr>
          <a:bodyPr/>
          <a:lstStyle/>
          <a:p>
            <a:pPr rtl="0">
              <a:defRPr b="1"/>
            </a:pPr>
            <a:endParaRPr lang="ru-RU"/>
          </a:p>
        </c:txPr>
      </c:dTable>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endParaRPr lang="ru-RU" altLang="ru-RU"/>
          </a:p>
        </p:txBody>
      </p:sp>
      <p:sp>
        <p:nvSpPr>
          <p:cNvPr id="9" name="Footer Placeholder 4"/>
          <p:cNvSpPr>
            <a:spLocks noGrp="1"/>
          </p:cNvSpPr>
          <p:nvPr>
            <p:ph type="ftr" sz="quarter" idx="11"/>
          </p:nvPr>
        </p:nvSpPr>
        <p:spPr/>
        <p:txBody>
          <a:bodyPr/>
          <a:lstStyle>
            <a:lvl1pPr>
              <a:defRPr/>
            </a:lvl1pPr>
          </a:lstStyle>
          <a:p>
            <a:pPr>
              <a:defRPr/>
            </a:pPr>
            <a:endParaRPr lang="ru-RU" altLang="ru-RU"/>
          </a:p>
        </p:txBody>
      </p:sp>
      <p:sp>
        <p:nvSpPr>
          <p:cNvPr id="10" name="Slide Number Placeholder 5"/>
          <p:cNvSpPr>
            <a:spLocks noGrp="1"/>
          </p:cNvSpPr>
          <p:nvPr>
            <p:ph type="sldNum" sz="quarter" idx="12"/>
          </p:nvPr>
        </p:nvSpPr>
        <p:spPr/>
        <p:txBody>
          <a:bodyPr/>
          <a:lstStyle>
            <a:lvl1pPr>
              <a:defRPr/>
            </a:lvl1pPr>
          </a:lstStyle>
          <a:p>
            <a:pPr>
              <a:defRPr/>
            </a:pPr>
            <a:fld id="{A17A8588-65E4-4E18-8BA9-1B0912F5B1FD}" type="slidenum">
              <a:rPr lang="ru-RU" altLang="ru-RU"/>
              <a:pPr>
                <a:defRPr/>
              </a:pPr>
              <a:t>‹#›</a:t>
            </a:fld>
            <a:endParaRPr lang="ru-RU" altLang="ru-RU"/>
          </a:p>
        </p:txBody>
      </p:sp>
    </p:spTree>
    <p:extLst>
      <p:ext uri="{BB962C8B-B14F-4D97-AF65-F5344CB8AC3E}">
        <p14:creationId xmlns:p14="http://schemas.microsoft.com/office/powerpoint/2010/main" val="2500176289"/>
      </p:ext>
    </p:extLst>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endParaRPr lang="ru-RU" altLang="ru-RU"/>
          </a:p>
        </p:txBody>
      </p:sp>
      <p:sp>
        <p:nvSpPr>
          <p:cNvPr id="5" name="Footer Placeholder 4"/>
          <p:cNvSpPr>
            <a:spLocks noGrp="1"/>
          </p:cNvSpPr>
          <p:nvPr>
            <p:ph type="ftr" sz="quarter" idx="11"/>
          </p:nvPr>
        </p:nvSpPr>
        <p:spPr/>
        <p:txBody>
          <a:bodyPr/>
          <a:lstStyle>
            <a:lvl1pPr>
              <a:defRPr/>
            </a:lvl1pPr>
          </a:lstStyle>
          <a:p>
            <a:pPr>
              <a:defRPr/>
            </a:pPr>
            <a:endParaRPr lang="ru-RU" altLang="ru-RU"/>
          </a:p>
        </p:txBody>
      </p:sp>
      <p:sp>
        <p:nvSpPr>
          <p:cNvPr id="6" name="Slide Number Placeholder 5"/>
          <p:cNvSpPr>
            <a:spLocks noGrp="1"/>
          </p:cNvSpPr>
          <p:nvPr>
            <p:ph type="sldNum" sz="quarter" idx="12"/>
          </p:nvPr>
        </p:nvSpPr>
        <p:spPr/>
        <p:txBody>
          <a:bodyPr/>
          <a:lstStyle>
            <a:lvl1pPr>
              <a:defRPr/>
            </a:lvl1pPr>
          </a:lstStyle>
          <a:p>
            <a:pPr>
              <a:defRPr/>
            </a:pPr>
            <a:fld id="{B577D196-5BE5-46CB-81B4-715D30CBA69A}" type="slidenum">
              <a:rPr lang="ru-RU" altLang="ru-RU"/>
              <a:pPr>
                <a:defRPr/>
              </a:pPr>
              <a:t>‹#›</a:t>
            </a:fld>
            <a:endParaRPr lang="ru-RU" altLang="ru-RU"/>
          </a:p>
        </p:txBody>
      </p:sp>
    </p:spTree>
    <p:extLst>
      <p:ext uri="{BB962C8B-B14F-4D97-AF65-F5344CB8AC3E}">
        <p14:creationId xmlns:p14="http://schemas.microsoft.com/office/powerpoint/2010/main" val="2667835731"/>
      </p:ext>
    </p:extLst>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endParaRPr lang="ru-RU" altLang="ru-RU"/>
          </a:p>
        </p:txBody>
      </p:sp>
      <p:sp>
        <p:nvSpPr>
          <p:cNvPr id="5" name="Footer Placeholder 4"/>
          <p:cNvSpPr>
            <a:spLocks noGrp="1"/>
          </p:cNvSpPr>
          <p:nvPr>
            <p:ph type="ftr" sz="quarter" idx="11"/>
          </p:nvPr>
        </p:nvSpPr>
        <p:spPr/>
        <p:txBody>
          <a:bodyPr/>
          <a:lstStyle>
            <a:lvl1pPr>
              <a:defRPr/>
            </a:lvl1pPr>
          </a:lstStyle>
          <a:p>
            <a:pPr>
              <a:defRPr/>
            </a:pPr>
            <a:endParaRPr lang="ru-RU" altLang="ru-RU"/>
          </a:p>
        </p:txBody>
      </p:sp>
      <p:sp>
        <p:nvSpPr>
          <p:cNvPr id="6" name="Slide Number Placeholder 5"/>
          <p:cNvSpPr>
            <a:spLocks noGrp="1"/>
          </p:cNvSpPr>
          <p:nvPr>
            <p:ph type="sldNum" sz="quarter" idx="12"/>
          </p:nvPr>
        </p:nvSpPr>
        <p:spPr/>
        <p:txBody>
          <a:bodyPr/>
          <a:lstStyle>
            <a:lvl1pPr>
              <a:defRPr/>
            </a:lvl1pPr>
          </a:lstStyle>
          <a:p>
            <a:pPr>
              <a:defRPr/>
            </a:pPr>
            <a:fld id="{08ADEEAF-F5B0-448F-8BB9-FF12057CB644}" type="slidenum">
              <a:rPr lang="ru-RU" altLang="ru-RU"/>
              <a:pPr>
                <a:defRPr/>
              </a:pPr>
              <a:t>‹#›</a:t>
            </a:fld>
            <a:endParaRPr lang="ru-RU" altLang="ru-RU"/>
          </a:p>
        </p:txBody>
      </p:sp>
    </p:spTree>
    <p:extLst>
      <p:ext uri="{BB962C8B-B14F-4D97-AF65-F5344CB8AC3E}">
        <p14:creationId xmlns:p14="http://schemas.microsoft.com/office/powerpoint/2010/main" val="3199316739"/>
      </p:ext>
    </p:extLst>
  </p:cSld>
  <p:clrMapOvr>
    <a:masterClrMapping/>
  </p:clrMapOvr>
  <p:transition>
    <p:pull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p:txBody>
          <a:bodyPr/>
          <a:lstStyle>
            <a:lvl1pPr>
              <a:defRPr/>
            </a:lvl1pPr>
          </a:lstStyle>
          <a:p>
            <a:pPr>
              <a:defRPr/>
            </a:pPr>
            <a:endParaRPr lang="ru-RU" altLang="ru-RU"/>
          </a:p>
        </p:txBody>
      </p:sp>
      <p:sp>
        <p:nvSpPr>
          <p:cNvPr id="4" name="Rectangle 5"/>
          <p:cNvSpPr>
            <a:spLocks noGrp="1" noChangeArrowheads="1"/>
          </p:cNvSpPr>
          <p:nvPr>
            <p:ph type="ftr" sz="quarter" idx="11"/>
          </p:nvPr>
        </p:nvSpPr>
        <p:spPr/>
        <p:txBody>
          <a:bodyPr/>
          <a:lstStyle>
            <a:lvl1pPr>
              <a:defRPr/>
            </a:lvl1pPr>
          </a:lstStyle>
          <a:p>
            <a:pPr>
              <a:defRPr/>
            </a:pPr>
            <a:endParaRPr lang="ru-RU" altLang="ru-RU"/>
          </a:p>
        </p:txBody>
      </p:sp>
      <p:sp>
        <p:nvSpPr>
          <p:cNvPr id="5" name="Rectangle 6"/>
          <p:cNvSpPr>
            <a:spLocks noGrp="1" noChangeArrowheads="1"/>
          </p:cNvSpPr>
          <p:nvPr>
            <p:ph type="sldNum" sz="quarter" idx="12"/>
          </p:nvPr>
        </p:nvSpPr>
        <p:spPr/>
        <p:txBody>
          <a:bodyPr/>
          <a:lstStyle>
            <a:lvl1pPr>
              <a:defRPr/>
            </a:lvl1pPr>
          </a:lstStyle>
          <a:p>
            <a:pPr>
              <a:defRPr/>
            </a:pPr>
            <a:fld id="{DF92C96A-3F89-4C6B-89AC-78BD5D22BF01}" type="slidenum">
              <a:rPr lang="ru-RU" altLang="ru-RU"/>
              <a:pPr>
                <a:defRPr/>
              </a:pPr>
              <a:t>‹#›</a:t>
            </a:fld>
            <a:endParaRPr lang="ru-RU" altLang="ru-RU"/>
          </a:p>
        </p:txBody>
      </p:sp>
    </p:spTree>
    <p:extLst>
      <p:ext uri="{BB962C8B-B14F-4D97-AF65-F5344CB8AC3E}">
        <p14:creationId xmlns:p14="http://schemas.microsoft.com/office/powerpoint/2010/main" val="670114911"/>
      </p:ext>
    </p:extLst>
  </p:cSld>
  <p:clrMapOvr>
    <a:masterClrMapping/>
  </p:clrMapOvr>
  <p:transition>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p:txBody>
          <a:bodyPr/>
          <a:lstStyle>
            <a:lvl1pPr>
              <a:defRPr/>
            </a:lvl1pPr>
          </a:lstStyle>
          <a:p>
            <a:pPr>
              <a:defRPr/>
            </a:pPr>
            <a:endParaRPr lang="ru-RU" altLang="ru-RU"/>
          </a:p>
        </p:txBody>
      </p:sp>
      <p:sp>
        <p:nvSpPr>
          <p:cNvPr id="7" name="Rectangle 5"/>
          <p:cNvSpPr>
            <a:spLocks noGrp="1" noChangeArrowheads="1"/>
          </p:cNvSpPr>
          <p:nvPr>
            <p:ph type="ftr" sz="quarter" idx="11"/>
          </p:nvPr>
        </p:nvSpPr>
        <p:spPr/>
        <p:txBody>
          <a:bodyPr/>
          <a:lstStyle>
            <a:lvl1pPr>
              <a:defRPr/>
            </a:lvl1pPr>
          </a:lstStyle>
          <a:p>
            <a:pPr>
              <a:defRPr/>
            </a:pPr>
            <a:endParaRPr lang="ru-RU" altLang="ru-RU"/>
          </a:p>
        </p:txBody>
      </p:sp>
      <p:sp>
        <p:nvSpPr>
          <p:cNvPr id="8" name="Rectangle 6"/>
          <p:cNvSpPr>
            <a:spLocks noGrp="1" noChangeArrowheads="1"/>
          </p:cNvSpPr>
          <p:nvPr>
            <p:ph type="sldNum" sz="quarter" idx="12"/>
          </p:nvPr>
        </p:nvSpPr>
        <p:spPr/>
        <p:txBody>
          <a:bodyPr/>
          <a:lstStyle>
            <a:lvl1pPr>
              <a:defRPr/>
            </a:lvl1pPr>
          </a:lstStyle>
          <a:p>
            <a:pPr>
              <a:defRPr/>
            </a:pPr>
            <a:fld id="{DBA6E9D8-C112-4E27-A700-2B08579F2E6E}" type="slidenum">
              <a:rPr lang="ru-RU" altLang="ru-RU"/>
              <a:pPr>
                <a:defRPr/>
              </a:pPr>
              <a:t>‹#›</a:t>
            </a:fld>
            <a:endParaRPr lang="ru-RU" altLang="ru-RU"/>
          </a:p>
        </p:txBody>
      </p:sp>
    </p:spTree>
    <p:extLst>
      <p:ext uri="{BB962C8B-B14F-4D97-AF65-F5344CB8AC3E}">
        <p14:creationId xmlns:p14="http://schemas.microsoft.com/office/powerpoint/2010/main" val="2841959589"/>
      </p:ext>
    </p:extLst>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endParaRPr lang="ru-RU" altLang="ru-RU"/>
          </a:p>
        </p:txBody>
      </p:sp>
      <p:sp>
        <p:nvSpPr>
          <p:cNvPr id="5" name="Footer Placeholder 4"/>
          <p:cNvSpPr>
            <a:spLocks noGrp="1"/>
          </p:cNvSpPr>
          <p:nvPr>
            <p:ph type="ftr" sz="quarter" idx="15"/>
          </p:nvPr>
        </p:nvSpPr>
        <p:spPr/>
        <p:txBody>
          <a:bodyPr/>
          <a:lstStyle>
            <a:lvl1pPr>
              <a:defRPr/>
            </a:lvl1pPr>
          </a:lstStyle>
          <a:p>
            <a:pPr>
              <a:defRPr/>
            </a:pPr>
            <a:endParaRPr lang="ru-RU" altLang="ru-RU"/>
          </a:p>
        </p:txBody>
      </p:sp>
      <p:sp>
        <p:nvSpPr>
          <p:cNvPr id="6" name="Slide Number Placeholder 5"/>
          <p:cNvSpPr>
            <a:spLocks noGrp="1"/>
          </p:cNvSpPr>
          <p:nvPr>
            <p:ph type="sldNum" sz="quarter" idx="16"/>
          </p:nvPr>
        </p:nvSpPr>
        <p:spPr/>
        <p:txBody>
          <a:bodyPr/>
          <a:lstStyle>
            <a:lvl1pPr>
              <a:defRPr/>
            </a:lvl1pPr>
          </a:lstStyle>
          <a:p>
            <a:pPr>
              <a:defRPr/>
            </a:pPr>
            <a:fld id="{E7EC297F-8D0D-4F8D-9710-3056AE9BADE5}" type="slidenum">
              <a:rPr lang="ru-RU" altLang="ru-RU"/>
              <a:pPr>
                <a:defRPr/>
              </a:pPr>
              <a:t>‹#›</a:t>
            </a:fld>
            <a:endParaRPr lang="ru-RU" altLang="ru-RU"/>
          </a:p>
        </p:txBody>
      </p:sp>
    </p:spTree>
    <p:extLst>
      <p:ext uri="{BB962C8B-B14F-4D97-AF65-F5344CB8AC3E}">
        <p14:creationId xmlns:p14="http://schemas.microsoft.com/office/powerpoint/2010/main" val="4022354159"/>
      </p:ext>
    </p:extLst>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endParaRPr lang="ru-RU" altLang="ru-RU"/>
          </a:p>
        </p:txBody>
      </p:sp>
      <p:sp>
        <p:nvSpPr>
          <p:cNvPr id="9" name="Footer Placeholder 4"/>
          <p:cNvSpPr>
            <a:spLocks noGrp="1"/>
          </p:cNvSpPr>
          <p:nvPr>
            <p:ph type="ftr" sz="quarter" idx="11"/>
          </p:nvPr>
        </p:nvSpPr>
        <p:spPr/>
        <p:txBody>
          <a:bodyPr/>
          <a:lstStyle>
            <a:lvl1pPr>
              <a:defRPr/>
            </a:lvl1pPr>
          </a:lstStyle>
          <a:p>
            <a:pPr>
              <a:defRPr/>
            </a:pPr>
            <a:endParaRPr lang="ru-RU" altLang="ru-RU"/>
          </a:p>
        </p:txBody>
      </p:sp>
      <p:sp>
        <p:nvSpPr>
          <p:cNvPr id="10" name="Slide Number Placeholder 5"/>
          <p:cNvSpPr>
            <a:spLocks noGrp="1"/>
          </p:cNvSpPr>
          <p:nvPr>
            <p:ph type="sldNum" sz="quarter" idx="12"/>
          </p:nvPr>
        </p:nvSpPr>
        <p:spPr/>
        <p:txBody>
          <a:bodyPr/>
          <a:lstStyle>
            <a:lvl1pPr>
              <a:defRPr/>
            </a:lvl1pPr>
          </a:lstStyle>
          <a:p>
            <a:pPr>
              <a:defRPr/>
            </a:pPr>
            <a:fld id="{49301452-BAD8-4BDF-8668-01C4E2189077}" type="slidenum">
              <a:rPr lang="ru-RU" altLang="ru-RU"/>
              <a:pPr>
                <a:defRPr/>
              </a:pPr>
              <a:t>‹#›</a:t>
            </a:fld>
            <a:endParaRPr lang="ru-RU" altLang="ru-RU"/>
          </a:p>
        </p:txBody>
      </p:sp>
    </p:spTree>
    <p:extLst>
      <p:ext uri="{BB962C8B-B14F-4D97-AF65-F5344CB8AC3E}">
        <p14:creationId xmlns:p14="http://schemas.microsoft.com/office/powerpoint/2010/main" val="1057980181"/>
      </p:ext>
    </p:extLst>
  </p:cSld>
  <p:clrMapOvr>
    <a:masterClrMapping/>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endParaRPr lang="ru-RU" altLang="ru-RU"/>
          </a:p>
        </p:txBody>
      </p:sp>
      <p:sp>
        <p:nvSpPr>
          <p:cNvPr id="6" name="Footer Placeholder 4"/>
          <p:cNvSpPr>
            <a:spLocks noGrp="1"/>
          </p:cNvSpPr>
          <p:nvPr>
            <p:ph type="ftr" sz="quarter" idx="16"/>
          </p:nvPr>
        </p:nvSpPr>
        <p:spPr/>
        <p:txBody>
          <a:bodyPr/>
          <a:lstStyle>
            <a:lvl1pPr>
              <a:defRPr/>
            </a:lvl1pPr>
          </a:lstStyle>
          <a:p>
            <a:pPr>
              <a:defRPr/>
            </a:pPr>
            <a:endParaRPr lang="ru-RU" altLang="ru-RU"/>
          </a:p>
        </p:txBody>
      </p:sp>
      <p:sp>
        <p:nvSpPr>
          <p:cNvPr id="7" name="Slide Number Placeholder 5"/>
          <p:cNvSpPr>
            <a:spLocks noGrp="1"/>
          </p:cNvSpPr>
          <p:nvPr>
            <p:ph type="sldNum" sz="quarter" idx="17"/>
          </p:nvPr>
        </p:nvSpPr>
        <p:spPr/>
        <p:txBody>
          <a:bodyPr/>
          <a:lstStyle>
            <a:lvl1pPr>
              <a:defRPr/>
            </a:lvl1pPr>
          </a:lstStyle>
          <a:p>
            <a:pPr>
              <a:defRPr/>
            </a:pPr>
            <a:fld id="{B57B9111-D565-4EB1-BC31-D40F5D1AC7E4}" type="slidenum">
              <a:rPr lang="ru-RU" altLang="ru-RU"/>
              <a:pPr>
                <a:defRPr/>
              </a:pPr>
              <a:t>‹#›</a:t>
            </a:fld>
            <a:endParaRPr lang="ru-RU" altLang="ru-RU"/>
          </a:p>
        </p:txBody>
      </p:sp>
    </p:spTree>
    <p:extLst>
      <p:ext uri="{BB962C8B-B14F-4D97-AF65-F5344CB8AC3E}">
        <p14:creationId xmlns:p14="http://schemas.microsoft.com/office/powerpoint/2010/main" val="3997028176"/>
      </p:ext>
    </p:extLst>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endParaRPr lang="ru-RU" altLang="ru-RU"/>
          </a:p>
        </p:txBody>
      </p:sp>
      <p:sp>
        <p:nvSpPr>
          <p:cNvPr id="8" name="Footer Placeholder 4"/>
          <p:cNvSpPr>
            <a:spLocks noGrp="1"/>
          </p:cNvSpPr>
          <p:nvPr>
            <p:ph type="ftr" sz="quarter" idx="11"/>
          </p:nvPr>
        </p:nvSpPr>
        <p:spPr/>
        <p:txBody>
          <a:bodyPr/>
          <a:lstStyle>
            <a:lvl1pPr>
              <a:defRPr/>
            </a:lvl1pPr>
          </a:lstStyle>
          <a:p>
            <a:pPr>
              <a:defRPr/>
            </a:pPr>
            <a:endParaRPr lang="ru-RU" altLang="ru-RU"/>
          </a:p>
        </p:txBody>
      </p:sp>
      <p:sp>
        <p:nvSpPr>
          <p:cNvPr id="9" name="Slide Number Placeholder 5"/>
          <p:cNvSpPr>
            <a:spLocks noGrp="1"/>
          </p:cNvSpPr>
          <p:nvPr>
            <p:ph type="sldNum" sz="quarter" idx="12"/>
          </p:nvPr>
        </p:nvSpPr>
        <p:spPr/>
        <p:txBody>
          <a:bodyPr/>
          <a:lstStyle>
            <a:lvl1pPr>
              <a:defRPr/>
            </a:lvl1pPr>
          </a:lstStyle>
          <a:p>
            <a:pPr>
              <a:defRPr/>
            </a:pPr>
            <a:fld id="{96B846F6-0E6D-4B35-A768-1451B8D44D67}" type="slidenum">
              <a:rPr lang="ru-RU" altLang="ru-RU"/>
              <a:pPr>
                <a:defRPr/>
              </a:pPr>
              <a:t>‹#›</a:t>
            </a:fld>
            <a:endParaRPr lang="ru-RU" altLang="ru-RU"/>
          </a:p>
        </p:txBody>
      </p:sp>
    </p:spTree>
    <p:extLst>
      <p:ext uri="{BB962C8B-B14F-4D97-AF65-F5344CB8AC3E}">
        <p14:creationId xmlns:p14="http://schemas.microsoft.com/office/powerpoint/2010/main" val="270271090"/>
      </p:ext>
    </p:extLst>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endParaRPr lang="ru-RU" altLang="ru-RU"/>
          </a:p>
        </p:txBody>
      </p:sp>
      <p:sp>
        <p:nvSpPr>
          <p:cNvPr id="4" name="Footer Placeholder 4"/>
          <p:cNvSpPr>
            <a:spLocks noGrp="1"/>
          </p:cNvSpPr>
          <p:nvPr>
            <p:ph type="ftr" sz="quarter" idx="11"/>
          </p:nvPr>
        </p:nvSpPr>
        <p:spPr/>
        <p:txBody>
          <a:bodyPr/>
          <a:lstStyle>
            <a:lvl1pPr>
              <a:defRPr/>
            </a:lvl1pPr>
          </a:lstStyle>
          <a:p>
            <a:pPr>
              <a:defRPr/>
            </a:pPr>
            <a:endParaRPr lang="ru-RU" altLang="ru-RU"/>
          </a:p>
        </p:txBody>
      </p:sp>
      <p:sp>
        <p:nvSpPr>
          <p:cNvPr id="5" name="Slide Number Placeholder 5"/>
          <p:cNvSpPr>
            <a:spLocks noGrp="1"/>
          </p:cNvSpPr>
          <p:nvPr>
            <p:ph type="sldNum" sz="quarter" idx="12"/>
          </p:nvPr>
        </p:nvSpPr>
        <p:spPr/>
        <p:txBody>
          <a:bodyPr/>
          <a:lstStyle>
            <a:lvl1pPr>
              <a:defRPr/>
            </a:lvl1pPr>
          </a:lstStyle>
          <a:p>
            <a:pPr>
              <a:defRPr/>
            </a:pPr>
            <a:fld id="{A1CFCE25-5E6D-4CDF-A664-CFBE50DE9E19}" type="slidenum">
              <a:rPr lang="ru-RU" altLang="ru-RU"/>
              <a:pPr>
                <a:defRPr/>
              </a:pPr>
              <a:t>‹#›</a:t>
            </a:fld>
            <a:endParaRPr lang="ru-RU" altLang="ru-RU"/>
          </a:p>
        </p:txBody>
      </p:sp>
    </p:spTree>
    <p:extLst>
      <p:ext uri="{BB962C8B-B14F-4D97-AF65-F5344CB8AC3E}">
        <p14:creationId xmlns:p14="http://schemas.microsoft.com/office/powerpoint/2010/main" val="1356430615"/>
      </p:ext>
    </p:extLst>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ru-RU" altLang="ru-RU"/>
          </a:p>
        </p:txBody>
      </p:sp>
      <p:sp>
        <p:nvSpPr>
          <p:cNvPr id="3" name="Footer Placeholder 4"/>
          <p:cNvSpPr>
            <a:spLocks noGrp="1"/>
          </p:cNvSpPr>
          <p:nvPr>
            <p:ph type="ftr" sz="quarter" idx="11"/>
          </p:nvPr>
        </p:nvSpPr>
        <p:spPr/>
        <p:txBody>
          <a:bodyPr/>
          <a:lstStyle>
            <a:lvl1pPr>
              <a:defRPr/>
            </a:lvl1pPr>
          </a:lstStyle>
          <a:p>
            <a:pPr>
              <a:defRPr/>
            </a:pPr>
            <a:endParaRPr lang="ru-RU" altLang="ru-RU"/>
          </a:p>
        </p:txBody>
      </p:sp>
      <p:sp>
        <p:nvSpPr>
          <p:cNvPr id="4" name="Slide Number Placeholder 5"/>
          <p:cNvSpPr>
            <a:spLocks noGrp="1"/>
          </p:cNvSpPr>
          <p:nvPr>
            <p:ph type="sldNum" sz="quarter" idx="12"/>
          </p:nvPr>
        </p:nvSpPr>
        <p:spPr/>
        <p:txBody>
          <a:bodyPr/>
          <a:lstStyle>
            <a:lvl1pPr>
              <a:defRPr/>
            </a:lvl1pPr>
          </a:lstStyle>
          <a:p>
            <a:pPr>
              <a:defRPr/>
            </a:pPr>
            <a:fld id="{74E613ED-D9B9-456F-AA81-233D1BA9D538}" type="slidenum">
              <a:rPr lang="ru-RU" altLang="ru-RU"/>
              <a:pPr>
                <a:defRPr/>
              </a:pPr>
              <a:t>‹#›</a:t>
            </a:fld>
            <a:endParaRPr lang="ru-RU" altLang="ru-RU"/>
          </a:p>
        </p:txBody>
      </p:sp>
    </p:spTree>
    <p:extLst>
      <p:ext uri="{BB962C8B-B14F-4D97-AF65-F5344CB8AC3E}">
        <p14:creationId xmlns:p14="http://schemas.microsoft.com/office/powerpoint/2010/main" val="4122337556"/>
      </p:ext>
    </p:extLst>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endParaRPr lang="ru-RU" altLang="ru-RU"/>
          </a:p>
        </p:txBody>
      </p:sp>
      <p:sp>
        <p:nvSpPr>
          <p:cNvPr id="6" name="Footer Placeholder 4"/>
          <p:cNvSpPr>
            <a:spLocks noGrp="1"/>
          </p:cNvSpPr>
          <p:nvPr>
            <p:ph type="ftr" sz="quarter" idx="11"/>
          </p:nvPr>
        </p:nvSpPr>
        <p:spPr/>
        <p:txBody>
          <a:bodyPr/>
          <a:lstStyle>
            <a:lvl1pPr>
              <a:defRPr/>
            </a:lvl1pPr>
          </a:lstStyle>
          <a:p>
            <a:pPr>
              <a:defRPr/>
            </a:pPr>
            <a:endParaRPr lang="ru-RU" altLang="ru-RU"/>
          </a:p>
        </p:txBody>
      </p:sp>
      <p:sp>
        <p:nvSpPr>
          <p:cNvPr id="7" name="Slide Number Placeholder 5"/>
          <p:cNvSpPr>
            <a:spLocks noGrp="1"/>
          </p:cNvSpPr>
          <p:nvPr>
            <p:ph type="sldNum" sz="quarter" idx="12"/>
          </p:nvPr>
        </p:nvSpPr>
        <p:spPr/>
        <p:txBody>
          <a:bodyPr/>
          <a:lstStyle>
            <a:lvl1pPr>
              <a:defRPr/>
            </a:lvl1pPr>
          </a:lstStyle>
          <a:p>
            <a:pPr>
              <a:defRPr/>
            </a:pPr>
            <a:fld id="{0BA98935-3EAE-4880-8952-44A0DFFEECD4}" type="slidenum">
              <a:rPr lang="ru-RU" altLang="ru-RU"/>
              <a:pPr>
                <a:defRPr/>
              </a:pPr>
              <a:t>‹#›</a:t>
            </a:fld>
            <a:endParaRPr lang="ru-RU" altLang="ru-RU"/>
          </a:p>
        </p:txBody>
      </p:sp>
    </p:spTree>
    <p:extLst>
      <p:ext uri="{BB962C8B-B14F-4D97-AF65-F5344CB8AC3E}">
        <p14:creationId xmlns:p14="http://schemas.microsoft.com/office/powerpoint/2010/main" val="1548038598"/>
      </p:ext>
    </p:extLst>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endParaRPr lang="ru-RU" altLang="ru-RU"/>
          </a:p>
        </p:txBody>
      </p:sp>
      <p:sp>
        <p:nvSpPr>
          <p:cNvPr id="10" name="Footer Placeholder 5"/>
          <p:cNvSpPr>
            <a:spLocks noGrp="1"/>
          </p:cNvSpPr>
          <p:nvPr>
            <p:ph type="ftr" sz="quarter" idx="11"/>
          </p:nvPr>
        </p:nvSpPr>
        <p:spPr/>
        <p:txBody>
          <a:bodyPr/>
          <a:lstStyle>
            <a:lvl1pPr>
              <a:defRPr/>
            </a:lvl1pPr>
          </a:lstStyle>
          <a:p>
            <a:pPr>
              <a:defRPr/>
            </a:pPr>
            <a:endParaRPr lang="ru-RU" altLang="ru-RU"/>
          </a:p>
        </p:txBody>
      </p:sp>
      <p:sp>
        <p:nvSpPr>
          <p:cNvPr id="11" name="Slide Number Placeholder 6"/>
          <p:cNvSpPr>
            <a:spLocks noGrp="1"/>
          </p:cNvSpPr>
          <p:nvPr>
            <p:ph type="sldNum" sz="quarter" idx="12"/>
          </p:nvPr>
        </p:nvSpPr>
        <p:spPr/>
        <p:txBody>
          <a:bodyPr/>
          <a:lstStyle>
            <a:lvl1pPr>
              <a:defRPr/>
            </a:lvl1pPr>
          </a:lstStyle>
          <a:p>
            <a:pPr>
              <a:defRPr/>
            </a:pPr>
            <a:fld id="{E44D59DF-84BD-4A03-B277-B0D3B07A05A7}" type="slidenum">
              <a:rPr lang="ru-RU" altLang="ru-RU"/>
              <a:pPr>
                <a:defRPr/>
              </a:pPr>
              <a:t>‹#›</a:t>
            </a:fld>
            <a:endParaRPr lang="ru-RU" altLang="ru-RU"/>
          </a:p>
        </p:txBody>
      </p:sp>
    </p:spTree>
    <p:extLst>
      <p:ext uri="{BB962C8B-B14F-4D97-AF65-F5344CB8AC3E}">
        <p14:creationId xmlns:p14="http://schemas.microsoft.com/office/powerpoint/2010/main" val="3752269552"/>
      </p:ext>
    </p:extLst>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endParaRPr lang="ru-RU" altLang="ru-RU"/>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endParaRPr lang="ru-RU" alt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smtClean="0">
                <a:solidFill>
                  <a:schemeClr val="tx1">
                    <a:lumMod val="50000"/>
                    <a:lumOff val="50000"/>
                  </a:schemeClr>
                </a:solidFill>
              </a:defRPr>
            </a:lvl1pPr>
          </a:lstStyle>
          <a:p>
            <a:pPr>
              <a:defRPr/>
            </a:pPr>
            <a:fld id="{E564D0DB-1229-4D21-9BAD-C2F6D14E7A03}"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703" r:id="rId1"/>
    <p:sldLayoutId id="2147483695" r:id="rId2"/>
    <p:sldLayoutId id="2147483704" r:id="rId3"/>
    <p:sldLayoutId id="2147483696" r:id="rId4"/>
    <p:sldLayoutId id="2147483697" r:id="rId5"/>
    <p:sldLayoutId id="2147483698" r:id="rId6"/>
    <p:sldLayoutId id="2147483699" r:id="rId7"/>
    <p:sldLayoutId id="2147483700" r:id="rId8"/>
    <p:sldLayoutId id="2147483705" r:id="rId9"/>
    <p:sldLayoutId id="2147483701" r:id="rId10"/>
    <p:sldLayoutId id="2147483702" r:id="rId11"/>
    <p:sldLayoutId id="2147483706" r:id="rId12"/>
    <p:sldLayoutId id="2147483707" r:id="rId13"/>
  </p:sldLayoutIdLst>
  <p:transition>
    <p:pull dir="d"/>
  </p:transition>
  <p:timing>
    <p:tnLst>
      <p:par>
        <p:cTn id="1" dur="indefinite" restart="never" nodeType="tmRoot"/>
      </p:par>
    </p:tnLst>
  </p:timing>
  <p:txStyles>
    <p:titleStyle>
      <a:lvl1pPr marL="319088" indent="-319088" algn="r" rtl="0" fontAlgn="base">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Рисунок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Рисунок 3" descr="http://img-fotki.yandex.ru/get/6706/46980979.c4/0_c2379_c89d5c45_orig"/>
          <p:cNvPicPr/>
          <p:nvPr/>
        </p:nvPicPr>
        <p:blipFill rotWithShape="1">
          <a:blip r:embed="rId3"/>
          <a:srcRect b="2884"/>
          <a:stretch/>
        </p:blipFill>
        <p:spPr bwMode="auto">
          <a:xfrm>
            <a:off x="3492500" y="188913"/>
            <a:ext cx="5472113" cy="4100512"/>
          </a:xfrm>
          <a:prstGeom prst="rect">
            <a:avLst/>
          </a:prstGeom>
          <a:noFill/>
          <a:ln>
            <a:noFill/>
          </a:ln>
          <a:effectLst>
            <a:outerShdw blurRad="50800" dist="38100" dir="2700000" algn="tl" rotWithShape="0">
              <a:prstClr val="black">
                <a:alpha val="40000"/>
              </a:prstClr>
            </a:outerShdw>
          </a:effectLst>
          <a:extLst/>
        </p:spPr>
      </p:pic>
      <p:sp>
        <p:nvSpPr>
          <p:cNvPr id="5" name="TextBox 4"/>
          <p:cNvSpPr txBox="1"/>
          <p:nvPr/>
        </p:nvSpPr>
        <p:spPr>
          <a:xfrm>
            <a:off x="1230313" y="4452938"/>
            <a:ext cx="7086600" cy="2216150"/>
          </a:xfrm>
          <a:prstGeom prst="rect">
            <a:avLst/>
          </a:prstGeom>
          <a:noFill/>
          <a:effectLst>
            <a:outerShdw blurRad="50800" dist="38100" dir="2700000" algn="tl" rotWithShape="0">
              <a:prstClr val="black">
                <a:alpha val="40000"/>
              </a:prstClr>
            </a:outerShdw>
          </a:effectLst>
        </p:spPr>
        <p:txBody>
          <a:bodyPr>
            <a:spAutoFit/>
          </a:bodyPr>
          <a:lstStyle/>
          <a:p>
            <a:pPr algn="r">
              <a:defRPr/>
            </a:pPr>
            <a:r>
              <a:rPr lang="ru-RU" sz="3600" dirty="0"/>
              <a:t>Доклад по формированию </a:t>
            </a:r>
          </a:p>
          <a:p>
            <a:pPr algn="r">
              <a:defRPr/>
            </a:pPr>
            <a:r>
              <a:rPr lang="ru-RU" sz="3600" dirty="0"/>
              <a:t>бюджета</a:t>
            </a:r>
            <a:r>
              <a:rPr lang="ru-RU" dirty="0"/>
              <a:t> </a:t>
            </a:r>
          </a:p>
          <a:p>
            <a:pPr algn="r">
              <a:defRPr/>
            </a:pPr>
            <a:r>
              <a:rPr lang="ru-RU" sz="2400" dirty="0"/>
              <a:t>городского округа Октябрьск на </a:t>
            </a:r>
            <a:r>
              <a:rPr lang="ru-RU" sz="2400" dirty="0" smtClean="0"/>
              <a:t>2021 </a:t>
            </a:r>
            <a:r>
              <a:rPr lang="ru-RU" sz="2400" dirty="0"/>
              <a:t>год </a:t>
            </a:r>
            <a:br>
              <a:rPr lang="ru-RU" sz="2400" dirty="0"/>
            </a:br>
            <a:r>
              <a:rPr lang="ru-RU" sz="2400" dirty="0"/>
              <a:t>и плановый период </a:t>
            </a:r>
            <a:r>
              <a:rPr lang="ru-RU" sz="2400" dirty="0" smtClean="0"/>
              <a:t>2022-2023 </a:t>
            </a:r>
            <a:r>
              <a:rPr lang="ru-RU" sz="2400" dirty="0"/>
              <a:t>годов</a:t>
            </a:r>
          </a:p>
          <a:p>
            <a:pPr algn="r">
              <a:defRPr/>
            </a:pPr>
            <a:endParaRPr lang="ru-RU" dirty="0"/>
          </a:p>
        </p:txBody>
      </p:sp>
      <p:pic>
        <p:nvPicPr>
          <p:cNvPr id="1027" name="Picture 3" descr="\\Server\Бюджетные заявки2007\Проект бюджета на 2019 год и плановый период 2020-2021 годов\Расходы\345213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6233" y="188913"/>
            <a:ext cx="3112591" cy="205025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6233" y="2458592"/>
            <a:ext cx="3112591" cy="1830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8"/>
          <p:cNvSpPr txBox="1">
            <a:spLocks noChangeArrowheads="1"/>
          </p:cNvSpPr>
          <p:nvPr/>
        </p:nvSpPr>
        <p:spPr bwMode="auto">
          <a:xfrm>
            <a:off x="468313" y="115888"/>
            <a:ext cx="82804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ru-RU" altLang="ru-RU" sz="1000" dirty="0" smtClean="0">
                <a:latin typeface="Times New Roman" pitchFamily="18" charset="0"/>
              </a:rPr>
              <a:t>Гистограмма</a:t>
            </a:r>
            <a:r>
              <a:rPr lang="ru-RU" altLang="ru-RU" sz="1200" dirty="0" smtClean="0">
                <a:latin typeface="Times New Roman" pitchFamily="18" charset="0"/>
              </a:rPr>
              <a:t> </a:t>
            </a:r>
            <a:r>
              <a:rPr lang="ru-RU" altLang="ru-RU" sz="1200" dirty="0">
                <a:latin typeface="Times New Roman" pitchFamily="18" charset="0"/>
              </a:rPr>
              <a:t>2</a:t>
            </a:r>
          </a:p>
          <a:p>
            <a:pPr algn="ctr" eaLnBrk="1" hangingPunct="1">
              <a:spcBef>
                <a:spcPct val="50000"/>
              </a:spcBef>
            </a:pPr>
            <a:r>
              <a:rPr lang="ru-RU" altLang="ru-RU" b="1" dirty="0" smtClean="0">
                <a:latin typeface="Times New Roman" pitchFamily="18" charset="0"/>
              </a:rPr>
              <a:t>Удельный вес основных источников</a:t>
            </a:r>
            <a:r>
              <a:rPr lang="ru-RU" altLang="ru-RU" b="1" dirty="0">
                <a:latin typeface="Times New Roman" pitchFamily="18" charset="0"/>
              </a:rPr>
              <a:t/>
            </a:r>
            <a:br>
              <a:rPr lang="ru-RU" altLang="ru-RU" b="1" dirty="0">
                <a:latin typeface="Times New Roman" pitchFamily="18" charset="0"/>
              </a:rPr>
            </a:br>
            <a:r>
              <a:rPr lang="ru-RU" altLang="ru-RU" b="1" dirty="0">
                <a:latin typeface="Times New Roman" pitchFamily="18" charset="0"/>
              </a:rPr>
              <a:t>налоговых и неналоговых доходов в бюджет на </a:t>
            </a:r>
            <a:r>
              <a:rPr lang="ru-RU" altLang="ru-RU" b="1" dirty="0" smtClean="0">
                <a:latin typeface="Times New Roman" pitchFamily="18" charset="0"/>
              </a:rPr>
              <a:t>2021-2023 годов</a:t>
            </a:r>
            <a:endParaRPr lang="ru-RU" altLang="ru-RU" b="1" dirty="0">
              <a:latin typeface="Times New Roman" pitchFamily="18" charset="0"/>
            </a:endParaRPr>
          </a:p>
        </p:txBody>
      </p:sp>
      <p:graphicFrame>
        <p:nvGraphicFramePr>
          <p:cNvPr id="5" name="Диаграмма 4"/>
          <p:cNvGraphicFramePr>
            <a:graphicFrameLocks/>
          </p:cNvGraphicFramePr>
          <p:nvPr>
            <p:extLst>
              <p:ext uri="{D42A27DB-BD31-4B8C-83A1-F6EECF244321}">
                <p14:modId xmlns:p14="http://schemas.microsoft.com/office/powerpoint/2010/main" val="1925002524"/>
              </p:ext>
            </p:extLst>
          </p:nvPr>
        </p:nvGraphicFramePr>
        <p:xfrm>
          <a:off x="179512" y="1196752"/>
          <a:ext cx="8712968" cy="54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91748632"/>
      </p:ext>
    </p:extLst>
  </p:cSld>
  <p:clrMapOvr>
    <a:masterClrMapping/>
  </p:clrMapOvr>
  <p:transition>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7396"/>
          <p:cNvSpPr txBox="1">
            <a:spLocks noChangeArrowheads="1"/>
          </p:cNvSpPr>
          <p:nvPr/>
        </p:nvSpPr>
        <p:spPr bwMode="auto">
          <a:xfrm>
            <a:off x="179512" y="488950"/>
            <a:ext cx="8856984" cy="106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t" hangingPunct="1"/>
            <a:r>
              <a:rPr lang="ru-RU" altLang="ru-RU" sz="1000" dirty="0">
                <a:latin typeface="Times New Roman" pitchFamily="18" charset="0"/>
              </a:rPr>
              <a:t>Таблица 3</a:t>
            </a:r>
            <a:r>
              <a:rPr lang="ru-RU" altLang="ru-RU" dirty="0">
                <a:latin typeface="Times New Roman" pitchFamily="18" charset="0"/>
              </a:rPr>
              <a:t> </a:t>
            </a:r>
          </a:p>
          <a:p>
            <a:pPr algn="ctr" eaLnBrk="1" fontAlgn="t" hangingPunct="1"/>
            <a:r>
              <a:rPr lang="ru-RU" altLang="ru-RU" b="1" dirty="0">
                <a:latin typeface="Times New Roman" pitchFamily="18" charset="0"/>
              </a:rPr>
              <a:t>Безвозмездные </a:t>
            </a:r>
            <a:r>
              <a:rPr lang="ru-RU" altLang="ru-RU" b="1" dirty="0" smtClean="0">
                <a:latin typeface="Times New Roman" pitchFamily="18" charset="0"/>
              </a:rPr>
              <a:t>поступления </a:t>
            </a:r>
            <a:r>
              <a:rPr lang="ru-RU" altLang="ru-RU" b="1" dirty="0">
                <a:latin typeface="Times New Roman" pitchFamily="18" charset="0"/>
              </a:rPr>
              <a:t>от других бюджетов бюджетной системы РФ</a:t>
            </a:r>
          </a:p>
          <a:p>
            <a:pPr algn="ctr" eaLnBrk="1" fontAlgn="t" hangingPunct="1"/>
            <a:endParaRPr lang="ru-RU" altLang="ru-RU" b="1" dirty="0">
              <a:latin typeface="Times New Roman" pitchFamily="18" charset="0"/>
            </a:endParaRPr>
          </a:p>
          <a:p>
            <a:pPr algn="r" eaLnBrk="1" fontAlgn="t" hangingPunct="1"/>
            <a:r>
              <a:rPr lang="ru-RU" altLang="ru-RU" sz="1000" dirty="0">
                <a:latin typeface="Times New Roman" pitchFamily="18" charset="0"/>
              </a:rPr>
              <a:t>Тыс. рублей</a:t>
            </a:r>
            <a:endParaRPr lang="ru-RU" altLang="ru-RU" b="1" dirty="0">
              <a:latin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319238641"/>
              </p:ext>
            </p:extLst>
          </p:nvPr>
        </p:nvGraphicFramePr>
        <p:xfrm>
          <a:off x="144016" y="1557338"/>
          <a:ext cx="8892480" cy="5213790"/>
        </p:xfrm>
        <a:graphic>
          <a:graphicData uri="http://schemas.openxmlformats.org/drawingml/2006/table">
            <a:tbl>
              <a:tblPr firstRow="1" bandRow="1">
                <a:tableStyleId>{5C22544A-7EE6-4342-B048-85BDC9FD1C3A}</a:tableStyleId>
              </a:tblPr>
              <a:tblGrid>
                <a:gridCol w="2843808"/>
                <a:gridCol w="864096"/>
                <a:gridCol w="792088"/>
                <a:gridCol w="936104"/>
                <a:gridCol w="864096"/>
                <a:gridCol w="648072"/>
                <a:gridCol w="648072"/>
                <a:gridCol w="648072"/>
                <a:gridCol w="648072"/>
              </a:tblGrid>
              <a:tr h="923841">
                <a:tc>
                  <a:txBody>
                    <a:bodyPr/>
                    <a:lstStyle/>
                    <a:p>
                      <a:pPr algn="l" fontAlgn="t"/>
                      <a:r>
                        <a:rPr lang="ru-RU" sz="1000" b="1" i="0" u="none" strike="noStrike" dirty="0">
                          <a:effectLst/>
                          <a:latin typeface="Times New Roman"/>
                        </a:rPr>
                        <a:t>Наименование групп, подгрупп, статей, подстатей, классификации доходов</a:t>
                      </a:r>
                    </a:p>
                  </a:txBody>
                  <a:tcPr marL="114300" marR="7620" marT="7620" marB="0"/>
                </a:tc>
                <a:tc>
                  <a:txBody>
                    <a:bodyPr/>
                    <a:lstStyle/>
                    <a:p>
                      <a:pPr algn="ctr" fontAlgn="t"/>
                      <a:r>
                        <a:rPr lang="ru-RU" sz="1000" b="1" i="0" u="none" strike="noStrike">
                          <a:effectLst/>
                          <a:latin typeface="Times New Roman"/>
                        </a:rPr>
                        <a:t>Оценка          2020 г.</a:t>
                      </a:r>
                    </a:p>
                  </a:txBody>
                  <a:tcPr marL="7620" marR="7620" marT="7620" marB="0"/>
                </a:tc>
                <a:tc>
                  <a:txBody>
                    <a:bodyPr/>
                    <a:lstStyle/>
                    <a:p>
                      <a:pPr algn="ctr" fontAlgn="t"/>
                      <a:r>
                        <a:rPr lang="ru-RU" sz="1000" b="1" i="0" u="none" strike="noStrike">
                          <a:effectLst/>
                          <a:latin typeface="Times New Roman"/>
                        </a:rPr>
                        <a:t>Удельный вес 2020г.</a:t>
                      </a:r>
                    </a:p>
                  </a:txBody>
                  <a:tcPr marL="7620" marR="7620" marT="7620" marB="0"/>
                </a:tc>
                <a:tc>
                  <a:txBody>
                    <a:bodyPr/>
                    <a:lstStyle/>
                    <a:p>
                      <a:pPr algn="ctr" fontAlgn="t"/>
                      <a:r>
                        <a:rPr lang="ru-RU" sz="1000" b="1" i="0" u="none" strike="noStrike">
                          <a:effectLst/>
                          <a:latin typeface="Times New Roman"/>
                        </a:rPr>
                        <a:t>2021 год</a:t>
                      </a:r>
                    </a:p>
                  </a:txBody>
                  <a:tcPr marL="7620" marR="7620" marT="7620" marB="0"/>
                </a:tc>
                <a:tc>
                  <a:txBody>
                    <a:bodyPr/>
                    <a:lstStyle/>
                    <a:p>
                      <a:pPr algn="ctr" fontAlgn="t"/>
                      <a:r>
                        <a:rPr lang="ru-RU" sz="1000" b="1" i="0" u="none" strike="noStrike">
                          <a:effectLst/>
                          <a:latin typeface="Times New Roman"/>
                        </a:rPr>
                        <a:t>Удельный вес 2021г.</a:t>
                      </a:r>
                    </a:p>
                  </a:txBody>
                  <a:tcPr marL="7620" marR="7620" marT="7620" marB="0"/>
                </a:tc>
                <a:tc>
                  <a:txBody>
                    <a:bodyPr/>
                    <a:lstStyle/>
                    <a:p>
                      <a:pPr algn="ctr" fontAlgn="t"/>
                      <a:r>
                        <a:rPr lang="ru-RU" sz="1000" b="1" i="0" u="none" strike="noStrike">
                          <a:effectLst/>
                          <a:latin typeface="Times New Roman"/>
                        </a:rPr>
                        <a:t>2022 год</a:t>
                      </a:r>
                    </a:p>
                  </a:txBody>
                  <a:tcPr marL="7620" marR="7620" marT="7620" marB="0"/>
                </a:tc>
                <a:tc>
                  <a:txBody>
                    <a:bodyPr/>
                    <a:lstStyle/>
                    <a:p>
                      <a:pPr algn="ctr" fontAlgn="t"/>
                      <a:r>
                        <a:rPr lang="ru-RU" sz="1000" b="1" i="0" u="none" strike="noStrike">
                          <a:effectLst/>
                          <a:latin typeface="Times New Roman"/>
                        </a:rPr>
                        <a:t>Удельный вес 2022г.</a:t>
                      </a:r>
                    </a:p>
                  </a:txBody>
                  <a:tcPr marL="7620" marR="7620" marT="7620" marB="0"/>
                </a:tc>
                <a:tc>
                  <a:txBody>
                    <a:bodyPr/>
                    <a:lstStyle/>
                    <a:p>
                      <a:pPr algn="ctr" fontAlgn="t"/>
                      <a:r>
                        <a:rPr lang="ru-RU" sz="1000" b="1" i="0" u="none" strike="noStrike">
                          <a:effectLst/>
                          <a:latin typeface="Times New Roman"/>
                        </a:rPr>
                        <a:t>2023год</a:t>
                      </a:r>
                    </a:p>
                  </a:txBody>
                  <a:tcPr marL="7620" marR="7620" marT="7620" marB="0"/>
                </a:tc>
                <a:tc>
                  <a:txBody>
                    <a:bodyPr/>
                    <a:lstStyle/>
                    <a:p>
                      <a:pPr algn="ctr" fontAlgn="t"/>
                      <a:r>
                        <a:rPr lang="ru-RU" sz="1000" b="1" i="0" u="none" strike="noStrike">
                          <a:effectLst/>
                          <a:latin typeface="Times New Roman"/>
                        </a:rPr>
                        <a:t>Удельный вес 2023г.</a:t>
                      </a:r>
                    </a:p>
                  </a:txBody>
                  <a:tcPr marL="7620" marR="7620" marT="7620" marB="0"/>
                </a:tc>
              </a:tr>
              <a:tr h="461920">
                <a:tc>
                  <a:txBody>
                    <a:bodyPr/>
                    <a:lstStyle/>
                    <a:p>
                      <a:pPr algn="l" fontAlgn="t"/>
                      <a:r>
                        <a:rPr lang="ru-RU" sz="1000" b="1" i="0" u="none" strike="noStrike" dirty="0">
                          <a:effectLst/>
                          <a:latin typeface="Times New Roman"/>
                        </a:rPr>
                        <a:t>Безвозмездные поступления</a:t>
                      </a:r>
                    </a:p>
                  </a:txBody>
                  <a:tcPr marL="7620" marR="7620" marT="7620" marB="0" anchor="ctr"/>
                </a:tc>
                <a:tc>
                  <a:txBody>
                    <a:bodyPr/>
                    <a:lstStyle/>
                    <a:p>
                      <a:pPr algn="ctr" fontAlgn="t"/>
                      <a:r>
                        <a:rPr lang="ru-RU" sz="1000" b="1" i="0" u="none" strike="noStrike" dirty="0">
                          <a:effectLst/>
                          <a:latin typeface="Times New Roman"/>
                        </a:rPr>
                        <a:t>534 236,5</a:t>
                      </a:r>
                    </a:p>
                  </a:txBody>
                  <a:tcPr marL="7620" marR="7620" marT="7620" marB="0" anchor="ctr"/>
                </a:tc>
                <a:tc>
                  <a:txBody>
                    <a:bodyPr/>
                    <a:lstStyle/>
                    <a:p>
                      <a:pPr algn="ctr" fontAlgn="t"/>
                      <a:r>
                        <a:rPr lang="ru-RU" sz="1000" b="0" i="0" u="none" strike="noStrike" dirty="0">
                          <a:effectLst/>
                          <a:latin typeface="Times New Roman"/>
                        </a:rPr>
                        <a:t>100,0</a:t>
                      </a:r>
                    </a:p>
                  </a:txBody>
                  <a:tcPr marL="7620" marR="7620" marT="7620" marB="0" anchor="ctr"/>
                </a:tc>
                <a:tc>
                  <a:txBody>
                    <a:bodyPr/>
                    <a:lstStyle/>
                    <a:p>
                      <a:pPr algn="ctr" fontAlgn="t"/>
                      <a:r>
                        <a:rPr lang="ru-RU" sz="1000" b="1" i="0" u="none" strike="noStrike">
                          <a:effectLst/>
                          <a:latin typeface="Times New Roman"/>
                        </a:rPr>
                        <a:t>288 612,4</a:t>
                      </a:r>
                    </a:p>
                  </a:txBody>
                  <a:tcPr marL="7620" marR="7620" marT="7620" marB="0" anchor="ctr"/>
                </a:tc>
                <a:tc>
                  <a:txBody>
                    <a:bodyPr/>
                    <a:lstStyle/>
                    <a:p>
                      <a:pPr algn="ctr" fontAlgn="t"/>
                      <a:r>
                        <a:rPr lang="ru-RU" sz="1000" b="0" i="0" u="none" strike="noStrike">
                          <a:effectLst/>
                          <a:latin typeface="Times New Roman"/>
                        </a:rPr>
                        <a:t>100,0</a:t>
                      </a:r>
                    </a:p>
                  </a:txBody>
                  <a:tcPr marL="7620" marR="7620" marT="7620" marB="0" anchor="ctr"/>
                </a:tc>
                <a:tc>
                  <a:txBody>
                    <a:bodyPr/>
                    <a:lstStyle/>
                    <a:p>
                      <a:pPr algn="ctr" fontAlgn="t"/>
                      <a:r>
                        <a:rPr lang="ru-RU" sz="1000" b="1" i="0" u="none" strike="noStrike">
                          <a:effectLst/>
                          <a:latin typeface="Times New Roman"/>
                        </a:rPr>
                        <a:t>244 910,5</a:t>
                      </a:r>
                    </a:p>
                  </a:txBody>
                  <a:tcPr marL="7620" marR="7620" marT="7620" marB="0" anchor="ctr"/>
                </a:tc>
                <a:tc>
                  <a:txBody>
                    <a:bodyPr/>
                    <a:lstStyle/>
                    <a:p>
                      <a:pPr algn="ctr" fontAlgn="t"/>
                      <a:r>
                        <a:rPr lang="ru-RU" sz="1000" b="0" i="0" u="none" strike="noStrike">
                          <a:effectLst/>
                          <a:latin typeface="Times New Roman"/>
                        </a:rPr>
                        <a:t>100,0</a:t>
                      </a:r>
                    </a:p>
                  </a:txBody>
                  <a:tcPr marL="7620" marR="7620" marT="7620" marB="0" anchor="ctr"/>
                </a:tc>
                <a:tc>
                  <a:txBody>
                    <a:bodyPr/>
                    <a:lstStyle/>
                    <a:p>
                      <a:pPr algn="ctr" fontAlgn="t"/>
                      <a:r>
                        <a:rPr lang="ru-RU" sz="1000" b="1" i="0" u="none" strike="noStrike">
                          <a:effectLst/>
                          <a:latin typeface="Times New Roman"/>
                        </a:rPr>
                        <a:t>163 344,0</a:t>
                      </a:r>
                    </a:p>
                  </a:txBody>
                  <a:tcPr marL="7620" marR="7620" marT="7620" marB="0" anchor="ctr"/>
                </a:tc>
                <a:tc>
                  <a:txBody>
                    <a:bodyPr/>
                    <a:lstStyle/>
                    <a:p>
                      <a:pPr algn="ctr" fontAlgn="t"/>
                      <a:r>
                        <a:rPr lang="ru-RU" sz="1000" b="0" i="0" u="none" strike="noStrike">
                          <a:effectLst/>
                          <a:latin typeface="Times New Roman"/>
                        </a:rPr>
                        <a:t>100,0</a:t>
                      </a:r>
                    </a:p>
                  </a:txBody>
                  <a:tcPr marL="7620" marR="7620" marT="7620" marB="0" anchor="ctr"/>
                </a:tc>
              </a:tr>
              <a:tr h="511965">
                <a:tc>
                  <a:txBody>
                    <a:bodyPr/>
                    <a:lstStyle/>
                    <a:p>
                      <a:pPr algn="l" fontAlgn="t"/>
                      <a:r>
                        <a:rPr lang="ru-RU" sz="1000" b="0" i="0" u="none" strike="noStrike" dirty="0">
                          <a:effectLst/>
                          <a:latin typeface="Times New Roman"/>
                        </a:rPr>
                        <a:t>Безвозмездные перечисления от других бюджетов бюджетной системы </a:t>
                      </a:r>
                      <a:r>
                        <a:rPr lang="ru-RU" sz="1000" b="1" i="0" u="none" strike="noStrike" dirty="0">
                          <a:effectLst/>
                          <a:latin typeface="Times New Roman"/>
                        </a:rPr>
                        <a:t>РФ</a:t>
                      </a:r>
                      <a:endParaRPr lang="ru-RU" sz="1000" b="0" i="0" u="none" strike="noStrike" dirty="0">
                        <a:effectLst/>
                        <a:latin typeface="Times New Roman"/>
                      </a:endParaRPr>
                    </a:p>
                  </a:txBody>
                  <a:tcPr marL="7620" marR="7620" marT="7620" marB="0" anchor="ctr"/>
                </a:tc>
                <a:tc>
                  <a:txBody>
                    <a:bodyPr/>
                    <a:lstStyle/>
                    <a:p>
                      <a:pPr algn="ctr" fontAlgn="t"/>
                      <a:r>
                        <a:rPr lang="ru-RU" sz="1000" b="1" i="0" u="none" strike="noStrike">
                          <a:effectLst/>
                          <a:latin typeface="Times New Roman"/>
                        </a:rPr>
                        <a:t>534 138,6</a:t>
                      </a:r>
                    </a:p>
                  </a:txBody>
                  <a:tcPr marL="7620" marR="7620" marT="7620" marB="0" anchor="ctr"/>
                </a:tc>
                <a:tc>
                  <a:txBody>
                    <a:bodyPr/>
                    <a:lstStyle/>
                    <a:p>
                      <a:pPr algn="ctr" fontAlgn="t"/>
                      <a:r>
                        <a:rPr lang="ru-RU" sz="1000" b="0" i="0" u="none" strike="noStrike" dirty="0">
                          <a:effectLst/>
                          <a:latin typeface="Times New Roman"/>
                        </a:rPr>
                        <a:t>100,0</a:t>
                      </a:r>
                    </a:p>
                  </a:txBody>
                  <a:tcPr marL="7620" marR="7620" marT="7620" marB="0" anchor="ctr"/>
                </a:tc>
                <a:tc>
                  <a:txBody>
                    <a:bodyPr/>
                    <a:lstStyle/>
                    <a:p>
                      <a:pPr algn="ctr" fontAlgn="t"/>
                      <a:r>
                        <a:rPr lang="ru-RU" sz="1000" b="1" i="0" u="none" strike="noStrike" dirty="0">
                          <a:effectLst/>
                          <a:latin typeface="Times New Roman"/>
                        </a:rPr>
                        <a:t>288 612,4</a:t>
                      </a:r>
                    </a:p>
                  </a:txBody>
                  <a:tcPr marL="7620" marR="7620" marT="7620" marB="0" anchor="ctr"/>
                </a:tc>
                <a:tc>
                  <a:txBody>
                    <a:bodyPr/>
                    <a:lstStyle/>
                    <a:p>
                      <a:pPr algn="ctr" fontAlgn="t"/>
                      <a:r>
                        <a:rPr lang="ru-RU" sz="1000" b="0" i="0" u="none" strike="noStrike">
                          <a:effectLst/>
                          <a:latin typeface="Times New Roman"/>
                        </a:rPr>
                        <a:t>100,0</a:t>
                      </a:r>
                    </a:p>
                  </a:txBody>
                  <a:tcPr marL="7620" marR="7620" marT="7620" marB="0" anchor="ctr"/>
                </a:tc>
                <a:tc>
                  <a:txBody>
                    <a:bodyPr/>
                    <a:lstStyle/>
                    <a:p>
                      <a:pPr algn="ctr" fontAlgn="t"/>
                      <a:r>
                        <a:rPr lang="ru-RU" sz="1000" b="1" i="0" u="none" strike="noStrike">
                          <a:effectLst/>
                          <a:latin typeface="Times New Roman"/>
                        </a:rPr>
                        <a:t>244 910,5</a:t>
                      </a:r>
                    </a:p>
                  </a:txBody>
                  <a:tcPr marL="7620" marR="7620" marT="7620" marB="0" anchor="ctr"/>
                </a:tc>
                <a:tc>
                  <a:txBody>
                    <a:bodyPr/>
                    <a:lstStyle/>
                    <a:p>
                      <a:pPr algn="ctr" fontAlgn="t"/>
                      <a:r>
                        <a:rPr lang="ru-RU" sz="1000" b="0" i="0" u="none" strike="noStrike">
                          <a:effectLst/>
                          <a:latin typeface="Times New Roman"/>
                        </a:rPr>
                        <a:t>100,0</a:t>
                      </a:r>
                    </a:p>
                  </a:txBody>
                  <a:tcPr marL="7620" marR="7620" marT="7620" marB="0" anchor="ctr"/>
                </a:tc>
                <a:tc>
                  <a:txBody>
                    <a:bodyPr/>
                    <a:lstStyle/>
                    <a:p>
                      <a:pPr algn="ctr" fontAlgn="t"/>
                      <a:r>
                        <a:rPr lang="ru-RU" sz="1000" b="1" i="0" u="none" strike="noStrike">
                          <a:effectLst/>
                          <a:latin typeface="Times New Roman"/>
                        </a:rPr>
                        <a:t>163 344,0</a:t>
                      </a:r>
                    </a:p>
                  </a:txBody>
                  <a:tcPr marL="7620" marR="7620" marT="7620" marB="0" anchor="ctr"/>
                </a:tc>
                <a:tc>
                  <a:txBody>
                    <a:bodyPr/>
                    <a:lstStyle/>
                    <a:p>
                      <a:pPr algn="ctr" fontAlgn="t"/>
                      <a:r>
                        <a:rPr lang="ru-RU" sz="1000" b="0" i="0" u="none" strike="noStrike">
                          <a:effectLst/>
                          <a:latin typeface="Times New Roman"/>
                        </a:rPr>
                        <a:t>100,0</a:t>
                      </a:r>
                    </a:p>
                  </a:txBody>
                  <a:tcPr marL="7620" marR="7620" marT="7620" marB="0" anchor="ctr"/>
                </a:tc>
              </a:tr>
              <a:tr h="511965">
                <a:tc>
                  <a:txBody>
                    <a:bodyPr/>
                    <a:lstStyle/>
                    <a:p>
                      <a:pPr algn="l" fontAlgn="t"/>
                      <a:r>
                        <a:rPr lang="ru-RU" sz="1000" b="0" i="0" u="none" strike="noStrike" dirty="0">
                          <a:effectLst/>
                          <a:latin typeface="Times New Roman"/>
                        </a:rPr>
                        <a:t>Дотации от других бюджетов бюджетной системы РФ</a:t>
                      </a:r>
                    </a:p>
                  </a:txBody>
                  <a:tcPr marL="7620" marR="7620" marT="7620" marB="0" anchor="ctr"/>
                </a:tc>
                <a:tc>
                  <a:txBody>
                    <a:bodyPr/>
                    <a:lstStyle/>
                    <a:p>
                      <a:pPr algn="ctr" fontAlgn="t"/>
                      <a:r>
                        <a:rPr lang="ru-RU" sz="1000" b="1" i="0" u="none" strike="noStrike">
                          <a:effectLst/>
                          <a:latin typeface="Times New Roman"/>
                        </a:rPr>
                        <a:t>160 965,5</a:t>
                      </a:r>
                    </a:p>
                  </a:txBody>
                  <a:tcPr marL="7620" marR="7620" marT="7620" marB="0" anchor="ctr"/>
                </a:tc>
                <a:tc>
                  <a:txBody>
                    <a:bodyPr/>
                    <a:lstStyle/>
                    <a:p>
                      <a:pPr algn="ctr" fontAlgn="t"/>
                      <a:r>
                        <a:rPr lang="ru-RU" sz="1000" b="0" i="0" u="none" strike="noStrike">
                          <a:effectLst/>
                          <a:latin typeface="Times New Roman"/>
                        </a:rPr>
                        <a:t>30,1</a:t>
                      </a:r>
                    </a:p>
                  </a:txBody>
                  <a:tcPr marL="7620" marR="7620" marT="7620" marB="0" anchor="ctr"/>
                </a:tc>
                <a:tc>
                  <a:txBody>
                    <a:bodyPr/>
                    <a:lstStyle/>
                    <a:p>
                      <a:pPr algn="ctr" fontAlgn="t"/>
                      <a:r>
                        <a:rPr lang="ru-RU" sz="1000" b="1" i="0" u="none" strike="noStrike" dirty="0">
                          <a:effectLst/>
                          <a:latin typeface="Times New Roman"/>
                        </a:rPr>
                        <a:t>160 014,0</a:t>
                      </a:r>
                    </a:p>
                  </a:txBody>
                  <a:tcPr marL="7620" marR="7620" marT="7620" marB="0" anchor="ctr"/>
                </a:tc>
                <a:tc>
                  <a:txBody>
                    <a:bodyPr/>
                    <a:lstStyle/>
                    <a:p>
                      <a:pPr algn="ctr" fontAlgn="t"/>
                      <a:r>
                        <a:rPr lang="ru-RU" sz="1000" b="0" i="0" u="none" strike="noStrike" dirty="0">
                          <a:effectLst/>
                          <a:latin typeface="Times New Roman"/>
                        </a:rPr>
                        <a:t>55,4</a:t>
                      </a:r>
                    </a:p>
                  </a:txBody>
                  <a:tcPr marL="7620" marR="7620" marT="7620" marB="0" anchor="ctr"/>
                </a:tc>
                <a:tc>
                  <a:txBody>
                    <a:bodyPr/>
                    <a:lstStyle/>
                    <a:p>
                      <a:pPr algn="ctr" fontAlgn="t"/>
                      <a:r>
                        <a:rPr lang="ru-RU" sz="1000" b="1" i="0" u="none" strike="noStrike">
                          <a:effectLst/>
                          <a:latin typeface="Times New Roman"/>
                        </a:rPr>
                        <a:t>163 344,0</a:t>
                      </a:r>
                    </a:p>
                  </a:txBody>
                  <a:tcPr marL="7620" marR="7620" marT="7620" marB="0" anchor="ctr"/>
                </a:tc>
                <a:tc>
                  <a:txBody>
                    <a:bodyPr/>
                    <a:lstStyle/>
                    <a:p>
                      <a:pPr algn="ctr" fontAlgn="t"/>
                      <a:r>
                        <a:rPr lang="ru-RU" sz="1000" b="0" i="0" u="none" strike="noStrike">
                          <a:effectLst/>
                          <a:latin typeface="Times New Roman"/>
                        </a:rPr>
                        <a:t>66,7</a:t>
                      </a:r>
                    </a:p>
                  </a:txBody>
                  <a:tcPr marL="7620" marR="7620" marT="7620" marB="0" anchor="ctr"/>
                </a:tc>
                <a:tc>
                  <a:txBody>
                    <a:bodyPr/>
                    <a:lstStyle/>
                    <a:p>
                      <a:pPr algn="ctr" fontAlgn="t"/>
                      <a:r>
                        <a:rPr lang="ru-RU" sz="1000" b="1" i="0" u="none" strike="noStrike">
                          <a:effectLst/>
                          <a:latin typeface="Times New Roman"/>
                        </a:rPr>
                        <a:t>163 344,0</a:t>
                      </a:r>
                    </a:p>
                  </a:txBody>
                  <a:tcPr marL="7620" marR="7620" marT="7620" marB="0" anchor="ctr"/>
                </a:tc>
                <a:tc>
                  <a:txBody>
                    <a:bodyPr/>
                    <a:lstStyle/>
                    <a:p>
                      <a:pPr algn="ctr" fontAlgn="t"/>
                      <a:r>
                        <a:rPr lang="ru-RU" sz="1000" b="0" i="0" u="none" strike="noStrike">
                          <a:effectLst/>
                          <a:latin typeface="Times New Roman"/>
                        </a:rPr>
                        <a:t>100,0</a:t>
                      </a:r>
                    </a:p>
                  </a:txBody>
                  <a:tcPr marL="7620" marR="7620" marT="7620" marB="0" anchor="ctr"/>
                </a:tc>
              </a:tr>
              <a:tr h="511965">
                <a:tc>
                  <a:txBody>
                    <a:bodyPr/>
                    <a:lstStyle/>
                    <a:p>
                      <a:pPr algn="l" fontAlgn="t"/>
                      <a:r>
                        <a:rPr lang="ru-RU" sz="1000" b="1" i="0" u="none" strike="noStrike" dirty="0">
                          <a:effectLst/>
                          <a:latin typeface="Times New Roman"/>
                        </a:rPr>
                        <a:t>Дотации бюджетам городских округов на выравнивание бюджетной обеспеченности</a:t>
                      </a:r>
                    </a:p>
                  </a:txBody>
                  <a:tcPr marL="7620" marR="7620" marT="7620" marB="0" anchor="ctr"/>
                </a:tc>
                <a:tc>
                  <a:txBody>
                    <a:bodyPr/>
                    <a:lstStyle/>
                    <a:p>
                      <a:pPr algn="ctr" fontAlgn="t"/>
                      <a:r>
                        <a:rPr lang="ru-RU" sz="1000" b="1" i="0" u="none" strike="noStrike">
                          <a:effectLst/>
                          <a:latin typeface="Times New Roman"/>
                        </a:rPr>
                        <a:t>80 914,0</a:t>
                      </a:r>
                    </a:p>
                  </a:txBody>
                  <a:tcPr marL="7620" marR="7620" marT="7620" marB="0" anchor="ctr"/>
                </a:tc>
                <a:tc>
                  <a:txBody>
                    <a:bodyPr/>
                    <a:lstStyle/>
                    <a:p>
                      <a:pPr algn="ctr" fontAlgn="t"/>
                      <a:r>
                        <a:rPr lang="ru-RU" sz="1000" b="0" i="0" u="none" strike="noStrike" dirty="0">
                          <a:effectLst/>
                          <a:latin typeface="Times New Roman"/>
                        </a:rPr>
                        <a:t>15,1</a:t>
                      </a:r>
                    </a:p>
                  </a:txBody>
                  <a:tcPr marL="7620" marR="7620" marT="7620" marB="0" anchor="ctr"/>
                </a:tc>
                <a:tc>
                  <a:txBody>
                    <a:bodyPr/>
                    <a:lstStyle/>
                    <a:p>
                      <a:pPr algn="ctr" fontAlgn="t"/>
                      <a:r>
                        <a:rPr lang="ru-RU" sz="1000" b="1" i="0" u="none" strike="noStrike" dirty="0">
                          <a:effectLst/>
                          <a:latin typeface="Times New Roman"/>
                        </a:rPr>
                        <a:t>80 914,0</a:t>
                      </a:r>
                    </a:p>
                  </a:txBody>
                  <a:tcPr marL="7620" marR="7620" marT="7620" marB="0" anchor="ctr"/>
                </a:tc>
                <a:tc>
                  <a:txBody>
                    <a:bodyPr/>
                    <a:lstStyle/>
                    <a:p>
                      <a:pPr algn="ctr" fontAlgn="t"/>
                      <a:r>
                        <a:rPr lang="ru-RU" sz="1000" b="0" i="0" u="none" strike="noStrike" dirty="0">
                          <a:effectLst/>
                          <a:latin typeface="Times New Roman"/>
                        </a:rPr>
                        <a:t>28,0</a:t>
                      </a:r>
                    </a:p>
                  </a:txBody>
                  <a:tcPr marL="7620" marR="7620" marT="7620" marB="0" anchor="ctr"/>
                </a:tc>
                <a:tc>
                  <a:txBody>
                    <a:bodyPr/>
                    <a:lstStyle/>
                    <a:p>
                      <a:pPr algn="ctr" fontAlgn="t"/>
                      <a:r>
                        <a:rPr lang="ru-RU" sz="1000" b="1" i="0" u="none" strike="noStrike" dirty="0">
                          <a:effectLst/>
                          <a:latin typeface="Times New Roman"/>
                        </a:rPr>
                        <a:t>80 914,0</a:t>
                      </a:r>
                    </a:p>
                  </a:txBody>
                  <a:tcPr marL="7620" marR="7620" marT="7620" marB="0" anchor="ctr"/>
                </a:tc>
                <a:tc>
                  <a:txBody>
                    <a:bodyPr/>
                    <a:lstStyle/>
                    <a:p>
                      <a:pPr algn="ctr" fontAlgn="t"/>
                      <a:r>
                        <a:rPr lang="ru-RU" sz="1000" b="0" i="0" u="none" strike="noStrike">
                          <a:effectLst/>
                          <a:latin typeface="Times New Roman"/>
                        </a:rPr>
                        <a:t>33,0</a:t>
                      </a:r>
                    </a:p>
                  </a:txBody>
                  <a:tcPr marL="7620" marR="7620" marT="7620" marB="0" anchor="ctr"/>
                </a:tc>
                <a:tc>
                  <a:txBody>
                    <a:bodyPr/>
                    <a:lstStyle/>
                    <a:p>
                      <a:pPr algn="ctr" fontAlgn="t"/>
                      <a:r>
                        <a:rPr lang="ru-RU" sz="1000" b="1" i="0" u="none" strike="noStrike" dirty="0">
                          <a:effectLst/>
                          <a:latin typeface="Times New Roman"/>
                        </a:rPr>
                        <a:t>80 914,0</a:t>
                      </a:r>
                    </a:p>
                  </a:txBody>
                  <a:tcPr marL="7620" marR="7620" marT="7620" marB="0" anchor="ctr"/>
                </a:tc>
                <a:tc>
                  <a:txBody>
                    <a:bodyPr/>
                    <a:lstStyle/>
                    <a:p>
                      <a:pPr algn="ctr" fontAlgn="t"/>
                      <a:r>
                        <a:rPr lang="ru-RU" sz="1000" b="0" i="0" u="none" strike="noStrike">
                          <a:effectLst/>
                          <a:latin typeface="Times New Roman"/>
                        </a:rPr>
                        <a:t>49,5</a:t>
                      </a:r>
                    </a:p>
                  </a:txBody>
                  <a:tcPr marL="7620" marR="7620" marT="7620" marB="0" anchor="ctr"/>
                </a:tc>
              </a:tr>
              <a:tr h="370141">
                <a:tc>
                  <a:txBody>
                    <a:bodyPr/>
                    <a:lstStyle/>
                    <a:p>
                      <a:pPr algn="l" fontAlgn="t"/>
                      <a:r>
                        <a:rPr lang="ru-RU" sz="1000" b="1" i="0" u="none" strike="noStrike" dirty="0">
                          <a:effectLst/>
                          <a:latin typeface="Times New Roman"/>
                        </a:rPr>
                        <a:t>Дотации бюджетам городских округов на поддержку мер по обеспечению сбалансированности бюджетов</a:t>
                      </a:r>
                    </a:p>
                  </a:txBody>
                  <a:tcPr marL="7620" marR="7620" marT="7620" marB="0" anchor="ctr"/>
                </a:tc>
                <a:tc>
                  <a:txBody>
                    <a:bodyPr/>
                    <a:lstStyle/>
                    <a:p>
                      <a:pPr algn="ctr" fontAlgn="t"/>
                      <a:r>
                        <a:rPr lang="ru-RU" sz="1000" b="1" i="0" u="none" strike="noStrike">
                          <a:effectLst/>
                          <a:latin typeface="Times New Roman"/>
                        </a:rPr>
                        <a:t>80 049,8</a:t>
                      </a:r>
                    </a:p>
                  </a:txBody>
                  <a:tcPr marL="7620" marR="7620" marT="7620" marB="0" anchor="ctr"/>
                </a:tc>
                <a:tc>
                  <a:txBody>
                    <a:bodyPr/>
                    <a:lstStyle/>
                    <a:p>
                      <a:pPr algn="ctr" fontAlgn="t"/>
                      <a:r>
                        <a:rPr lang="ru-RU" sz="1000" b="0" i="0" u="none" strike="noStrike">
                          <a:effectLst/>
                          <a:latin typeface="Times New Roman"/>
                        </a:rPr>
                        <a:t>15,0</a:t>
                      </a:r>
                    </a:p>
                  </a:txBody>
                  <a:tcPr marL="7620" marR="7620" marT="7620" marB="0" anchor="ctr"/>
                </a:tc>
                <a:tc>
                  <a:txBody>
                    <a:bodyPr/>
                    <a:lstStyle/>
                    <a:p>
                      <a:pPr algn="ctr" fontAlgn="t"/>
                      <a:r>
                        <a:rPr lang="ru-RU" sz="1000" b="1" i="0" u="none" strike="noStrike" dirty="0">
                          <a:effectLst/>
                          <a:latin typeface="Times New Roman"/>
                        </a:rPr>
                        <a:t>79 100,0</a:t>
                      </a:r>
                    </a:p>
                  </a:txBody>
                  <a:tcPr marL="7620" marR="7620" marT="7620" marB="0" anchor="ctr"/>
                </a:tc>
                <a:tc>
                  <a:txBody>
                    <a:bodyPr/>
                    <a:lstStyle/>
                    <a:p>
                      <a:pPr algn="ctr" fontAlgn="t"/>
                      <a:r>
                        <a:rPr lang="ru-RU" sz="1000" b="0" i="0" u="none" strike="noStrike" dirty="0">
                          <a:effectLst/>
                          <a:latin typeface="Times New Roman"/>
                        </a:rPr>
                        <a:t>27,4</a:t>
                      </a:r>
                    </a:p>
                  </a:txBody>
                  <a:tcPr marL="7620" marR="7620" marT="7620" marB="0" anchor="ctr"/>
                </a:tc>
                <a:tc>
                  <a:txBody>
                    <a:bodyPr/>
                    <a:lstStyle/>
                    <a:p>
                      <a:pPr algn="ctr" fontAlgn="t"/>
                      <a:r>
                        <a:rPr lang="ru-RU" sz="1000" b="1" i="0" u="none" strike="noStrike" dirty="0">
                          <a:effectLst/>
                          <a:latin typeface="Times New Roman"/>
                        </a:rPr>
                        <a:t>82 430,0</a:t>
                      </a:r>
                    </a:p>
                  </a:txBody>
                  <a:tcPr marL="7620" marR="7620" marT="7620" marB="0" anchor="ctr"/>
                </a:tc>
                <a:tc>
                  <a:txBody>
                    <a:bodyPr/>
                    <a:lstStyle/>
                    <a:p>
                      <a:pPr algn="ctr" fontAlgn="t"/>
                      <a:r>
                        <a:rPr lang="ru-RU" sz="1000" b="0" i="0" u="none" strike="noStrike">
                          <a:effectLst/>
                          <a:latin typeface="Times New Roman"/>
                        </a:rPr>
                        <a:t>33,7</a:t>
                      </a:r>
                    </a:p>
                  </a:txBody>
                  <a:tcPr marL="7620" marR="7620" marT="7620" marB="0" anchor="ctr"/>
                </a:tc>
                <a:tc>
                  <a:txBody>
                    <a:bodyPr/>
                    <a:lstStyle/>
                    <a:p>
                      <a:pPr algn="ctr" fontAlgn="t"/>
                      <a:r>
                        <a:rPr lang="ru-RU" sz="1000" b="1" i="0" u="none" strike="noStrike" dirty="0">
                          <a:effectLst/>
                          <a:latin typeface="Times New Roman"/>
                        </a:rPr>
                        <a:t>82 430,0</a:t>
                      </a:r>
                    </a:p>
                  </a:txBody>
                  <a:tcPr marL="7620" marR="7620" marT="7620" marB="0" anchor="ctr"/>
                </a:tc>
                <a:tc>
                  <a:txBody>
                    <a:bodyPr/>
                    <a:lstStyle/>
                    <a:p>
                      <a:pPr algn="ctr" fontAlgn="t"/>
                      <a:r>
                        <a:rPr lang="ru-RU" sz="1000" b="0" i="0" u="none" strike="noStrike">
                          <a:effectLst/>
                          <a:latin typeface="Times New Roman"/>
                        </a:rPr>
                        <a:t>50,5</a:t>
                      </a:r>
                    </a:p>
                  </a:txBody>
                  <a:tcPr marL="7620" marR="7620" marT="7620" marB="0" anchor="ctr"/>
                </a:tc>
              </a:tr>
              <a:tr h="461920">
                <a:tc>
                  <a:txBody>
                    <a:bodyPr/>
                    <a:lstStyle/>
                    <a:p>
                      <a:pPr algn="l" fontAlgn="t"/>
                      <a:r>
                        <a:rPr lang="ru-RU" sz="1000" b="1" i="0" u="none" strike="noStrike" dirty="0">
                          <a:effectLst/>
                          <a:latin typeface="Times New Roman"/>
                        </a:rPr>
                        <a:t>Прочие дотации бюджетам городских округов</a:t>
                      </a:r>
                    </a:p>
                  </a:txBody>
                  <a:tcPr marL="7620" marR="7620" marT="7620" marB="0" anchor="ctr"/>
                </a:tc>
                <a:tc>
                  <a:txBody>
                    <a:bodyPr/>
                    <a:lstStyle/>
                    <a:p>
                      <a:pPr algn="ctr" fontAlgn="t"/>
                      <a:r>
                        <a:rPr lang="ru-RU" sz="1000" b="1" i="0" u="none" strike="noStrike">
                          <a:effectLst/>
                          <a:latin typeface="Times New Roman"/>
                        </a:rPr>
                        <a:t>1,7</a:t>
                      </a:r>
                    </a:p>
                  </a:txBody>
                  <a:tcPr marL="7620" marR="7620" marT="7620" marB="0" anchor="ctr"/>
                </a:tc>
                <a:tc>
                  <a:txBody>
                    <a:bodyPr/>
                    <a:lstStyle/>
                    <a:p>
                      <a:pPr algn="ctr" fontAlgn="t"/>
                      <a:r>
                        <a:rPr lang="ru-RU" sz="1000" b="0" i="0" u="none" strike="noStrike">
                          <a:effectLst/>
                          <a:latin typeface="Times New Roman"/>
                        </a:rPr>
                        <a:t>0,0</a:t>
                      </a:r>
                    </a:p>
                  </a:txBody>
                  <a:tcPr marL="7620" marR="7620" marT="7620" marB="0" anchor="ctr"/>
                </a:tc>
                <a:tc>
                  <a:txBody>
                    <a:bodyPr/>
                    <a:lstStyle/>
                    <a:p>
                      <a:pPr algn="ctr" fontAlgn="t"/>
                      <a:r>
                        <a:rPr lang="ru-RU" sz="1000" b="1" i="0" u="none" strike="noStrike" dirty="0">
                          <a:effectLst/>
                          <a:latin typeface="Times New Roman"/>
                        </a:rPr>
                        <a:t> </a:t>
                      </a:r>
                      <a:r>
                        <a:rPr lang="ru-RU" sz="1000" b="1" i="0" u="none" strike="noStrike" dirty="0" smtClean="0">
                          <a:effectLst/>
                          <a:latin typeface="Times New Roman"/>
                        </a:rPr>
                        <a:t>0,0</a:t>
                      </a:r>
                      <a:endParaRPr lang="ru-RU" sz="1000" b="1" i="0" u="none" strike="noStrike" dirty="0">
                        <a:effectLst/>
                        <a:latin typeface="Times New Roman"/>
                      </a:endParaRPr>
                    </a:p>
                  </a:txBody>
                  <a:tcPr marL="7620" marR="7620" marT="7620" marB="0" anchor="ctr"/>
                </a:tc>
                <a:tc>
                  <a:txBody>
                    <a:bodyPr/>
                    <a:lstStyle/>
                    <a:p>
                      <a:pPr algn="ctr" fontAlgn="t"/>
                      <a:r>
                        <a:rPr lang="ru-RU" sz="1000" b="0" i="0" u="none" strike="noStrike" dirty="0">
                          <a:effectLst/>
                          <a:latin typeface="Times New Roman"/>
                        </a:rPr>
                        <a:t>0,0</a:t>
                      </a:r>
                    </a:p>
                  </a:txBody>
                  <a:tcPr marL="7620" marR="7620" marT="7620" marB="0" anchor="ctr"/>
                </a:tc>
                <a:tc>
                  <a:txBody>
                    <a:bodyPr/>
                    <a:lstStyle/>
                    <a:p>
                      <a:pPr algn="ctr" fontAlgn="t"/>
                      <a:r>
                        <a:rPr lang="ru-RU" sz="1000" b="1" i="0" u="none" strike="noStrike" dirty="0">
                          <a:effectLst/>
                          <a:latin typeface="Times New Roman"/>
                        </a:rPr>
                        <a:t> </a:t>
                      </a:r>
                      <a:r>
                        <a:rPr lang="ru-RU" sz="1000" b="1" i="0" u="none" strike="noStrike" dirty="0" smtClean="0">
                          <a:effectLst/>
                          <a:latin typeface="Times New Roman"/>
                        </a:rPr>
                        <a:t>0,0</a:t>
                      </a:r>
                      <a:endParaRPr lang="ru-RU" sz="1000" b="1" i="0" u="none" strike="noStrike" dirty="0">
                        <a:effectLst/>
                        <a:latin typeface="Times New Roman"/>
                      </a:endParaRPr>
                    </a:p>
                  </a:txBody>
                  <a:tcPr marL="7620" marR="7620" marT="7620" marB="0" anchor="ctr"/>
                </a:tc>
                <a:tc>
                  <a:txBody>
                    <a:bodyPr/>
                    <a:lstStyle/>
                    <a:p>
                      <a:pPr algn="ctr" fontAlgn="t"/>
                      <a:r>
                        <a:rPr lang="ru-RU" sz="1000" b="0" i="0" u="none" strike="noStrike" dirty="0">
                          <a:effectLst/>
                          <a:latin typeface="Times New Roman"/>
                        </a:rPr>
                        <a:t>0,0</a:t>
                      </a:r>
                    </a:p>
                  </a:txBody>
                  <a:tcPr marL="7620" marR="7620" marT="7620" marB="0" anchor="ctr"/>
                </a:tc>
                <a:tc>
                  <a:txBody>
                    <a:bodyPr/>
                    <a:lstStyle/>
                    <a:p>
                      <a:pPr algn="ctr" fontAlgn="t"/>
                      <a:r>
                        <a:rPr lang="ru-RU" sz="1000" b="1" i="0" u="none" strike="noStrike" dirty="0" smtClean="0">
                          <a:effectLst/>
                          <a:latin typeface="Times New Roman"/>
                        </a:rPr>
                        <a:t>0,0</a:t>
                      </a:r>
                      <a:r>
                        <a:rPr lang="ru-RU" sz="1000" b="1" i="0" u="none" strike="noStrike" dirty="0">
                          <a:effectLst/>
                          <a:latin typeface="Times New Roman"/>
                        </a:rPr>
                        <a:t> </a:t>
                      </a:r>
                    </a:p>
                  </a:txBody>
                  <a:tcPr marL="7620" marR="7620" marT="7620" marB="0" anchor="ctr"/>
                </a:tc>
                <a:tc>
                  <a:txBody>
                    <a:bodyPr/>
                    <a:lstStyle/>
                    <a:p>
                      <a:pPr algn="ctr" fontAlgn="t"/>
                      <a:r>
                        <a:rPr lang="ru-RU" sz="1000" b="0" i="0" u="none" strike="noStrike">
                          <a:effectLst/>
                          <a:latin typeface="Times New Roman"/>
                        </a:rPr>
                        <a:t>0,0</a:t>
                      </a:r>
                    </a:p>
                  </a:txBody>
                  <a:tcPr marL="7620" marR="7620" marT="7620" marB="0" anchor="ctr"/>
                </a:tc>
              </a:tr>
              <a:tr h="310056">
                <a:tc>
                  <a:txBody>
                    <a:bodyPr/>
                    <a:lstStyle/>
                    <a:p>
                      <a:pPr algn="l" fontAlgn="t"/>
                      <a:r>
                        <a:rPr lang="ru-RU" sz="1000" b="1" i="0" u="none" strike="noStrike" dirty="0">
                          <a:effectLst/>
                          <a:latin typeface="Times New Roman"/>
                        </a:rPr>
                        <a:t>Субсидии от других бюджетов бюджетной системы РФ</a:t>
                      </a:r>
                    </a:p>
                  </a:txBody>
                  <a:tcPr marL="7620" marR="7620" marT="7620" marB="0" anchor="ctr"/>
                </a:tc>
                <a:tc>
                  <a:txBody>
                    <a:bodyPr/>
                    <a:lstStyle/>
                    <a:p>
                      <a:pPr algn="ctr" fontAlgn="t"/>
                      <a:r>
                        <a:rPr lang="ru-RU" sz="1000" b="1" i="0" u="none" strike="noStrike">
                          <a:effectLst/>
                          <a:latin typeface="Times New Roman"/>
                        </a:rPr>
                        <a:t>332 951,3</a:t>
                      </a:r>
                    </a:p>
                  </a:txBody>
                  <a:tcPr marL="7620" marR="7620" marT="7620" marB="0" anchor="ctr"/>
                </a:tc>
                <a:tc>
                  <a:txBody>
                    <a:bodyPr/>
                    <a:lstStyle/>
                    <a:p>
                      <a:pPr algn="ctr" fontAlgn="t"/>
                      <a:r>
                        <a:rPr lang="ru-RU" sz="1000" b="0" i="0" u="none" strike="noStrike">
                          <a:effectLst/>
                          <a:latin typeface="Times New Roman"/>
                        </a:rPr>
                        <a:t>62,3</a:t>
                      </a:r>
                    </a:p>
                  </a:txBody>
                  <a:tcPr marL="7620" marR="7620" marT="7620" marB="0" anchor="ctr"/>
                </a:tc>
                <a:tc>
                  <a:txBody>
                    <a:bodyPr/>
                    <a:lstStyle/>
                    <a:p>
                      <a:pPr algn="ctr" fontAlgn="t"/>
                      <a:r>
                        <a:rPr lang="ru-RU" sz="1000" b="1" i="0" u="none" strike="noStrike" dirty="0">
                          <a:effectLst/>
                          <a:latin typeface="Times New Roman"/>
                        </a:rPr>
                        <a:t>124 202,1</a:t>
                      </a:r>
                    </a:p>
                  </a:txBody>
                  <a:tcPr marL="7620" marR="7620" marT="7620" marB="0" anchor="ctr"/>
                </a:tc>
                <a:tc>
                  <a:txBody>
                    <a:bodyPr/>
                    <a:lstStyle/>
                    <a:p>
                      <a:pPr algn="ctr" fontAlgn="t"/>
                      <a:r>
                        <a:rPr lang="ru-RU" sz="1000" b="0" i="0" u="none" strike="noStrike">
                          <a:effectLst/>
                          <a:latin typeface="Times New Roman"/>
                        </a:rPr>
                        <a:t>43,0</a:t>
                      </a:r>
                    </a:p>
                  </a:txBody>
                  <a:tcPr marL="7620" marR="7620" marT="7620" marB="0" anchor="ctr"/>
                </a:tc>
                <a:tc>
                  <a:txBody>
                    <a:bodyPr/>
                    <a:lstStyle/>
                    <a:p>
                      <a:pPr algn="ctr" fontAlgn="t"/>
                      <a:r>
                        <a:rPr lang="ru-RU" sz="1000" b="1" i="0" u="none" strike="noStrike" dirty="0">
                          <a:effectLst/>
                          <a:latin typeface="Times New Roman"/>
                        </a:rPr>
                        <a:t>77 170,2</a:t>
                      </a:r>
                    </a:p>
                  </a:txBody>
                  <a:tcPr marL="7620" marR="7620" marT="7620" marB="0" anchor="ctr"/>
                </a:tc>
                <a:tc>
                  <a:txBody>
                    <a:bodyPr/>
                    <a:lstStyle/>
                    <a:p>
                      <a:pPr algn="ctr" fontAlgn="t"/>
                      <a:r>
                        <a:rPr lang="ru-RU" sz="1000" b="0" i="0" u="none" strike="noStrike" dirty="0">
                          <a:effectLst/>
                          <a:latin typeface="Times New Roman"/>
                        </a:rPr>
                        <a:t>31,5</a:t>
                      </a:r>
                    </a:p>
                  </a:txBody>
                  <a:tcPr marL="7620" marR="7620" marT="7620" marB="0" anchor="ctr"/>
                </a:tc>
                <a:tc>
                  <a:txBody>
                    <a:bodyPr/>
                    <a:lstStyle/>
                    <a:p>
                      <a:pPr algn="ctr" fontAlgn="t"/>
                      <a:r>
                        <a:rPr lang="ru-RU" sz="1000" b="1" i="0" u="none" strike="noStrike" dirty="0">
                          <a:effectLst/>
                          <a:latin typeface="Times New Roman"/>
                        </a:rPr>
                        <a:t>0,0</a:t>
                      </a:r>
                    </a:p>
                  </a:txBody>
                  <a:tcPr marL="7620" marR="7620" marT="7620" marB="0" anchor="ctr"/>
                </a:tc>
                <a:tc>
                  <a:txBody>
                    <a:bodyPr/>
                    <a:lstStyle/>
                    <a:p>
                      <a:pPr algn="ctr" fontAlgn="t"/>
                      <a:r>
                        <a:rPr lang="ru-RU" sz="1000" b="0" i="0" u="none" strike="noStrike">
                          <a:effectLst/>
                          <a:latin typeface="Times New Roman"/>
                        </a:rPr>
                        <a:t>0,0</a:t>
                      </a:r>
                    </a:p>
                  </a:txBody>
                  <a:tcPr marL="7620" marR="7620" marT="7620" marB="0" anchor="ctr"/>
                </a:tc>
              </a:tr>
              <a:tr h="310056">
                <a:tc>
                  <a:txBody>
                    <a:bodyPr/>
                    <a:lstStyle/>
                    <a:p>
                      <a:pPr algn="l" fontAlgn="t"/>
                      <a:r>
                        <a:rPr lang="ru-RU" sz="1000" b="1" i="0" u="none" strike="noStrike" dirty="0">
                          <a:effectLst/>
                          <a:latin typeface="Times New Roman"/>
                        </a:rPr>
                        <a:t>Субвенции от других бюджетов бюджетной системы РФ</a:t>
                      </a:r>
                    </a:p>
                  </a:txBody>
                  <a:tcPr marL="7620" marR="7620" marT="7620" marB="0" anchor="ctr"/>
                </a:tc>
                <a:tc>
                  <a:txBody>
                    <a:bodyPr/>
                    <a:lstStyle/>
                    <a:p>
                      <a:pPr algn="ctr" fontAlgn="t"/>
                      <a:r>
                        <a:rPr lang="ru-RU" sz="1000" b="1" i="0" u="none" strike="noStrike">
                          <a:effectLst/>
                          <a:latin typeface="Times New Roman"/>
                        </a:rPr>
                        <a:t>37 721,8</a:t>
                      </a:r>
                    </a:p>
                  </a:txBody>
                  <a:tcPr marL="7620" marR="7620" marT="7620" marB="0" anchor="ctr"/>
                </a:tc>
                <a:tc>
                  <a:txBody>
                    <a:bodyPr/>
                    <a:lstStyle/>
                    <a:p>
                      <a:pPr algn="ctr" fontAlgn="t"/>
                      <a:r>
                        <a:rPr lang="ru-RU" sz="1000" b="0" i="0" u="none" strike="noStrike">
                          <a:effectLst/>
                          <a:latin typeface="Times New Roman"/>
                        </a:rPr>
                        <a:t>7,1</a:t>
                      </a:r>
                    </a:p>
                  </a:txBody>
                  <a:tcPr marL="7620" marR="7620" marT="7620" marB="0" anchor="ctr"/>
                </a:tc>
                <a:tc>
                  <a:txBody>
                    <a:bodyPr/>
                    <a:lstStyle/>
                    <a:p>
                      <a:pPr algn="ctr" fontAlgn="t"/>
                      <a:r>
                        <a:rPr lang="ru-RU" sz="1000" b="1" i="0" u="none" strike="noStrike" dirty="0">
                          <a:effectLst/>
                          <a:latin typeface="Times New Roman"/>
                        </a:rPr>
                        <a:t>4 396,3</a:t>
                      </a:r>
                    </a:p>
                  </a:txBody>
                  <a:tcPr marL="7620" marR="7620" marT="7620" marB="0" anchor="ctr"/>
                </a:tc>
                <a:tc>
                  <a:txBody>
                    <a:bodyPr/>
                    <a:lstStyle/>
                    <a:p>
                      <a:pPr algn="ctr" fontAlgn="t"/>
                      <a:r>
                        <a:rPr lang="ru-RU" sz="1000" b="0" i="0" u="none" strike="noStrike">
                          <a:effectLst/>
                          <a:latin typeface="Times New Roman"/>
                        </a:rPr>
                        <a:t>1,5</a:t>
                      </a:r>
                    </a:p>
                  </a:txBody>
                  <a:tcPr marL="7620" marR="7620" marT="7620" marB="0" anchor="ctr"/>
                </a:tc>
                <a:tc>
                  <a:txBody>
                    <a:bodyPr/>
                    <a:lstStyle/>
                    <a:p>
                      <a:pPr algn="ctr" fontAlgn="t"/>
                      <a:r>
                        <a:rPr lang="ru-RU" sz="1000" b="1" i="0" u="none" strike="noStrike" dirty="0">
                          <a:effectLst/>
                          <a:latin typeface="Times New Roman"/>
                        </a:rPr>
                        <a:t>4 396,3</a:t>
                      </a:r>
                    </a:p>
                  </a:txBody>
                  <a:tcPr marL="7620" marR="7620" marT="7620" marB="0" anchor="ctr"/>
                </a:tc>
                <a:tc>
                  <a:txBody>
                    <a:bodyPr/>
                    <a:lstStyle/>
                    <a:p>
                      <a:pPr algn="ctr" fontAlgn="t"/>
                      <a:r>
                        <a:rPr lang="ru-RU" sz="1000" b="0" i="0" u="none" strike="noStrike" dirty="0">
                          <a:effectLst/>
                          <a:latin typeface="Times New Roman"/>
                        </a:rPr>
                        <a:t>1,8</a:t>
                      </a:r>
                    </a:p>
                  </a:txBody>
                  <a:tcPr marL="7620" marR="7620" marT="7620" marB="0" anchor="ctr"/>
                </a:tc>
                <a:tc>
                  <a:txBody>
                    <a:bodyPr/>
                    <a:lstStyle/>
                    <a:p>
                      <a:pPr algn="ctr" fontAlgn="t"/>
                      <a:r>
                        <a:rPr lang="ru-RU" sz="1000" b="1" i="0" u="none" strike="noStrike" dirty="0">
                          <a:effectLst/>
                          <a:latin typeface="Times New Roman"/>
                        </a:rPr>
                        <a:t>0,0</a:t>
                      </a:r>
                    </a:p>
                  </a:txBody>
                  <a:tcPr marL="7620" marR="7620" marT="7620" marB="0" anchor="ctr"/>
                </a:tc>
                <a:tc>
                  <a:txBody>
                    <a:bodyPr/>
                    <a:lstStyle/>
                    <a:p>
                      <a:pPr algn="ctr" fontAlgn="t"/>
                      <a:r>
                        <a:rPr lang="ru-RU" sz="1000" b="0" i="0" u="none" strike="noStrike">
                          <a:effectLst/>
                          <a:latin typeface="Times New Roman"/>
                        </a:rPr>
                        <a:t>0,0</a:t>
                      </a:r>
                    </a:p>
                  </a:txBody>
                  <a:tcPr marL="7620" marR="7620" marT="7620" marB="0" anchor="ctr"/>
                </a:tc>
              </a:tr>
              <a:tr h="214067">
                <a:tc>
                  <a:txBody>
                    <a:bodyPr/>
                    <a:lstStyle/>
                    <a:p>
                      <a:pPr algn="l" fontAlgn="t"/>
                      <a:r>
                        <a:rPr lang="ru-RU" sz="1000" b="1" i="0" u="none" strike="noStrike" dirty="0">
                          <a:effectLst/>
                          <a:latin typeface="Times New Roman"/>
                        </a:rPr>
                        <a:t>Межбюджетные трансферты</a:t>
                      </a:r>
                    </a:p>
                  </a:txBody>
                  <a:tcPr marL="7620" marR="7620" marT="7620" marB="0" anchor="ctr"/>
                </a:tc>
                <a:tc>
                  <a:txBody>
                    <a:bodyPr/>
                    <a:lstStyle/>
                    <a:p>
                      <a:pPr algn="ctr" fontAlgn="t"/>
                      <a:r>
                        <a:rPr lang="ru-RU" sz="1000" b="1" i="0" u="none" strike="noStrike">
                          <a:effectLst/>
                          <a:latin typeface="Times New Roman"/>
                        </a:rPr>
                        <a:t>2 500,0</a:t>
                      </a:r>
                    </a:p>
                  </a:txBody>
                  <a:tcPr marL="7620" marR="7620" marT="7620" marB="0" anchor="ctr"/>
                </a:tc>
                <a:tc>
                  <a:txBody>
                    <a:bodyPr/>
                    <a:lstStyle/>
                    <a:p>
                      <a:pPr algn="ctr" fontAlgn="t"/>
                      <a:r>
                        <a:rPr lang="ru-RU" sz="1000" b="0" i="0" u="none" strike="noStrike">
                          <a:effectLst/>
                          <a:latin typeface="Times New Roman"/>
                        </a:rPr>
                        <a:t>0,5</a:t>
                      </a:r>
                    </a:p>
                  </a:txBody>
                  <a:tcPr marL="7620" marR="7620" marT="7620" marB="0" anchor="ctr"/>
                </a:tc>
                <a:tc>
                  <a:txBody>
                    <a:bodyPr/>
                    <a:lstStyle/>
                    <a:p>
                      <a:pPr algn="ctr" fontAlgn="t"/>
                      <a:r>
                        <a:rPr lang="ru-RU" sz="1000" b="0" i="0" u="none" strike="noStrike" dirty="0">
                          <a:effectLst/>
                          <a:latin typeface="Times New Roman"/>
                        </a:rPr>
                        <a:t>0,0</a:t>
                      </a:r>
                    </a:p>
                  </a:txBody>
                  <a:tcPr marL="7620" marR="7620" marT="7620" marB="0" anchor="ctr"/>
                </a:tc>
                <a:tc>
                  <a:txBody>
                    <a:bodyPr/>
                    <a:lstStyle/>
                    <a:p>
                      <a:pPr algn="ctr" fontAlgn="t"/>
                      <a:r>
                        <a:rPr lang="ru-RU" sz="1000" b="0" i="0" u="none" strike="noStrike" dirty="0">
                          <a:effectLst/>
                          <a:latin typeface="Times New Roman"/>
                        </a:rPr>
                        <a:t>0,0</a:t>
                      </a:r>
                    </a:p>
                  </a:txBody>
                  <a:tcPr marL="7620" marR="7620" marT="7620" marB="0" anchor="ctr"/>
                </a:tc>
                <a:tc>
                  <a:txBody>
                    <a:bodyPr/>
                    <a:lstStyle/>
                    <a:p>
                      <a:pPr algn="ctr" fontAlgn="t"/>
                      <a:r>
                        <a:rPr lang="ru-RU" sz="1000" b="0" i="0" u="none" strike="noStrike" dirty="0">
                          <a:effectLst/>
                          <a:latin typeface="Times New Roman"/>
                        </a:rPr>
                        <a:t>0,0</a:t>
                      </a:r>
                    </a:p>
                  </a:txBody>
                  <a:tcPr marL="7620" marR="7620" marT="7620" marB="0" anchor="ctr"/>
                </a:tc>
                <a:tc>
                  <a:txBody>
                    <a:bodyPr/>
                    <a:lstStyle/>
                    <a:p>
                      <a:pPr algn="ctr" fontAlgn="t"/>
                      <a:r>
                        <a:rPr lang="ru-RU" sz="1000" b="0" i="0" u="none" strike="noStrike" dirty="0">
                          <a:effectLst/>
                          <a:latin typeface="Times New Roman"/>
                        </a:rPr>
                        <a:t>0,0</a:t>
                      </a:r>
                    </a:p>
                  </a:txBody>
                  <a:tcPr marL="7620" marR="7620" marT="7620" marB="0" anchor="ctr"/>
                </a:tc>
                <a:tc>
                  <a:txBody>
                    <a:bodyPr/>
                    <a:lstStyle/>
                    <a:p>
                      <a:pPr algn="ctr" fontAlgn="t"/>
                      <a:r>
                        <a:rPr lang="ru-RU" sz="1000" b="0" i="0" u="none" strike="noStrike" dirty="0">
                          <a:effectLst/>
                          <a:latin typeface="Times New Roman"/>
                        </a:rPr>
                        <a:t>0,0</a:t>
                      </a:r>
                    </a:p>
                  </a:txBody>
                  <a:tcPr marL="7620" marR="7620" marT="7620" marB="0" anchor="ctr"/>
                </a:tc>
                <a:tc>
                  <a:txBody>
                    <a:bodyPr/>
                    <a:lstStyle/>
                    <a:p>
                      <a:pPr algn="ctr" fontAlgn="t"/>
                      <a:r>
                        <a:rPr lang="ru-RU" sz="1000" b="0" i="0" u="none" strike="noStrike" dirty="0">
                          <a:effectLst/>
                          <a:latin typeface="Times New Roman"/>
                        </a:rPr>
                        <a:t>0,0</a:t>
                      </a:r>
                    </a:p>
                  </a:txBody>
                  <a:tcPr marL="7620" marR="7620" marT="7620" marB="0" anchor="ctr"/>
                </a:tc>
              </a:tr>
              <a:tr h="214067">
                <a:tc>
                  <a:txBody>
                    <a:bodyPr/>
                    <a:lstStyle/>
                    <a:p>
                      <a:pPr algn="l" fontAlgn="t"/>
                      <a:r>
                        <a:rPr lang="ru-RU" sz="1000" b="1" i="0" u="none" strike="noStrike" dirty="0">
                          <a:effectLst/>
                          <a:latin typeface="Times New Roman"/>
                        </a:rPr>
                        <a:t>Прочие безвозмездные поступления</a:t>
                      </a:r>
                    </a:p>
                  </a:txBody>
                  <a:tcPr marL="7620" marR="7620" marT="7620" marB="0" anchor="ctr"/>
                </a:tc>
                <a:tc>
                  <a:txBody>
                    <a:bodyPr/>
                    <a:lstStyle/>
                    <a:p>
                      <a:pPr algn="ctr" fontAlgn="t"/>
                      <a:r>
                        <a:rPr lang="ru-RU" sz="1000" b="1" i="0" u="none" strike="noStrike">
                          <a:effectLst/>
                          <a:latin typeface="Times New Roman"/>
                        </a:rPr>
                        <a:t>676,9</a:t>
                      </a:r>
                    </a:p>
                  </a:txBody>
                  <a:tcPr marL="7620" marR="7620" marT="7620" marB="0" anchor="ctr"/>
                </a:tc>
                <a:tc>
                  <a:txBody>
                    <a:bodyPr/>
                    <a:lstStyle/>
                    <a:p>
                      <a:pPr algn="ctr" fontAlgn="t"/>
                      <a:r>
                        <a:rPr lang="ru-RU" sz="1000" b="0" i="0" u="none" strike="noStrike">
                          <a:effectLst/>
                          <a:latin typeface="Times New Roman"/>
                        </a:rPr>
                        <a:t>0,1</a:t>
                      </a:r>
                    </a:p>
                  </a:txBody>
                  <a:tcPr marL="7620" marR="7620" marT="7620" marB="0" anchor="ctr"/>
                </a:tc>
                <a:tc>
                  <a:txBody>
                    <a:bodyPr/>
                    <a:lstStyle/>
                    <a:p>
                      <a:pPr algn="ctr" fontAlgn="t"/>
                      <a:r>
                        <a:rPr lang="ru-RU" sz="1000" b="0" i="0" u="none" strike="noStrike" dirty="0">
                          <a:effectLst/>
                          <a:latin typeface="Times New Roman"/>
                        </a:rPr>
                        <a:t>0,0</a:t>
                      </a:r>
                    </a:p>
                  </a:txBody>
                  <a:tcPr marL="7620" marR="7620" marT="7620" marB="0" anchor="ctr"/>
                </a:tc>
                <a:tc>
                  <a:txBody>
                    <a:bodyPr/>
                    <a:lstStyle/>
                    <a:p>
                      <a:pPr algn="ctr" fontAlgn="t"/>
                      <a:r>
                        <a:rPr lang="ru-RU" sz="1000" b="0" i="0" u="none" strike="noStrike" dirty="0">
                          <a:effectLst/>
                          <a:latin typeface="Times New Roman"/>
                        </a:rPr>
                        <a:t>0,0</a:t>
                      </a:r>
                    </a:p>
                  </a:txBody>
                  <a:tcPr marL="7620" marR="7620" marT="7620" marB="0" anchor="ctr"/>
                </a:tc>
                <a:tc>
                  <a:txBody>
                    <a:bodyPr/>
                    <a:lstStyle/>
                    <a:p>
                      <a:pPr algn="ctr" fontAlgn="t"/>
                      <a:r>
                        <a:rPr lang="ru-RU" sz="1000" b="0" i="0" u="none" strike="noStrike" dirty="0">
                          <a:effectLst/>
                          <a:latin typeface="Times New Roman"/>
                        </a:rPr>
                        <a:t>0,0</a:t>
                      </a:r>
                    </a:p>
                  </a:txBody>
                  <a:tcPr marL="7620" marR="7620" marT="7620" marB="0" anchor="ctr"/>
                </a:tc>
                <a:tc>
                  <a:txBody>
                    <a:bodyPr/>
                    <a:lstStyle/>
                    <a:p>
                      <a:pPr algn="ctr" fontAlgn="t"/>
                      <a:r>
                        <a:rPr lang="ru-RU" sz="1000" b="0" i="0" u="none" strike="noStrike" dirty="0">
                          <a:effectLst/>
                          <a:latin typeface="Times New Roman"/>
                        </a:rPr>
                        <a:t>0,0</a:t>
                      </a:r>
                    </a:p>
                  </a:txBody>
                  <a:tcPr marL="7620" marR="7620" marT="7620" marB="0" anchor="ctr"/>
                </a:tc>
                <a:tc>
                  <a:txBody>
                    <a:bodyPr/>
                    <a:lstStyle/>
                    <a:p>
                      <a:pPr algn="ctr" fontAlgn="t"/>
                      <a:r>
                        <a:rPr lang="ru-RU" sz="1000" b="0" i="0" u="none" strike="noStrike" dirty="0">
                          <a:effectLst/>
                          <a:latin typeface="Times New Roman"/>
                        </a:rPr>
                        <a:t>0,0</a:t>
                      </a:r>
                    </a:p>
                  </a:txBody>
                  <a:tcPr marL="7620" marR="7620" marT="7620" marB="0" anchor="ctr"/>
                </a:tc>
                <a:tc>
                  <a:txBody>
                    <a:bodyPr/>
                    <a:lstStyle/>
                    <a:p>
                      <a:pPr algn="ctr" fontAlgn="t"/>
                      <a:r>
                        <a:rPr lang="ru-RU" sz="1000" b="0" i="0" u="none" strike="noStrike">
                          <a:effectLst/>
                          <a:latin typeface="Times New Roman"/>
                        </a:rPr>
                        <a:t>0,0</a:t>
                      </a:r>
                    </a:p>
                  </a:txBody>
                  <a:tcPr marL="7620" marR="7620" marT="7620" marB="0" anchor="ctr"/>
                </a:tc>
              </a:tr>
              <a:tr h="310056">
                <a:tc>
                  <a:txBody>
                    <a:bodyPr/>
                    <a:lstStyle/>
                    <a:p>
                      <a:pPr algn="l" fontAlgn="t"/>
                      <a:r>
                        <a:rPr lang="ru-RU" sz="1000" b="1" i="0" u="none" strike="noStrike" dirty="0">
                          <a:effectLst/>
                          <a:latin typeface="Times New Roman"/>
                        </a:rPr>
                        <a:t>Возврат остатков субсидий, субвенций прошлых лет</a:t>
                      </a:r>
                    </a:p>
                  </a:txBody>
                  <a:tcPr marL="7620" marR="7620" marT="7620" marB="0" anchor="ctr"/>
                </a:tc>
                <a:tc>
                  <a:txBody>
                    <a:bodyPr/>
                    <a:lstStyle/>
                    <a:p>
                      <a:pPr algn="ctr" fontAlgn="t"/>
                      <a:r>
                        <a:rPr lang="ru-RU" sz="1000" b="1" i="0" u="none" strike="noStrike" dirty="0">
                          <a:solidFill>
                            <a:srgbClr val="FF0000"/>
                          </a:solidFill>
                          <a:effectLst/>
                          <a:latin typeface="Times New Roman"/>
                        </a:rPr>
                        <a:t>-579,0</a:t>
                      </a:r>
                    </a:p>
                  </a:txBody>
                  <a:tcPr marL="7620" marR="7620" marT="7620" marB="0" anchor="ctr"/>
                </a:tc>
                <a:tc>
                  <a:txBody>
                    <a:bodyPr/>
                    <a:lstStyle/>
                    <a:p>
                      <a:pPr algn="ctr" fontAlgn="t"/>
                      <a:r>
                        <a:rPr lang="ru-RU" sz="1000" b="0" i="0" u="none" strike="noStrike">
                          <a:effectLst/>
                          <a:latin typeface="Times New Roman"/>
                        </a:rPr>
                        <a:t>-0,1</a:t>
                      </a:r>
                    </a:p>
                  </a:txBody>
                  <a:tcPr marL="7620" marR="7620" marT="7620" marB="0" anchor="ctr"/>
                </a:tc>
                <a:tc>
                  <a:txBody>
                    <a:bodyPr/>
                    <a:lstStyle/>
                    <a:p>
                      <a:pPr algn="ctr" fontAlgn="t"/>
                      <a:r>
                        <a:rPr lang="ru-RU" sz="1000" b="0" i="0" u="none" strike="noStrike" dirty="0">
                          <a:effectLst/>
                          <a:latin typeface="Times New Roman"/>
                        </a:rPr>
                        <a:t>0,0</a:t>
                      </a:r>
                    </a:p>
                  </a:txBody>
                  <a:tcPr marL="7620" marR="7620" marT="7620" marB="0" anchor="ctr"/>
                </a:tc>
                <a:tc>
                  <a:txBody>
                    <a:bodyPr/>
                    <a:lstStyle/>
                    <a:p>
                      <a:pPr algn="ctr" fontAlgn="t"/>
                      <a:r>
                        <a:rPr lang="ru-RU" sz="1000" b="0" i="0" u="none" strike="noStrike" dirty="0">
                          <a:effectLst/>
                          <a:latin typeface="Times New Roman"/>
                        </a:rPr>
                        <a:t>0,0</a:t>
                      </a:r>
                    </a:p>
                  </a:txBody>
                  <a:tcPr marL="7620" marR="7620" marT="7620" marB="0" anchor="ctr"/>
                </a:tc>
                <a:tc>
                  <a:txBody>
                    <a:bodyPr/>
                    <a:lstStyle/>
                    <a:p>
                      <a:pPr algn="ctr" fontAlgn="t"/>
                      <a:r>
                        <a:rPr lang="ru-RU" sz="1000" b="0" i="0" u="none" strike="noStrike" dirty="0">
                          <a:effectLst/>
                          <a:latin typeface="Times New Roman"/>
                        </a:rPr>
                        <a:t>0,0</a:t>
                      </a:r>
                    </a:p>
                  </a:txBody>
                  <a:tcPr marL="7620" marR="7620" marT="7620" marB="0" anchor="ctr"/>
                </a:tc>
                <a:tc>
                  <a:txBody>
                    <a:bodyPr/>
                    <a:lstStyle/>
                    <a:p>
                      <a:pPr algn="ctr" fontAlgn="t"/>
                      <a:r>
                        <a:rPr lang="ru-RU" sz="1000" b="0" i="0" u="none" strike="noStrike">
                          <a:effectLst/>
                          <a:latin typeface="Times New Roman"/>
                        </a:rPr>
                        <a:t>0,0</a:t>
                      </a:r>
                    </a:p>
                  </a:txBody>
                  <a:tcPr marL="7620" marR="7620" marT="7620" marB="0" anchor="ctr"/>
                </a:tc>
                <a:tc>
                  <a:txBody>
                    <a:bodyPr/>
                    <a:lstStyle/>
                    <a:p>
                      <a:pPr algn="ctr" fontAlgn="t"/>
                      <a:r>
                        <a:rPr lang="ru-RU" sz="1000" b="0" i="0" u="none" strike="noStrike" dirty="0">
                          <a:effectLst/>
                          <a:latin typeface="Times New Roman"/>
                        </a:rPr>
                        <a:t>0,0</a:t>
                      </a:r>
                    </a:p>
                  </a:txBody>
                  <a:tcPr marL="7620" marR="7620" marT="7620" marB="0" anchor="ctr"/>
                </a:tc>
                <a:tc>
                  <a:txBody>
                    <a:bodyPr/>
                    <a:lstStyle/>
                    <a:p>
                      <a:pPr algn="ctr" fontAlgn="t"/>
                      <a:r>
                        <a:rPr lang="ru-RU" sz="1000" b="0" i="0" u="none" strike="noStrike" dirty="0">
                          <a:effectLst/>
                          <a:latin typeface="Times New Roman"/>
                        </a:rPr>
                        <a:t>0,0</a:t>
                      </a:r>
                    </a:p>
                  </a:txBody>
                  <a:tcPr marL="7620" marR="7620" marT="7620" marB="0" anchor="ctr"/>
                </a:tc>
              </a:tr>
            </a:tbl>
          </a:graphicData>
        </a:graphic>
      </p:graphicFrame>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Прямоугольник 2"/>
          <p:cNvSpPr>
            <a:spLocks noChangeArrowheads="1"/>
          </p:cNvSpPr>
          <p:nvPr/>
        </p:nvSpPr>
        <p:spPr bwMode="auto">
          <a:xfrm>
            <a:off x="322263" y="765175"/>
            <a:ext cx="8569325" cy="458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lnSpc>
                <a:spcPct val="150000"/>
              </a:lnSpc>
            </a:pPr>
            <a:r>
              <a:rPr lang="ru-RU" altLang="ru-RU" dirty="0">
                <a:latin typeface="Times New Roman" pitchFamily="18" charset="0"/>
                <a:cs typeface="Times New Roman" pitchFamily="18" charset="0"/>
              </a:rPr>
              <a:t> </a:t>
            </a:r>
            <a:r>
              <a:rPr lang="ru-RU" altLang="ru-RU" dirty="0" smtClean="0">
                <a:latin typeface="Times New Roman" pitchFamily="18" charset="0"/>
                <a:cs typeface="Times New Roman" pitchFamily="18" charset="0"/>
              </a:rPr>
              <a:t>	</a:t>
            </a:r>
            <a:endParaRPr lang="ru-RU" sz="1600" dirty="0">
              <a:solidFill>
                <a:srgbClr val="000000"/>
              </a:solidFill>
              <a:latin typeface="Times New Roman" pitchFamily="18" charset="0"/>
              <a:cs typeface="Times New Roman" pitchFamily="18" charset="0"/>
            </a:endParaRPr>
          </a:p>
        </p:txBody>
      </p:sp>
      <p:sp>
        <p:nvSpPr>
          <p:cNvPr id="2" name="Прямоугольник 1"/>
          <p:cNvSpPr/>
          <p:nvPr/>
        </p:nvSpPr>
        <p:spPr>
          <a:xfrm>
            <a:off x="251520" y="765175"/>
            <a:ext cx="8640068" cy="5324535"/>
          </a:xfrm>
          <a:prstGeom prst="rect">
            <a:avLst/>
          </a:prstGeom>
        </p:spPr>
        <p:txBody>
          <a:bodyPr wrap="square">
            <a:spAutoFit/>
          </a:bodyPr>
          <a:lstStyle/>
          <a:p>
            <a:pPr algn="just">
              <a:tabLst>
                <a:tab pos="182563" algn="l"/>
              </a:tabLst>
            </a:pP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Безвозмездные поступления от других бюджетов бюджетной системы Российской </a:t>
            </a:r>
            <a:r>
              <a:rPr lang="ru-RU" sz="2000" dirty="0" smtClean="0">
                <a:latin typeface="Times New Roman" panose="02020603050405020304" pitchFamily="18" charset="0"/>
                <a:cs typeface="Times New Roman" panose="02020603050405020304" pitchFamily="18" charset="0"/>
              </a:rPr>
              <a:t>Федерации. </a:t>
            </a:r>
            <a:endParaRPr lang="ru-RU" sz="2000" dirty="0">
              <a:latin typeface="Times New Roman" panose="02020603050405020304" pitchFamily="18" charset="0"/>
              <a:cs typeface="Times New Roman" panose="02020603050405020304" pitchFamily="18" charset="0"/>
            </a:endParaRPr>
          </a:p>
          <a:p>
            <a:pPr algn="just">
              <a:tabLst>
                <a:tab pos="182563" algn="l"/>
              </a:tabLst>
            </a:pPr>
            <a:r>
              <a:rPr lang="ru-RU" sz="2000" dirty="0">
                <a:latin typeface="Times New Roman" panose="02020603050405020304" pitchFamily="18" charset="0"/>
                <a:cs typeface="Times New Roman" panose="02020603050405020304" pitchFamily="18" charset="0"/>
              </a:rPr>
              <a:t>	Дотации определены в 2021 году в сумме 160014,0 тыс. рублей, из них дотации на выравнивание бюджетной обеспеченности 80914,0  тыс. рублей, дотации на поддержку мер по обеспечению сбалансированности бюджетов 79100,0 тыс. рублей; в 2022 году в сумме  163344,0 тыс. рублей,  из них дотации на выравнивание бюджетной обеспеченности 80914,0 тыс. рублей, дотации на поддержку мер по обеспечению сбалансированности бюджетов 82430,0 тыс. рублей; в 2023 году в сумме 163344,0 тыс. рублей, из них дотации на выравнивание бюджетной обеспеченности  80914,0 тыс. рублей, дотации на поддержку мер по обеспечению сбалансированности бюджетов 82430,0 тыс. рублей. </a:t>
            </a:r>
          </a:p>
          <a:p>
            <a:pPr algn="just">
              <a:tabLst>
                <a:tab pos="182563" algn="l"/>
              </a:tabLst>
            </a:pPr>
            <a:r>
              <a:rPr lang="ru-RU" sz="2000" dirty="0">
                <a:latin typeface="Times New Roman" panose="02020603050405020304" pitchFamily="18" charset="0"/>
                <a:cs typeface="Times New Roman" panose="02020603050405020304" pitchFamily="18" charset="0"/>
              </a:rPr>
              <a:t>	Субсидии определены в 2021 году в сумме 124202,1 тыс. рублей, в 2022 году – 77170,2 тыс. рублей.</a:t>
            </a:r>
          </a:p>
          <a:p>
            <a:pPr algn="just">
              <a:tabLst>
                <a:tab pos="182563" algn="l"/>
              </a:tabLst>
            </a:pPr>
            <a:r>
              <a:rPr lang="ru-RU" sz="2000" dirty="0">
                <a:latin typeface="Times New Roman" panose="02020603050405020304" pitchFamily="18" charset="0"/>
                <a:cs typeface="Times New Roman" panose="02020603050405020304" pitchFamily="18" charset="0"/>
              </a:rPr>
              <a:t>	Субвенции, имеющих целевое назначение, на данном этапе в проекте определены частично ввиду отсутствия нормативного акта на уровне области           в 2021 году в сумме 4396,3 тыс. рублей, 2022 году – 4396,3 тыс. рублей.</a:t>
            </a:r>
          </a:p>
        </p:txBody>
      </p:sp>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944" y="44624"/>
            <a:ext cx="8928992" cy="6740307"/>
          </a:xfrm>
          <a:prstGeom prst="rect">
            <a:avLst/>
          </a:prstGeom>
        </p:spPr>
        <p:txBody>
          <a:bodyPr wrap="square">
            <a:spAutoFit/>
          </a:bodyPr>
          <a:lstStyle/>
          <a:p>
            <a:pPr algn="just">
              <a:tabLst>
                <a:tab pos="361950" algn="l"/>
              </a:tabLst>
            </a:pPr>
            <a:r>
              <a:rPr lang="ru-RU" dirty="0" smtClean="0">
                <a:latin typeface="Times New Roman" panose="02020603050405020304" pitchFamily="18" charset="0"/>
                <a:cs typeface="Times New Roman" panose="02020603050405020304" pitchFamily="18" charset="0"/>
              </a:rPr>
              <a:t>	</a:t>
            </a:r>
            <a:r>
              <a:rPr lang="x-none" smtClean="0">
                <a:latin typeface="Times New Roman" panose="02020603050405020304" pitchFamily="18" charset="0"/>
                <a:cs typeface="Times New Roman" panose="02020603050405020304" pitchFamily="18" charset="0"/>
              </a:rPr>
              <a:t>Процесс </a:t>
            </a:r>
            <a:r>
              <a:rPr lang="x-none">
                <a:latin typeface="Times New Roman" panose="02020603050405020304" pitchFamily="18" charset="0"/>
                <a:cs typeface="Times New Roman" panose="02020603050405020304" pitchFamily="18" charset="0"/>
              </a:rPr>
              <a:t>формирования расходной части проекта бюджета город</a:t>
            </a:r>
            <a:r>
              <a:rPr lang="en-US" dirty="0">
                <a:latin typeface="Times New Roman" panose="02020603050405020304" pitchFamily="18" charset="0"/>
                <a:cs typeface="Times New Roman" panose="02020603050405020304" pitchFamily="18" charset="0"/>
              </a:rPr>
              <a:t>c</a:t>
            </a:r>
            <a:r>
              <a:rPr lang="x-none">
                <a:latin typeface="Times New Roman" panose="02020603050405020304" pitchFamily="18" charset="0"/>
                <a:cs typeface="Times New Roman" panose="02020603050405020304" pitchFamily="18" charset="0"/>
              </a:rPr>
              <a:t>кого округа Октябрьск на 202</a:t>
            </a:r>
            <a:r>
              <a:rPr lang="ru-RU" dirty="0">
                <a:latin typeface="Times New Roman" panose="02020603050405020304" pitchFamily="18" charset="0"/>
                <a:cs typeface="Times New Roman" panose="02020603050405020304" pitchFamily="18" charset="0"/>
              </a:rPr>
              <a:t>1</a:t>
            </a:r>
            <a:r>
              <a:rPr lang="x-none">
                <a:latin typeface="Times New Roman" panose="02020603050405020304" pitchFamily="18" charset="0"/>
                <a:cs typeface="Times New Roman" panose="02020603050405020304" pitchFamily="18" charset="0"/>
              </a:rPr>
              <a:t> год и плановый период  202</a:t>
            </a:r>
            <a:r>
              <a:rPr lang="ru-RU" dirty="0">
                <a:latin typeface="Times New Roman" panose="02020603050405020304" pitchFamily="18" charset="0"/>
                <a:cs typeface="Times New Roman" panose="02020603050405020304" pitchFamily="18" charset="0"/>
              </a:rPr>
              <a:t>2</a:t>
            </a:r>
            <a:r>
              <a:rPr lang="x-none">
                <a:latin typeface="Times New Roman" panose="02020603050405020304" pitchFamily="18" charset="0"/>
                <a:cs typeface="Times New Roman" panose="02020603050405020304" pitchFamily="18" charset="0"/>
              </a:rPr>
              <a:t>-202</a:t>
            </a:r>
            <a:r>
              <a:rPr lang="ru-RU" dirty="0">
                <a:latin typeface="Times New Roman" panose="02020603050405020304" pitchFamily="18" charset="0"/>
                <a:cs typeface="Times New Roman" panose="02020603050405020304" pitchFamily="18" charset="0"/>
              </a:rPr>
              <a:t>3</a:t>
            </a:r>
            <a:r>
              <a:rPr lang="x-none">
                <a:latin typeface="Times New Roman" panose="02020603050405020304" pitchFamily="18" charset="0"/>
                <a:cs typeface="Times New Roman" panose="02020603050405020304" pitchFamily="18" charset="0"/>
              </a:rPr>
              <a:t> гг.   осуществлялся на основе прогноза социально-экономического развития городского округа Октябрьск в консервативном варианте</a:t>
            </a:r>
            <a:r>
              <a:rPr lang="ru-RU" dirty="0">
                <a:latin typeface="Times New Roman" panose="02020603050405020304" pitchFamily="18" charset="0"/>
                <a:cs typeface="Times New Roman" panose="02020603050405020304" pitchFamily="18" charset="0"/>
              </a:rPr>
              <a:t>,</a:t>
            </a:r>
            <a:r>
              <a:rPr lang="x-none">
                <a:latin typeface="Times New Roman" panose="02020603050405020304" pitchFamily="18" charset="0"/>
                <a:cs typeface="Times New Roman" panose="02020603050405020304" pitchFamily="18" charset="0"/>
              </a:rPr>
              <a:t> Стратегии социально-экономического развития городского округа Октябрьск Самарской области на период до 2030 года.</a:t>
            </a:r>
            <a:endParaRPr lang="ru-RU" dirty="0">
              <a:latin typeface="Times New Roman" panose="02020603050405020304" pitchFamily="18" charset="0"/>
              <a:cs typeface="Times New Roman" panose="02020603050405020304" pitchFamily="18" charset="0"/>
            </a:endParaRPr>
          </a:p>
          <a:p>
            <a:pPr algn="just">
              <a:tabLst>
                <a:tab pos="361950" algn="l"/>
              </a:tabLst>
            </a:pPr>
            <a:r>
              <a:rPr lang="ru-RU" dirty="0" smtClean="0">
                <a:latin typeface="Times New Roman" panose="02020603050405020304" pitchFamily="18" charset="0"/>
                <a:cs typeface="Times New Roman" panose="02020603050405020304" pitchFamily="18" charset="0"/>
              </a:rPr>
              <a:t>	Предлагаемые </a:t>
            </a:r>
            <a:r>
              <a:rPr lang="ru-RU" dirty="0">
                <a:latin typeface="Times New Roman" panose="02020603050405020304" pitchFamily="18" charset="0"/>
                <a:cs typeface="Times New Roman" panose="02020603050405020304" pitchFamily="18" charset="0"/>
              </a:rPr>
              <a:t>к бюджетному обеспечению расходные обязательства городского округа определялись исходя из приоритетности расходования средств бюджета городского округа, необходимости полного и своевременного выполнения  действующих обязательств, сокращения и строжайшего сдерживания роста  расходов городского округа, не носящих первоочередного характера, в том числе путем  пересмотра  объемов финансирования  ранее заявленных проектов и программ. </a:t>
            </a:r>
          </a:p>
          <a:p>
            <a:pPr algn="just">
              <a:tabLst>
                <a:tab pos="361950" algn="l"/>
              </a:tabLst>
            </a:pPr>
            <a:r>
              <a:rPr lang="ru-RU" dirty="0" smtClean="0">
                <a:latin typeface="Times New Roman" panose="02020603050405020304" pitchFamily="18" charset="0"/>
                <a:cs typeface="Times New Roman" panose="02020603050405020304" pitchFamily="18" charset="0"/>
              </a:rPr>
              <a:t>	В </a:t>
            </a:r>
            <a:r>
              <a:rPr lang="ru-RU" dirty="0">
                <a:latin typeface="Times New Roman" panose="02020603050405020304" pitchFamily="18" charset="0"/>
                <a:cs typeface="Times New Roman" panose="02020603050405020304" pitchFamily="18" charset="0"/>
              </a:rPr>
              <a:t>структуре расходов бюджета городского округа на 2022 и 2023 годы запланированы условно утвержденные расходы в  сумме 7441,0 тыс. рублей и 15090,0 тыс. рублей соответственно. Данные объемы бюджетных ассигнований предназначены для финансирования расходных обязательств городского округа, которые будут приняты в новом бюджетном цикле.</a:t>
            </a:r>
          </a:p>
          <a:p>
            <a:pPr algn="just">
              <a:tabLst>
                <a:tab pos="361950" algn="l"/>
              </a:tabLst>
            </a:pPr>
            <a:r>
              <a:rPr lang="ru-RU" dirty="0" smtClean="0">
                <a:latin typeface="Times New Roman" panose="02020603050405020304" pitchFamily="18" charset="0"/>
                <a:cs typeface="Times New Roman" panose="02020603050405020304" pitchFamily="18" charset="0"/>
              </a:rPr>
              <a:t>	Проект </a:t>
            </a:r>
            <a:r>
              <a:rPr lang="ru-RU" dirty="0">
                <a:latin typeface="Times New Roman" panose="02020603050405020304" pitchFamily="18" charset="0"/>
                <a:cs typeface="Times New Roman" panose="02020603050405020304" pitchFamily="18" charset="0"/>
              </a:rPr>
              <a:t>бюджета на 2021 год и плановый период 2022-2023 годов будет уточнен после принятия Закона Самарской области «Об областном бюджете на 2021 год и плановый период 2022-2023 годов» в части дотации, субвенций и субсидий, поступающих в бюджет городского округа из областного бюджета.</a:t>
            </a:r>
          </a:p>
          <a:p>
            <a:pPr algn="just">
              <a:tabLst>
                <a:tab pos="361950" algn="l"/>
              </a:tabLst>
            </a:pPr>
            <a:r>
              <a:rPr lang="ru-RU" dirty="0" smtClean="0">
                <a:latin typeface="Times New Roman" panose="02020603050405020304" pitchFamily="18" charset="0"/>
                <a:cs typeface="Times New Roman" panose="02020603050405020304" pitchFamily="18" charset="0"/>
              </a:rPr>
              <a:t>	Расходы </a:t>
            </a:r>
            <a:r>
              <a:rPr lang="ru-RU" dirty="0">
                <a:latin typeface="Times New Roman" panose="02020603050405020304" pitchFamily="18" charset="0"/>
                <a:cs typeface="Times New Roman" panose="02020603050405020304" pitchFamily="18" charset="0"/>
              </a:rPr>
              <a:t>на 2021 год  прогнозируются в объеме 424878,9 тыс. рублей, в том числе за счет дотаций и субсидий из областного бюджета в сумме 288612,4 тыс. рублей. </a:t>
            </a:r>
          </a:p>
          <a:p>
            <a:pPr algn="just">
              <a:tabLst>
                <a:tab pos="361950" algn="l"/>
              </a:tabLst>
            </a:pPr>
            <a:r>
              <a:rPr lang="ru-RU" dirty="0">
                <a:latin typeface="Times New Roman" panose="02020603050405020304" pitchFamily="18" charset="0"/>
                <a:cs typeface="Times New Roman" panose="02020603050405020304" pitchFamily="18" charset="0"/>
              </a:rPr>
              <a:t>На 2022 и 2023 годы в сумме 379814,9 тыс. рублей и 301707,1 тыс. рублей соответственно.</a:t>
            </a:r>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3548"/>
          <p:cNvSpPr txBox="1">
            <a:spLocks noChangeArrowheads="1"/>
          </p:cNvSpPr>
          <p:nvPr/>
        </p:nvSpPr>
        <p:spPr bwMode="auto">
          <a:xfrm>
            <a:off x="142875" y="-26988"/>
            <a:ext cx="8893175"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ru-RU" altLang="ru-RU" sz="1000" dirty="0">
                <a:latin typeface="Times New Roman" pitchFamily="18" charset="0"/>
              </a:rPr>
              <a:t>Таблица 4</a:t>
            </a:r>
          </a:p>
          <a:p>
            <a:pPr algn="ctr" eaLnBrk="1" hangingPunct="1">
              <a:spcBef>
                <a:spcPct val="50000"/>
              </a:spcBef>
            </a:pPr>
            <a:r>
              <a:rPr lang="ru-RU" altLang="ru-RU" sz="1400" b="1" dirty="0">
                <a:latin typeface="Times New Roman" pitchFamily="18" charset="0"/>
              </a:rPr>
              <a:t>Показатели бюджета городского округа Октябрьск в разрезе разделов классификации расходов бюджетов бюджетной системы Российской Федерации </a:t>
            </a:r>
            <a:r>
              <a:rPr lang="en-US" altLang="ru-RU" sz="1400" b="1" dirty="0">
                <a:latin typeface="Times New Roman" pitchFamily="18" charset="0"/>
              </a:rPr>
              <a:t/>
            </a:r>
            <a:br>
              <a:rPr lang="en-US" altLang="ru-RU" sz="1400" b="1" dirty="0">
                <a:latin typeface="Times New Roman" pitchFamily="18" charset="0"/>
              </a:rPr>
            </a:br>
            <a:r>
              <a:rPr lang="ru-RU" altLang="ru-RU" sz="1400" b="1" dirty="0">
                <a:latin typeface="Times New Roman" pitchFamily="18" charset="0"/>
              </a:rPr>
              <a:t>на </a:t>
            </a:r>
            <a:r>
              <a:rPr lang="ru-RU" altLang="ru-RU" sz="1400" b="1" dirty="0" smtClean="0">
                <a:latin typeface="Times New Roman" pitchFamily="18" charset="0"/>
              </a:rPr>
              <a:t>2019-2021 </a:t>
            </a:r>
            <a:r>
              <a:rPr lang="ru-RU" altLang="ru-RU" sz="1400" b="1" dirty="0">
                <a:latin typeface="Times New Roman" pitchFamily="18" charset="0"/>
              </a:rPr>
              <a:t>годы </a:t>
            </a:r>
          </a:p>
          <a:p>
            <a:pPr algn="r" eaLnBrk="1" hangingPunct="1"/>
            <a:r>
              <a:rPr lang="ru-RU" altLang="ru-RU" sz="1000" dirty="0">
                <a:latin typeface="Times New Roman" pitchFamily="18" charset="0"/>
              </a:rPr>
              <a:t>тыс. рублей</a:t>
            </a:r>
            <a:endParaRPr lang="ru-RU" altLang="ru-RU" sz="1600" dirty="0">
              <a:latin typeface="Times New Roman"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27557059"/>
              </p:ext>
            </p:extLst>
          </p:nvPr>
        </p:nvGraphicFramePr>
        <p:xfrm>
          <a:off x="125413" y="1412774"/>
          <a:ext cx="8928098" cy="5194307"/>
        </p:xfrm>
        <a:graphic>
          <a:graphicData uri="http://schemas.openxmlformats.org/drawingml/2006/table">
            <a:tbl>
              <a:tblPr firstRow="1" bandRow="1">
                <a:tableStyleId>{5C22544A-7EE6-4342-B048-85BDC9FD1C3A}</a:tableStyleId>
              </a:tblPr>
              <a:tblGrid>
                <a:gridCol w="2231718"/>
                <a:gridCol w="984762"/>
                <a:gridCol w="1050412"/>
                <a:gridCol w="984762"/>
                <a:gridCol w="919111"/>
                <a:gridCol w="919111"/>
                <a:gridCol w="919111"/>
                <a:gridCol w="919111"/>
              </a:tblGrid>
              <a:tr h="619150">
                <a:tc>
                  <a:txBody>
                    <a:bodyPr/>
                    <a:lstStyle/>
                    <a:p>
                      <a:pPr algn="ctr" fontAlgn="ctr"/>
                      <a:r>
                        <a:rPr lang="ru-RU" sz="1200" b="1" i="0" u="none" strike="noStrike" dirty="0">
                          <a:effectLst/>
                          <a:latin typeface="Times New Roman"/>
                        </a:rPr>
                        <a:t>Наименование показателя</a:t>
                      </a:r>
                    </a:p>
                  </a:txBody>
                  <a:tcPr marL="0" marR="0" marT="0" marB="0" anchor="ctr"/>
                </a:tc>
                <a:tc>
                  <a:txBody>
                    <a:bodyPr/>
                    <a:lstStyle/>
                    <a:p>
                      <a:pPr algn="ctr" fontAlgn="ctr"/>
                      <a:r>
                        <a:rPr lang="ru-RU" sz="1200" b="1" i="0" u="none" strike="noStrike" dirty="0">
                          <a:effectLst/>
                          <a:latin typeface="Times New Roman"/>
                        </a:rPr>
                        <a:t>Исполнено за 2019 год</a:t>
                      </a:r>
                    </a:p>
                  </a:txBody>
                  <a:tcPr marL="0" marR="0" marT="0" marB="0" anchor="ctr"/>
                </a:tc>
                <a:tc>
                  <a:txBody>
                    <a:bodyPr/>
                    <a:lstStyle/>
                    <a:p>
                      <a:pPr algn="ctr" fontAlgn="ctr"/>
                      <a:r>
                        <a:rPr lang="ru-RU" sz="1200" b="1" i="0" u="none" strike="noStrike" dirty="0">
                          <a:effectLst/>
                          <a:latin typeface="Times New Roman"/>
                        </a:rPr>
                        <a:t>Удельный вес, %</a:t>
                      </a:r>
                    </a:p>
                  </a:txBody>
                  <a:tcPr marL="0" marR="0" marT="0" marB="0" anchor="ctr"/>
                </a:tc>
                <a:tc>
                  <a:txBody>
                    <a:bodyPr/>
                    <a:lstStyle/>
                    <a:p>
                      <a:pPr algn="ctr" fontAlgn="ctr"/>
                      <a:r>
                        <a:rPr lang="ru-RU" sz="1200" b="1" i="0" u="none" strike="noStrike" dirty="0">
                          <a:effectLst/>
                          <a:latin typeface="Times New Roman"/>
                        </a:rPr>
                        <a:t>Уточненный  бюджет  2020 года</a:t>
                      </a:r>
                    </a:p>
                  </a:txBody>
                  <a:tcPr marL="0" marR="0" marT="0" marB="0" anchor="ctr"/>
                </a:tc>
                <a:tc>
                  <a:txBody>
                    <a:bodyPr/>
                    <a:lstStyle/>
                    <a:p>
                      <a:pPr algn="ctr" fontAlgn="ctr"/>
                      <a:r>
                        <a:rPr lang="ru-RU" sz="1200" b="1" i="0" u="none" strike="noStrike" dirty="0">
                          <a:effectLst/>
                          <a:latin typeface="Times New Roman"/>
                        </a:rPr>
                        <a:t>Оценка 2020 года</a:t>
                      </a:r>
                    </a:p>
                  </a:txBody>
                  <a:tcPr marL="0" marR="0" marT="0" marB="0" anchor="ctr"/>
                </a:tc>
                <a:tc>
                  <a:txBody>
                    <a:bodyPr/>
                    <a:lstStyle/>
                    <a:p>
                      <a:pPr algn="ctr" fontAlgn="ctr"/>
                      <a:r>
                        <a:rPr lang="ru-RU" sz="1200" b="1" i="0" u="none" strike="noStrike" dirty="0">
                          <a:effectLst/>
                          <a:latin typeface="Times New Roman"/>
                        </a:rPr>
                        <a:t>Удельный вес, %</a:t>
                      </a:r>
                    </a:p>
                  </a:txBody>
                  <a:tcPr marL="0" marR="0" marT="0" marB="0" anchor="ctr"/>
                </a:tc>
                <a:tc>
                  <a:txBody>
                    <a:bodyPr/>
                    <a:lstStyle/>
                    <a:p>
                      <a:pPr algn="ctr" fontAlgn="ctr"/>
                      <a:r>
                        <a:rPr lang="ru-RU" sz="1200" b="1" i="0" u="none" strike="noStrike" dirty="0">
                          <a:effectLst/>
                          <a:latin typeface="Times New Roman"/>
                        </a:rPr>
                        <a:t>Проект бюджета на 2021 год</a:t>
                      </a:r>
                    </a:p>
                  </a:txBody>
                  <a:tcPr marL="0" marR="0" marT="0" marB="0" anchor="ctr"/>
                </a:tc>
                <a:tc>
                  <a:txBody>
                    <a:bodyPr/>
                    <a:lstStyle/>
                    <a:p>
                      <a:pPr algn="ctr" fontAlgn="ctr"/>
                      <a:r>
                        <a:rPr lang="ru-RU" sz="1200" b="1" i="0" u="none" strike="noStrike" dirty="0">
                          <a:effectLst/>
                          <a:latin typeface="Times New Roman"/>
                        </a:rPr>
                        <a:t>Удельный вес, %</a:t>
                      </a:r>
                    </a:p>
                  </a:txBody>
                  <a:tcPr marL="0" marR="0" marT="0" marB="0" anchor="ctr"/>
                </a:tc>
              </a:tr>
              <a:tr h="284287">
                <a:tc>
                  <a:txBody>
                    <a:bodyPr/>
                    <a:lstStyle/>
                    <a:p>
                      <a:pPr algn="l" fontAlgn="ctr"/>
                      <a:r>
                        <a:rPr lang="ru-RU" sz="1200" b="1" i="0" u="none" strike="noStrike" dirty="0">
                          <a:effectLst/>
                          <a:latin typeface="Times New Roman"/>
                        </a:rPr>
                        <a:t>Общегосударственные расходы</a:t>
                      </a:r>
                    </a:p>
                  </a:txBody>
                  <a:tcPr marL="0" marR="0" marT="0" marB="0" anchor="ctr"/>
                </a:tc>
                <a:tc>
                  <a:txBody>
                    <a:bodyPr/>
                    <a:lstStyle/>
                    <a:p>
                      <a:pPr algn="ctr" fontAlgn="ctr"/>
                      <a:r>
                        <a:rPr lang="ru-RU" sz="1200" b="1" i="0" u="none" strike="noStrike" dirty="0">
                          <a:effectLst/>
                          <a:latin typeface="Times New Roman"/>
                        </a:rPr>
                        <a:t>103 387,0</a:t>
                      </a:r>
                    </a:p>
                  </a:txBody>
                  <a:tcPr marL="0" marR="0" marT="0" marB="0" anchor="ctr"/>
                </a:tc>
                <a:tc>
                  <a:txBody>
                    <a:bodyPr/>
                    <a:lstStyle/>
                    <a:p>
                      <a:pPr algn="ctr" fontAlgn="ctr"/>
                      <a:r>
                        <a:rPr lang="ru-RU" sz="1200" b="1" i="0" u="none" strike="noStrike" dirty="0">
                          <a:effectLst/>
                          <a:latin typeface="Times New Roman"/>
                        </a:rPr>
                        <a:t>10,1</a:t>
                      </a:r>
                    </a:p>
                  </a:txBody>
                  <a:tcPr marL="0" marR="0" marT="0" marB="0" anchor="ctr"/>
                </a:tc>
                <a:tc>
                  <a:txBody>
                    <a:bodyPr/>
                    <a:lstStyle/>
                    <a:p>
                      <a:pPr algn="ctr" fontAlgn="ctr"/>
                      <a:r>
                        <a:rPr lang="ru-RU" sz="1200" b="1" i="0" u="none" strike="noStrike" dirty="0">
                          <a:effectLst/>
                          <a:latin typeface="Times New Roman"/>
                        </a:rPr>
                        <a:t>110 </a:t>
                      </a:r>
                      <a:r>
                        <a:rPr lang="ru-RU" sz="1200" b="1" i="0" u="none" strike="noStrike" dirty="0" smtClean="0">
                          <a:effectLst/>
                          <a:latin typeface="Times New Roman"/>
                        </a:rPr>
                        <a:t>771,0</a:t>
                      </a:r>
                      <a:endParaRPr lang="ru-RU" sz="1200" b="1" i="0" u="none" strike="noStrike" dirty="0">
                        <a:effectLst/>
                        <a:latin typeface="Times New Roman"/>
                      </a:endParaRPr>
                    </a:p>
                  </a:txBody>
                  <a:tcPr marL="0" marR="0" marT="0" marB="0" anchor="ctr"/>
                </a:tc>
                <a:tc>
                  <a:txBody>
                    <a:bodyPr/>
                    <a:lstStyle/>
                    <a:p>
                      <a:pPr algn="ctr" fontAlgn="ctr"/>
                      <a:r>
                        <a:rPr lang="ru-RU" sz="1200" b="1" i="0" u="none" strike="noStrike" dirty="0">
                          <a:effectLst/>
                          <a:latin typeface="Times New Roman"/>
                        </a:rPr>
                        <a:t>110 </a:t>
                      </a:r>
                      <a:r>
                        <a:rPr lang="ru-RU" sz="1200" b="1" i="0" u="none" strike="noStrike" dirty="0" smtClean="0">
                          <a:effectLst/>
                          <a:latin typeface="Times New Roman"/>
                        </a:rPr>
                        <a:t>771,0</a:t>
                      </a:r>
                      <a:endParaRPr lang="ru-RU" sz="1200" b="1" i="0" u="none" strike="noStrike" dirty="0">
                        <a:effectLst/>
                        <a:latin typeface="Times New Roman"/>
                      </a:endParaRPr>
                    </a:p>
                  </a:txBody>
                  <a:tcPr marL="0" marR="0" marT="0" marB="0" anchor="ctr"/>
                </a:tc>
                <a:tc>
                  <a:txBody>
                    <a:bodyPr/>
                    <a:lstStyle/>
                    <a:p>
                      <a:pPr algn="ctr" fontAlgn="ctr"/>
                      <a:r>
                        <a:rPr lang="ru-RU" sz="1200" b="1" i="0" u="none" strike="noStrike" dirty="0" smtClean="0">
                          <a:effectLst/>
                          <a:latin typeface="Times New Roman"/>
                        </a:rPr>
                        <a:t>16,4</a:t>
                      </a:r>
                      <a:endParaRPr lang="ru-RU" sz="1200" b="1" i="0" u="none" strike="noStrike" dirty="0">
                        <a:effectLst/>
                        <a:latin typeface="Times New Roman"/>
                      </a:endParaRPr>
                    </a:p>
                  </a:txBody>
                  <a:tcPr marL="0" marR="0" marT="0" marB="0" anchor="ctr"/>
                </a:tc>
                <a:tc>
                  <a:txBody>
                    <a:bodyPr/>
                    <a:lstStyle/>
                    <a:p>
                      <a:pPr algn="ctr" fontAlgn="ctr"/>
                      <a:r>
                        <a:rPr lang="ru-RU" sz="1200" b="1" i="0" u="none" strike="noStrike" dirty="0">
                          <a:effectLst/>
                          <a:latin typeface="Times New Roman"/>
                        </a:rPr>
                        <a:t>102 198,0</a:t>
                      </a:r>
                    </a:p>
                  </a:txBody>
                  <a:tcPr marL="0" marR="0" marT="0" marB="0" anchor="ctr"/>
                </a:tc>
                <a:tc>
                  <a:txBody>
                    <a:bodyPr/>
                    <a:lstStyle/>
                    <a:p>
                      <a:pPr algn="ctr" fontAlgn="ctr"/>
                      <a:r>
                        <a:rPr lang="ru-RU" sz="1200" b="1" i="0" u="none" strike="noStrike" dirty="0">
                          <a:effectLst/>
                          <a:latin typeface="Times New Roman"/>
                        </a:rPr>
                        <a:t>24,1</a:t>
                      </a:r>
                    </a:p>
                  </a:txBody>
                  <a:tcPr marL="0" marR="0" marT="0" marB="0" anchor="ctr"/>
                </a:tc>
              </a:tr>
              <a:tr h="412767">
                <a:tc>
                  <a:txBody>
                    <a:bodyPr/>
                    <a:lstStyle/>
                    <a:p>
                      <a:pPr algn="l" fontAlgn="ctr"/>
                      <a:r>
                        <a:rPr lang="ru-RU" sz="1200" b="0" i="0" u="none" strike="noStrike">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a:rPr>
                        <a:t>22 118,0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a:effectLst/>
                          <a:latin typeface="Times New Roman"/>
                        </a:rPr>
                        <a:t>4 511,0</a:t>
                      </a:r>
                    </a:p>
                  </a:txBody>
                  <a:tcPr marL="0" marR="0" marT="0" marB="0" anchor="ctr"/>
                </a:tc>
                <a:tc>
                  <a:txBody>
                    <a:bodyPr/>
                    <a:lstStyle/>
                    <a:p>
                      <a:pPr algn="ctr" fontAlgn="ctr"/>
                      <a:r>
                        <a:rPr lang="ru-RU" sz="1200" b="0" i="0" u="none" strike="noStrike">
                          <a:effectLst/>
                          <a:latin typeface="Times New Roman"/>
                        </a:rPr>
                        <a:t>4 511,0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r>
              <a:tr h="284287">
                <a:tc>
                  <a:txBody>
                    <a:bodyPr/>
                    <a:lstStyle/>
                    <a:p>
                      <a:pPr algn="l" fontAlgn="ctr"/>
                      <a:r>
                        <a:rPr lang="ru-RU" sz="1200" b="1" i="0" u="none" strike="noStrike" dirty="0">
                          <a:effectLst/>
                          <a:latin typeface="Times New Roman"/>
                        </a:rPr>
                        <a:t>Национальная оборона</a:t>
                      </a:r>
                    </a:p>
                  </a:txBody>
                  <a:tcPr marL="0" marR="0" marT="0" marB="0" anchor="ctr"/>
                </a:tc>
                <a:tc>
                  <a:txBody>
                    <a:bodyPr/>
                    <a:lstStyle/>
                    <a:p>
                      <a:pPr algn="ctr" fontAlgn="ctr"/>
                      <a:r>
                        <a:rPr lang="ru-RU" sz="1200" b="1" i="0" u="none" strike="noStrike" dirty="0">
                          <a:effectLst/>
                          <a:latin typeface="Times New Roman"/>
                        </a:rPr>
                        <a:t>1 120,0</a:t>
                      </a:r>
                    </a:p>
                  </a:txBody>
                  <a:tcPr marL="0" marR="0" marT="0" marB="0" anchor="ctr"/>
                </a:tc>
                <a:tc>
                  <a:txBody>
                    <a:bodyPr/>
                    <a:lstStyle/>
                    <a:p>
                      <a:pPr algn="ctr" fontAlgn="ctr"/>
                      <a:r>
                        <a:rPr lang="ru-RU" sz="1200" b="1" i="0" u="none" strike="noStrike" dirty="0">
                          <a:effectLst/>
                          <a:latin typeface="Times New Roman"/>
                        </a:rPr>
                        <a:t>0,1</a:t>
                      </a:r>
                    </a:p>
                  </a:txBody>
                  <a:tcPr marL="0" marR="0" marT="0" marB="0" anchor="ctr"/>
                </a:tc>
                <a:tc>
                  <a:txBody>
                    <a:bodyPr/>
                    <a:lstStyle/>
                    <a:p>
                      <a:pPr algn="ctr" fontAlgn="ctr"/>
                      <a:r>
                        <a:rPr lang="ru-RU" sz="1200" b="1" i="0" u="none" strike="noStrike" dirty="0">
                          <a:effectLst/>
                          <a:latin typeface="Times New Roman"/>
                        </a:rPr>
                        <a:t>1 181,0</a:t>
                      </a:r>
                    </a:p>
                  </a:txBody>
                  <a:tcPr marL="0" marR="0" marT="0" marB="0" anchor="ctr"/>
                </a:tc>
                <a:tc>
                  <a:txBody>
                    <a:bodyPr/>
                    <a:lstStyle/>
                    <a:p>
                      <a:pPr algn="ctr" fontAlgn="ctr"/>
                      <a:r>
                        <a:rPr lang="ru-RU" sz="1200" b="1" i="0" u="none" strike="noStrike" dirty="0">
                          <a:effectLst/>
                          <a:latin typeface="Times New Roman"/>
                        </a:rPr>
                        <a:t>1 181,0</a:t>
                      </a:r>
                    </a:p>
                  </a:txBody>
                  <a:tcPr marL="0" marR="0" marT="0" marB="0" anchor="ctr"/>
                </a:tc>
                <a:tc>
                  <a:txBody>
                    <a:bodyPr/>
                    <a:lstStyle/>
                    <a:p>
                      <a:pPr algn="ctr" fontAlgn="ctr"/>
                      <a:r>
                        <a:rPr lang="ru-RU" sz="1200" b="1" i="0" u="none" strike="noStrike" dirty="0">
                          <a:effectLst/>
                          <a:latin typeface="Times New Roman"/>
                        </a:rPr>
                        <a:t>0,2</a:t>
                      </a:r>
                    </a:p>
                  </a:txBody>
                  <a:tcPr marL="0" marR="0" marT="0" marB="0" anchor="ctr"/>
                </a:tc>
                <a:tc>
                  <a:txBody>
                    <a:bodyPr/>
                    <a:lstStyle/>
                    <a:p>
                      <a:pPr algn="ctr" fontAlgn="ctr"/>
                      <a:r>
                        <a:rPr lang="ru-RU" sz="1200" b="0" i="0" u="none" strike="noStrike" kern="1200" dirty="0" smtClean="0">
                          <a:solidFill>
                            <a:schemeClr val="dk1"/>
                          </a:solidFill>
                          <a:effectLst/>
                          <a:latin typeface="Times New Roman"/>
                          <a:ea typeface="+mn-ea"/>
                          <a:cs typeface="+mn-cs"/>
                        </a:rPr>
                        <a:t>-</a:t>
                      </a:r>
                      <a:endParaRPr lang="ru-RU" sz="1200" b="0" i="0" u="none" strike="noStrike" kern="1200" dirty="0">
                        <a:solidFill>
                          <a:schemeClr val="dk1"/>
                        </a:solidFill>
                        <a:effectLst/>
                        <a:latin typeface="Times New Roman"/>
                        <a:ea typeface="+mn-ea"/>
                        <a:cs typeface="+mn-cs"/>
                      </a:endParaRPr>
                    </a:p>
                  </a:txBody>
                  <a:tcPr marL="0" marR="0" marT="0" marB="0" anchor="ctr"/>
                </a:tc>
                <a:tc>
                  <a:txBody>
                    <a:bodyPr/>
                    <a:lstStyle/>
                    <a:p>
                      <a:pPr algn="ctr" fontAlgn="ctr"/>
                      <a:r>
                        <a:rPr lang="ru-RU" sz="1200" b="0" i="0" u="none" strike="noStrike" kern="1200" dirty="0" smtClean="0">
                          <a:solidFill>
                            <a:schemeClr val="dk1"/>
                          </a:solidFill>
                          <a:effectLst/>
                          <a:latin typeface="Times New Roman"/>
                          <a:ea typeface="+mn-ea"/>
                          <a:cs typeface="+mn-cs"/>
                        </a:rPr>
                        <a:t>-</a:t>
                      </a:r>
                      <a:endParaRPr lang="ru-RU" sz="1200" b="0" i="0" u="none" strike="noStrike" kern="1200" dirty="0">
                        <a:solidFill>
                          <a:schemeClr val="dk1"/>
                        </a:solidFill>
                        <a:effectLst/>
                        <a:latin typeface="Times New Roman"/>
                        <a:ea typeface="+mn-ea"/>
                        <a:cs typeface="+mn-cs"/>
                      </a:endParaRPr>
                    </a:p>
                  </a:txBody>
                  <a:tcPr marL="0" marR="0" marT="0" marB="0" anchor="ctr"/>
                </a:tc>
              </a:tr>
              <a:tr h="412767">
                <a:tc>
                  <a:txBody>
                    <a:bodyPr/>
                    <a:lstStyle/>
                    <a:p>
                      <a:pPr algn="l" fontAlgn="ctr"/>
                      <a:r>
                        <a:rPr lang="ru-RU" sz="1200" b="0" i="0" u="none" strike="noStrike">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a:rPr>
                        <a:t>1 120,0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a:effectLst/>
                          <a:latin typeface="Times New Roman"/>
                        </a:rPr>
                        <a:t>1 181,0</a:t>
                      </a:r>
                    </a:p>
                  </a:txBody>
                  <a:tcPr marL="0" marR="0" marT="0" marB="0" anchor="ctr"/>
                </a:tc>
                <a:tc>
                  <a:txBody>
                    <a:bodyPr/>
                    <a:lstStyle/>
                    <a:p>
                      <a:pPr algn="ctr" fontAlgn="ctr"/>
                      <a:r>
                        <a:rPr lang="ru-RU" sz="1200" b="0" i="0" u="none" strike="noStrike">
                          <a:effectLst/>
                          <a:latin typeface="Times New Roman"/>
                        </a:rPr>
                        <a:t>1 181,0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r>
              <a:tr h="412767">
                <a:tc>
                  <a:txBody>
                    <a:bodyPr/>
                    <a:lstStyle/>
                    <a:p>
                      <a:pPr algn="l" fontAlgn="ctr"/>
                      <a:r>
                        <a:rPr lang="ru-RU" sz="1200" b="1" i="0" u="none" strike="noStrike" dirty="0">
                          <a:effectLst/>
                          <a:latin typeface="Times New Roman"/>
                        </a:rPr>
                        <a:t>Национальная безопасность и правоохранительная деятельность </a:t>
                      </a:r>
                    </a:p>
                  </a:txBody>
                  <a:tcPr marL="0" marR="0" marT="0" marB="0" anchor="ctr"/>
                </a:tc>
                <a:tc>
                  <a:txBody>
                    <a:bodyPr/>
                    <a:lstStyle/>
                    <a:p>
                      <a:pPr algn="ctr" fontAlgn="ctr"/>
                      <a:r>
                        <a:rPr lang="ru-RU" sz="1200" b="1" i="0" u="none" strike="noStrike" dirty="0">
                          <a:effectLst/>
                          <a:latin typeface="Times New Roman"/>
                        </a:rPr>
                        <a:t>4 448,0</a:t>
                      </a:r>
                    </a:p>
                  </a:txBody>
                  <a:tcPr marL="0" marR="0" marT="0" marB="0" anchor="ctr"/>
                </a:tc>
                <a:tc>
                  <a:txBody>
                    <a:bodyPr/>
                    <a:lstStyle/>
                    <a:p>
                      <a:pPr algn="ctr" fontAlgn="ctr"/>
                      <a:r>
                        <a:rPr lang="ru-RU" sz="1200" b="1" i="0" u="none" strike="noStrike" dirty="0">
                          <a:effectLst/>
                          <a:latin typeface="Times New Roman"/>
                        </a:rPr>
                        <a:t>0,4</a:t>
                      </a:r>
                    </a:p>
                  </a:txBody>
                  <a:tcPr marL="0" marR="0" marT="0" marB="0" anchor="ctr"/>
                </a:tc>
                <a:tc>
                  <a:txBody>
                    <a:bodyPr/>
                    <a:lstStyle/>
                    <a:p>
                      <a:pPr algn="ctr" fontAlgn="ctr"/>
                      <a:r>
                        <a:rPr lang="ru-RU" sz="1200" b="1" i="0" u="none" strike="noStrike" dirty="0">
                          <a:effectLst/>
                          <a:latin typeface="Times New Roman"/>
                        </a:rPr>
                        <a:t>4 </a:t>
                      </a:r>
                      <a:r>
                        <a:rPr lang="ru-RU" sz="1200" b="1" i="0" u="none" strike="noStrike" dirty="0" smtClean="0">
                          <a:effectLst/>
                          <a:latin typeface="Times New Roman"/>
                        </a:rPr>
                        <a:t>632,0</a:t>
                      </a:r>
                      <a:endParaRPr lang="ru-RU" sz="1200" b="1" i="0" u="none" strike="noStrike" dirty="0">
                        <a:effectLst/>
                        <a:latin typeface="Times New Roman"/>
                      </a:endParaRPr>
                    </a:p>
                  </a:txBody>
                  <a:tcPr marL="0" marR="0" marT="0" marB="0" anchor="ctr"/>
                </a:tc>
                <a:tc>
                  <a:txBody>
                    <a:bodyPr/>
                    <a:lstStyle/>
                    <a:p>
                      <a:pPr algn="ctr" fontAlgn="ctr"/>
                      <a:r>
                        <a:rPr lang="ru-RU" sz="1200" b="1" i="0" u="none" strike="noStrike" dirty="0">
                          <a:effectLst/>
                          <a:latin typeface="Times New Roman"/>
                        </a:rPr>
                        <a:t>4 </a:t>
                      </a:r>
                      <a:r>
                        <a:rPr lang="ru-RU" sz="1200" b="1" i="0" u="none" strike="noStrike" dirty="0" smtClean="0">
                          <a:effectLst/>
                          <a:latin typeface="Times New Roman"/>
                        </a:rPr>
                        <a:t>632,0</a:t>
                      </a:r>
                      <a:endParaRPr lang="ru-RU" sz="1200" b="1" i="0" u="none" strike="noStrike" dirty="0">
                        <a:effectLst/>
                        <a:latin typeface="Times New Roman"/>
                      </a:endParaRPr>
                    </a:p>
                  </a:txBody>
                  <a:tcPr marL="0" marR="0" marT="0" marB="0" anchor="ctr"/>
                </a:tc>
                <a:tc>
                  <a:txBody>
                    <a:bodyPr/>
                    <a:lstStyle/>
                    <a:p>
                      <a:pPr algn="ctr" fontAlgn="ctr"/>
                      <a:r>
                        <a:rPr lang="ru-RU" sz="1200" b="1" i="0" u="none" strike="noStrike" dirty="0">
                          <a:effectLst/>
                          <a:latin typeface="Times New Roman"/>
                        </a:rPr>
                        <a:t>0,7</a:t>
                      </a:r>
                    </a:p>
                  </a:txBody>
                  <a:tcPr marL="0" marR="0" marT="0" marB="0" anchor="ctr"/>
                </a:tc>
                <a:tc>
                  <a:txBody>
                    <a:bodyPr/>
                    <a:lstStyle/>
                    <a:p>
                      <a:pPr algn="ctr" fontAlgn="ctr"/>
                      <a:r>
                        <a:rPr lang="ru-RU" sz="1200" b="1" i="0" u="none" strike="noStrike" dirty="0">
                          <a:effectLst/>
                          <a:latin typeface="Times New Roman"/>
                        </a:rPr>
                        <a:t>4 395,0</a:t>
                      </a:r>
                    </a:p>
                  </a:txBody>
                  <a:tcPr marL="0" marR="0" marT="0" marB="0" anchor="ctr"/>
                </a:tc>
                <a:tc>
                  <a:txBody>
                    <a:bodyPr/>
                    <a:lstStyle/>
                    <a:p>
                      <a:pPr algn="ctr" fontAlgn="ctr"/>
                      <a:r>
                        <a:rPr lang="ru-RU" sz="1200" b="1" i="0" u="none" strike="noStrike" dirty="0">
                          <a:effectLst/>
                          <a:latin typeface="Times New Roman"/>
                        </a:rPr>
                        <a:t>1,0</a:t>
                      </a:r>
                    </a:p>
                  </a:txBody>
                  <a:tcPr marL="0" marR="0" marT="0" marB="0" anchor="ctr"/>
                </a:tc>
              </a:tr>
              <a:tr h="412767">
                <a:tc>
                  <a:txBody>
                    <a:bodyPr/>
                    <a:lstStyle/>
                    <a:p>
                      <a:pPr algn="l" fontAlgn="ctr"/>
                      <a:r>
                        <a:rPr lang="ru-RU" sz="1200" b="0" i="0" u="none" strike="noStrike">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a:rPr>
                        <a:t>1 096,0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a:effectLst/>
                          <a:latin typeface="Times New Roman"/>
                        </a:rPr>
                        <a:t>157,0</a:t>
                      </a:r>
                    </a:p>
                  </a:txBody>
                  <a:tcPr marL="0" marR="0" marT="0" marB="0" anchor="ctr"/>
                </a:tc>
                <a:tc>
                  <a:txBody>
                    <a:bodyPr/>
                    <a:lstStyle/>
                    <a:p>
                      <a:pPr algn="ctr" fontAlgn="ctr"/>
                      <a:r>
                        <a:rPr lang="ru-RU" sz="1200" b="0" i="0" u="none" strike="noStrike">
                          <a:effectLst/>
                          <a:latin typeface="Times New Roman"/>
                        </a:rPr>
                        <a:t>157,0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a:effectLst/>
                          <a:latin typeface="Times New Roman"/>
                        </a:rPr>
                        <a:t>157,0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r>
              <a:tr h="284287">
                <a:tc>
                  <a:txBody>
                    <a:bodyPr/>
                    <a:lstStyle/>
                    <a:p>
                      <a:pPr algn="l" fontAlgn="ctr"/>
                      <a:r>
                        <a:rPr lang="ru-RU" sz="1200" b="1" i="0" u="none" strike="noStrike" dirty="0">
                          <a:effectLst/>
                          <a:latin typeface="Times New Roman"/>
                        </a:rPr>
                        <a:t>Национальная экономика</a:t>
                      </a:r>
                    </a:p>
                  </a:txBody>
                  <a:tcPr marL="0" marR="0" marT="0" marB="0" anchor="ctr"/>
                </a:tc>
                <a:tc>
                  <a:txBody>
                    <a:bodyPr/>
                    <a:lstStyle/>
                    <a:p>
                      <a:pPr algn="ctr" fontAlgn="ctr"/>
                      <a:r>
                        <a:rPr lang="ru-RU" sz="1200" b="1" i="0" u="none" strike="noStrike" dirty="0">
                          <a:effectLst/>
                          <a:latin typeface="Times New Roman"/>
                        </a:rPr>
                        <a:t>69 436,0</a:t>
                      </a:r>
                    </a:p>
                  </a:txBody>
                  <a:tcPr marL="0" marR="0" marT="0" marB="0" anchor="ctr"/>
                </a:tc>
                <a:tc>
                  <a:txBody>
                    <a:bodyPr/>
                    <a:lstStyle/>
                    <a:p>
                      <a:pPr algn="ctr" fontAlgn="ctr"/>
                      <a:r>
                        <a:rPr lang="ru-RU" sz="1200" b="1" i="0" u="none" strike="noStrike" dirty="0">
                          <a:effectLst/>
                          <a:latin typeface="Times New Roman"/>
                        </a:rPr>
                        <a:t>6,8</a:t>
                      </a:r>
                    </a:p>
                  </a:txBody>
                  <a:tcPr marL="0" marR="0" marT="0" marB="0" anchor="ctr"/>
                </a:tc>
                <a:tc>
                  <a:txBody>
                    <a:bodyPr/>
                    <a:lstStyle/>
                    <a:p>
                      <a:pPr algn="ctr" fontAlgn="ctr"/>
                      <a:r>
                        <a:rPr lang="ru-RU" sz="1200" b="1" i="0" u="none" strike="noStrike" dirty="0">
                          <a:effectLst/>
                          <a:latin typeface="Times New Roman"/>
                        </a:rPr>
                        <a:t>41 924,0</a:t>
                      </a:r>
                    </a:p>
                  </a:txBody>
                  <a:tcPr marL="0" marR="0" marT="0" marB="0" anchor="ctr"/>
                </a:tc>
                <a:tc>
                  <a:txBody>
                    <a:bodyPr/>
                    <a:lstStyle/>
                    <a:p>
                      <a:pPr algn="ctr" fontAlgn="ctr"/>
                      <a:r>
                        <a:rPr lang="ru-RU" sz="1200" b="1" i="0" u="none" strike="noStrike" dirty="0">
                          <a:effectLst/>
                          <a:latin typeface="Times New Roman"/>
                        </a:rPr>
                        <a:t>41 924,0</a:t>
                      </a:r>
                    </a:p>
                  </a:txBody>
                  <a:tcPr marL="0" marR="0" marT="0" marB="0" anchor="ctr"/>
                </a:tc>
                <a:tc>
                  <a:txBody>
                    <a:bodyPr/>
                    <a:lstStyle/>
                    <a:p>
                      <a:pPr algn="ctr" fontAlgn="ctr"/>
                      <a:r>
                        <a:rPr lang="ru-RU" sz="1200" b="1" i="0" u="none" strike="noStrike" dirty="0">
                          <a:effectLst/>
                          <a:latin typeface="Times New Roman"/>
                        </a:rPr>
                        <a:t>6,2</a:t>
                      </a:r>
                    </a:p>
                  </a:txBody>
                  <a:tcPr marL="0" marR="0" marT="0" marB="0" anchor="ctr"/>
                </a:tc>
                <a:tc>
                  <a:txBody>
                    <a:bodyPr/>
                    <a:lstStyle/>
                    <a:p>
                      <a:pPr algn="ctr" fontAlgn="ctr"/>
                      <a:r>
                        <a:rPr lang="ru-RU" sz="1200" b="1" i="0" u="none" strike="noStrike" dirty="0">
                          <a:effectLst/>
                          <a:latin typeface="Times New Roman"/>
                        </a:rPr>
                        <a:t>10 508,0</a:t>
                      </a:r>
                    </a:p>
                  </a:txBody>
                  <a:tcPr marL="0" marR="0" marT="0" marB="0" anchor="ctr"/>
                </a:tc>
                <a:tc>
                  <a:txBody>
                    <a:bodyPr/>
                    <a:lstStyle/>
                    <a:p>
                      <a:pPr algn="ctr" fontAlgn="ctr"/>
                      <a:r>
                        <a:rPr lang="ru-RU" sz="1200" b="1" i="0" u="none" strike="noStrike" dirty="0">
                          <a:effectLst/>
                          <a:latin typeface="Times New Roman"/>
                        </a:rPr>
                        <a:t>2,5</a:t>
                      </a:r>
                    </a:p>
                  </a:txBody>
                  <a:tcPr marL="0" marR="0" marT="0" marB="0" anchor="ctr"/>
                </a:tc>
              </a:tr>
              <a:tr h="412767">
                <a:tc>
                  <a:txBody>
                    <a:bodyPr/>
                    <a:lstStyle/>
                    <a:p>
                      <a:pPr algn="l" fontAlgn="ctr"/>
                      <a:r>
                        <a:rPr lang="ru-RU" sz="1200" b="0" i="0" u="none" strike="noStrike">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a:rPr>
                        <a:t>59 978,0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a:effectLst/>
                          <a:latin typeface="Times New Roman"/>
                        </a:rPr>
                        <a:t>31 759,0</a:t>
                      </a:r>
                    </a:p>
                  </a:txBody>
                  <a:tcPr marL="0" marR="0" marT="0" marB="0" anchor="ctr"/>
                </a:tc>
                <a:tc>
                  <a:txBody>
                    <a:bodyPr/>
                    <a:lstStyle/>
                    <a:p>
                      <a:pPr algn="ctr" fontAlgn="ctr"/>
                      <a:r>
                        <a:rPr lang="ru-RU" sz="1200" b="0" i="0" u="none" strike="noStrike">
                          <a:effectLst/>
                          <a:latin typeface="Times New Roman"/>
                        </a:rPr>
                        <a:t>31 759,0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r>
              <a:tr h="412767">
                <a:tc>
                  <a:txBody>
                    <a:bodyPr/>
                    <a:lstStyle/>
                    <a:p>
                      <a:pPr algn="l" fontAlgn="ctr"/>
                      <a:r>
                        <a:rPr lang="ru-RU" sz="1200" b="1" i="0" u="none" strike="noStrike" dirty="0">
                          <a:effectLst/>
                          <a:latin typeface="Times New Roman"/>
                        </a:rPr>
                        <a:t>Жилищно-коммунальное хозяйство</a:t>
                      </a:r>
                    </a:p>
                  </a:txBody>
                  <a:tcPr marL="0" marR="0" marT="0" marB="0" anchor="ctr"/>
                </a:tc>
                <a:tc>
                  <a:txBody>
                    <a:bodyPr/>
                    <a:lstStyle/>
                    <a:p>
                      <a:pPr algn="ctr" fontAlgn="ctr"/>
                      <a:r>
                        <a:rPr lang="ru-RU" sz="1200" b="1" i="0" u="none" strike="noStrike" dirty="0">
                          <a:effectLst/>
                          <a:latin typeface="Times New Roman"/>
                        </a:rPr>
                        <a:t>435 428,0</a:t>
                      </a:r>
                    </a:p>
                  </a:txBody>
                  <a:tcPr marL="0" marR="0" marT="0" marB="0" anchor="ctr"/>
                </a:tc>
                <a:tc>
                  <a:txBody>
                    <a:bodyPr/>
                    <a:lstStyle/>
                    <a:p>
                      <a:pPr algn="ctr" fontAlgn="ctr"/>
                      <a:r>
                        <a:rPr lang="ru-RU" sz="1200" b="1" i="0" u="none" strike="noStrike" dirty="0">
                          <a:effectLst/>
                          <a:latin typeface="Times New Roman"/>
                        </a:rPr>
                        <a:t>42,5</a:t>
                      </a:r>
                    </a:p>
                  </a:txBody>
                  <a:tcPr marL="0" marR="0" marT="0" marB="0" anchor="ctr"/>
                </a:tc>
                <a:tc>
                  <a:txBody>
                    <a:bodyPr/>
                    <a:lstStyle/>
                    <a:p>
                      <a:pPr algn="ctr" fontAlgn="ctr"/>
                      <a:r>
                        <a:rPr lang="ru-RU" sz="1200" b="1" i="0" u="none" strike="noStrike" dirty="0">
                          <a:effectLst/>
                          <a:latin typeface="Times New Roman"/>
                        </a:rPr>
                        <a:t>234 </a:t>
                      </a:r>
                      <a:r>
                        <a:rPr lang="ru-RU" sz="1200" b="1" i="0" u="none" strike="noStrike" dirty="0" smtClean="0">
                          <a:effectLst/>
                          <a:latin typeface="Times New Roman"/>
                        </a:rPr>
                        <a:t>975,0</a:t>
                      </a:r>
                      <a:endParaRPr lang="ru-RU" sz="1200" b="1" i="0" u="none" strike="noStrike" dirty="0">
                        <a:effectLst/>
                        <a:latin typeface="Times New Roman"/>
                      </a:endParaRPr>
                    </a:p>
                  </a:txBody>
                  <a:tcPr marL="0" marR="0" marT="0" marB="0" anchor="ctr"/>
                </a:tc>
                <a:tc>
                  <a:txBody>
                    <a:bodyPr/>
                    <a:lstStyle/>
                    <a:p>
                      <a:pPr algn="ctr" fontAlgn="ctr"/>
                      <a:r>
                        <a:rPr lang="ru-RU" sz="1200" b="1" i="0" u="none" strike="noStrike" dirty="0">
                          <a:effectLst/>
                          <a:latin typeface="Times New Roman"/>
                        </a:rPr>
                        <a:t>234 </a:t>
                      </a:r>
                      <a:r>
                        <a:rPr lang="ru-RU" sz="1200" b="1" i="0" u="none" strike="noStrike" dirty="0" smtClean="0">
                          <a:effectLst/>
                          <a:latin typeface="Times New Roman"/>
                        </a:rPr>
                        <a:t>975,0</a:t>
                      </a:r>
                      <a:endParaRPr lang="ru-RU" sz="1200" b="1" i="0" u="none" strike="noStrike" dirty="0">
                        <a:effectLst/>
                        <a:latin typeface="Times New Roman"/>
                      </a:endParaRPr>
                    </a:p>
                  </a:txBody>
                  <a:tcPr marL="0" marR="0" marT="0" marB="0" anchor="ctr"/>
                </a:tc>
                <a:tc>
                  <a:txBody>
                    <a:bodyPr/>
                    <a:lstStyle/>
                    <a:p>
                      <a:pPr algn="ctr" fontAlgn="ctr"/>
                      <a:r>
                        <a:rPr lang="ru-RU" sz="1200" b="1" i="0" u="none" strike="noStrike" dirty="0" smtClean="0">
                          <a:effectLst/>
                          <a:latin typeface="Times New Roman"/>
                        </a:rPr>
                        <a:t>34,8</a:t>
                      </a:r>
                      <a:endParaRPr lang="ru-RU" sz="1200" b="1" i="0" u="none" strike="noStrike" dirty="0">
                        <a:effectLst/>
                        <a:latin typeface="Times New Roman"/>
                      </a:endParaRPr>
                    </a:p>
                  </a:txBody>
                  <a:tcPr marL="0" marR="0" marT="0" marB="0" anchor="ctr"/>
                </a:tc>
                <a:tc>
                  <a:txBody>
                    <a:bodyPr/>
                    <a:lstStyle/>
                    <a:p>
                      <a:pPr algn="ctr" fontAlgn="ctr"/>
                      <a:r>
                        <a:rPr lang="ru-RU" sz="1200" b="1" i="0" u="none" strike="noStrike" dirty="0">
                          <a:effectLst/>
                          <a:latin typeface="Times New Roman"/>
                        </a:rPr>
                        <a:t>137 572,0</a:t>
                      </a:r>
                    </a:p>
                  </a:txBody>
                  <a:tcPr marL="0" marR="0" marT="0" marB="0" anchor="ctr"/>
                </a:tc>
                <a:tc>
                  <a:txBody>
                    <a:bodyPr/>
                    <a:lstStyle/>
                    <a:p>
                      <a:pPr algn="ctr" fontAlgn="ctr"/>
                      <a:r>
                        <a:rPr lang="ru-RU" sz="1200" b="1" i="0" u="none" strike="noStrike" dirty="0">
                          <a:effectLst/>
                          <a:latin typeface="Times New Roman"/>
                        </a:rPr>
                        <a:t>32,4</a:t>
                      </a:r>
                    </a:p>
                  </a:txBody>
                  <a:tcPr marL="0" marR="0" marT="0" marB="0" anchor="ctr"/>
                </a:tc>
              </a:tr>
              <a:tr h="412767">
                <a:tc>
                  <a:txBody>
                    <a:bodyPr/>
                    <a:lstStyle/>
                    <a:p>
                      <a:pPr algn="l" fontAlgn="ctr"/>
                      <a:r>
                        <a:rPr lang="ru-RU" sz="1200" b="0" i="0" u="none" strike="noStrike">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a:rPr>
                        <a:t>384 800,0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a:effectLst/>
                          <a:latin typeface="Times New Roman"/>
                        </a:rPr>
                        <a:t>173 353,0</a:t>
                      </a:r>
                    </a:p>
                  </a:txBody>
                  <a:tcPr marL="0" marR="0" marT="0" marB="0" anchor="ctr"/>
                </a:tc>
                <a:tc>
                  <a:txBody>
                    <a:bodyPr/>
                    <a:lstStyle/>
                    <a:p>
                      <a:pPr algn="ctr" fontAlgn="ctr"/>
                      <a:r>
                        <a:rPr lang="ru-RU" sz="1200" b="0" i="0" u="none" strike="noStrike">
                          <a:effectLst/>
                          <a:latin typeface="Times New Roman"/>
                        </a:rPr>
                        <a:t>173 353,0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a:effectLst/>
                          <a:latin typeface="Times New Roman"/>
                        </a:rPr>
                        <a:t>81 146,0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r>
              <a:tr h="284287">
                <a:tc>
                  <a:txBody>
                    <a:bodyPr/>
                    <a:lstStyle/>
                    <a:p>
                      <a:pPr algn="l" fontAlgn="ctr"/>
                      <a:r>
                        <a:rPr lang="ru-RU" sz="1200" b="1" i="0" u="none" strike="noStrike" dirty="0">
                          <a:effectLst/>
                          <a:latin typeface="Times New Roman"/>
                        </a:rPr>
                        <a:t>Охрана окружающей среды</a:t>
                      </a:r>
                    </a:p>
                  </a:txBody>
                  <a:tcPr marL="0" marR="0" marT="0" marB="0" anchor="ctr"/>
                </a:tc>
                <a:tc>
                  <a:txBody>
                    <a:bodyPr/>
                    <a:lstStyle/>
                    <a:p>
                      <a:pPr algn="ctr" fontAlgn="ctr"/>
                      <a:r>
                        <a:rPr lang="ru-RU" sz="1200" b="1" i="0" u="none" strike="noStrike" dirty="0">
                          <a:effectLst/>
                          <a:latin typeface="Times New Roman"/>
                        </a:rPr>
                        <a:t>138 140,0</a:t>
                      </a:r>
                    </a:p>
                  </a:txBody>
                  <a:tcPr marL="0" marR="0" marT="0" marB="0" anchor="ctr"/>
                </a:tc>
                <a:tc>
                  <a:txBody>
                    <a:bodyPr/>
                    <a:lstStyle/>
                    <a:p>
                      <a:pPr algn="ctr" fontAlgn="ctr"/>
                      <a:r>
                        <a:rPr lang="ru-RU" sz="1200" b="1" i="0" u="none" strike="noStrike" dirty="0">
                          <a:effectLst/>
                          <a:latin typeface="Times New Roman"/>
                        </a:rPr>
                        <a:t>13,5</a:t>
                      </a:r>
                    </a:p>
                  </a:txBody>
                  <a:tcPr marL="0" marR="0" marT="0" marB="0" anchor="ctr"/>
                </a:tc>
                <a:tc>
                  <a:txBody>
                    <a:bodyPr/>
                    <a:lstStyle/>
                    <a:p>
                      <a:pPr algn="ctr" fontAlgn="ctr"/>
                      <a:r>
                        <a:rPr lang="ru-RU" sz="1200" b="1" i="0" u="none" strike="noStrike" dirty="0">
                          <a:effectLst/>
                          <a:latin typeface="Times New Roman"/>
                        </a:rPr>
                        <a:t>83 614,0</a:t>
                      </a:r>
                    </a:p>
                  </a:txBody>
                  <a:tcPr marL="0" marR="0" marT="0" marB="0" anchor="ctr"/>
                </a:tc>
                <a:tc>
                  <a:txBody>
                    <a:bodyPr/>
                    <a:lstStyle/>
                    <a:p>
                      <a:pPr algn="ctr" fontAlgn="ctr"/>
                      <a:r>
                        <a:rPr lang="ru-RU" sz="1200" b="1" i="0" u="none" strike="noStrike" dirty="0">
                          <a:effectLst/>
                          <a:latin typeface="Times New Roman"/>
                        </a:rPr>
                        <a:t>83 614,0</a:t>
                      </a:r>
                    </a:p>
                  </a:txBody>
                  <a:tcPr marL="0" marR="0" marT="0" marB="0" anchor="ctr"/>
                </a:tc>
                <a:tc>
                  <a:txBody>
                    <a:bodyPr/>
                    <a:lstStyle/>
                    <a:p>
                      <a:pPr algn="ctr" fontAlgn="ctr"/>
                      <a:r>
                        <a:rPr lang="ru-RU" sz="1200" b="1" i="0" u="none" strike="noStrike" dirty="0">
                          <a:effectLst/>
                          <a:latin typeface="Times New Roman"/>
                        </a:rPr>
                        <a:t>12,4</a:t>
                      </a:r>
                    </a:p>
                  </a:txBody>
                  <a:tcPr marL="0" marR="0" marT="0" marB="0" anchor="ctr"/>
                </a:tc>
                <a:tc>
                  <a:txBody>
                    <a:bodyPr/>
                    <a:lstStyle/>
                    <a:p>
                      <a:pPr algn="ctr" fontAlgn="ctr"/>
                      <a:r>
                        <a:rPr lang="ru-RU" sz="1200" b="1" i="0" u="none" strike="noStrike" dirty="0">
                          <a:effectLst/>
                          <a:latin typeface="Times New Roman"/>
                        </a:rPr>
                        <a:t>541,0</a:t>
                      </a:r>
                    </a:p>
                  </a:txBody>
                  <a:tcPr marL="0" marR="0" marT="0" marB="0" anchor="ctr"/>
                </a:tc>
                <a:tc>
                  <a:txBody>
                    <a:bodyPr/>
                    <a:lstStyle/>
                    <a:p>
                      <a:pPr algn="ctr" fontAlgn="ctr"/>
                      <a:r>
                        <a:rPr lang="ru-RU" sz="1200" b="1" i="0" u="none" strike="noStrike" dirty="0">
                          <a:effectLst/>
                          <a:latin typeface="Times New Roman"/>
                        </a:rPr>
                        <a:t>0,1</a:t>
                      </a:r>
                    </a:p>
                  </a:txBody>
                  <a:tcPr marL="0" marR="0" marT="0" marB="0" anchor="ctr"/>
                </a:tc>
              </a:tr>
              <a:tr h="412767">
                <a:tc>
                  <a:txBody>
                    <a:bodyPr/>
                    <a:lstStyle/>
                    <a:p>
                      <a:pPr algn="l" fontAlgn="ctr"/>
                      <a:r>
                        <a:rPr lang="ru-RU" sz="1200" b="0" i="0" u="none" strike="noStrike">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a:rPr>
                        <a:t>136 914,0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a:effectLst/>
                          <a:latin typeface="Times New Roman"/>
                        </a:rPr>
                        <a:t>82 233,0</a:t>
                      </a:r>
                    </a:p>
                  </a:txBody>
                  <a:tcPr marL="0" marR="0" marT="0" marB="0" anchor="ctr"/>
                </a:tc>
                <a:tc>
                  <a:txBody>
                    <a:bodyPr/>
                    <a:lstStyle/>
                    <a:p>
                      <a:pPr algn="ctr" fontAlgn="ctr"/>
                      <a:r>
                        <a:rPr lang="ru-RU" sz="1200" b="0" i="0" u="none" strike="noStrike">
                          <a:effectLst/>
                          <a:latin typeface="Times New Roman"/>
                        </a:rPr>
                        <a:t>82 233,0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r>
            </a:tbl>
          </a:graphicData>
        </a:graphic>
      </p:graphicFrame>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3497598918"/>
              </p:ext>
            </p:extLst>
          </p:nvPr>
        </p:nvGraphicFramePr>
        <p:xfrm>
          <a:off x="107504" y="620688"/>
          <a:ext cx="8928098" cy="5606795"/>
        </p:xfrm>
        <a:graphic>
          <a:graphicData uri="http://schemas.openxmlformats.org/drawingml/2006/table">
            <a:tbl>
              <a:tblPr firstRow="1" bandRow="1">
                <a:tableStyleId>{5C22544A-7EE6-4342-B048-85BDC9FD1C3A}</a:tableStyleId>
              </a:tblPr>
              <a:tblGrid>
                <a:gridCol w="2231718"/>
                <a:gridCol w="984762"/>
                <a:gridCol w="1050412"/>
                <a:gridCol w="984762"/>
                <a:gridCol w="919111"/>
                <a:gridCol w="919111"/>
                <a:gridCol w="919111"/>
                <a:gridCol w="919111"/>
              </a:tblGrid>
              <a:tr h="620527">
                <a:tc>
                  <a:txBody>
                    <a:bodyPr/>
                    <a:lstStyle/>
                    <a:p>
                      <a:pPr algn="ctr" fontAlgn="ctr"/>
                      <a:r>
                        <a:rPr lang="ru-RU" sz="1200" b="1" i="0" u="none" strike="noStrike" dirty="0">
                          <a:effectLst/>
                          <a:latin typeface="Times New Roman"/>
                        </a:rPr>
                        <a:t>Наименование показателя</a:t>
                      </a:r>
                    </a:p>
                  </a:txBody>
                  <a:tcPr marL="0" marR="0" marT="0" marB="0" anchor="ctr"/>
                </a:tc>
                <a:tc>
                  <a:txBody>
                    <a:bodyPr/>
                    <a:lstStyle/>
                    <a:p>
                      <a:pPr algn="ctr" fontAlgn="ctr"/>
                      <a:r>
                        <a:rPr lang="ru-RU" sz="1200" b="1" i="0" u="none" strike="noStrike" dirty="0">
                          <a:effectLst/>
                          <a:latin typeface="Times New Roman"/>
                        </a:rPr>
                        <a:t>Исполнено за 2019 год</a:t>
                      </a:r>
                    </a:p>
                  </a:txBody>
                  <a:tcPr marL="0" marR="0" marT="0" marB="0" anchor="ctr"/>
                </a:tc>
                <a:tc>
                  <a:txBody>
                    <a:bodyPr/>
                    <a:lstStyle/>
                    <a:p>
                      <a:pPr algn="ctr" fontAlgn="ctr"/>
                      <a:r>
                        <a:rPr lang="ru-RU" sz="1200" b="1" i="0" u="none" strike="noStrike" dirty="0">
                          <a:effectLst/>
                          <a:latin typeface="Times New Roman"/>
                        </a:rPr>
                        <a:t>Удельный вес, %</a:t>
                      </a:r>
                    </a:p>
                  </a:txBody>
                  <a:tcPr marL="0" marR="0" marT="0" marB="0" anchor="ctr"/>
                </a:tc>
                <a:tc>
                  <a:txBody>
                    <a:bodyPr/>
                    <a:lstStyle/>
                    <a:p>
                      <a:pPr algn="ctr" fontAlgn="ctr"/>
                      <a:r>
                        <a:rPr lang="ru-RU" sz="1200" b="1" i="0" u="none" strike="noStrike" dirty="0">
                          <a:effectLst/>
                          <a:latin typeface="Times New Roman"/>
                        </a:rPr>
                        <a:t>Уточненный  бюджет  2020 года</a:t>
                      </a:r>
                    </a:p>
                  </a:txBody>
                  <a:tcPr marL="0" marR="0" marT="0" marB="0" anchor="ctr"/>
                </a:tc>
                <a:tc>
                  <a:txBody>
                    <a:bodyPr/>
                    <a:lstStyle/>
                    <a:p>
                      <a:pPr algn="ctr" fontAlgn="ctr"/>
                      <a:r>
                        <a:rPr lang="ru-RU" sz="1200" b="1" i="0" u="none" strike="noStrike" dirty="0">
                          <a:effectLst/>
                          <a:latin typeface="Times New Roman"/>
                        </a:rPr>
                        <a:t>Оценка 2020 года</a:t>
                      </a:r>
                    </a:p>
                  </a:txBody>
                  <a:tcPr marL="0" marR="0" marT="0" marB="0" anchor="ctr"/>
                </a:tc>
                <a:tc>
                  <a:txBody>
                    <a:bodyPr/>
                    <a:lstStyle/>
                    <a:p>
                      <a:pPr algn="ctr" fontAlgn="ctr"/>
                      <a:r>
                        <a:rPr lang="ru-RU" sz="1200" b="1" i="0" u="none" strike="noStrike" dirty="0">
                          <a:effectLst/>
                          <a:latin typeface="Times New Roman"/>
                        </a:rPr>
                        <a:t>Удельный вес, %</a:t>
                      </a:r>
                    </a:p>
                  </a:txBody>
                  <a:tcPr marL="0" marR="0" marT="0" marB="0" anchor="ctr"/>
                </a:tc>
                <a:tc>
                  <a:txBody>
                    <a:bodyPr/>
                    <a:lstStyle/>
                    <a:p>
                      <a:pPr algn="ctr" fontAlgn="ctr"/>
                      <a:r>
                        <a:rPr lang="ru-RU" sz="1200" b="1" i="0" u="none" strike="noStrike" dirty="0">
                          <a:effectLst/>
                          <a:latin typeface="Times New Roman"/>
                        </a:rPr>
                        <a:t>Проект бюджета на 2021 год</a:t>
                      </a:r>
                    </a:p>
                  </a:txBody>
                  <a:tcPr marL="0" marR="0" marT="0" marB="0" anchor="ctr"/>
                </a:tc>
                <a:tc>
                  <a:txBody>
                    <a:bodyPr/>
                    <a:lstStyle/>
                    <a:p>
                      <a:pPr algn="ctr" fontAlgn="ctr"/>
                      <a:r>
                        <a:rPr lang="ru-RU" sz="1200" b="1" i="0" u="none" strike="noStrike" dirty="0">
                          <a:effectLst/>
                          <a:latin typeface="Times New Roman"/>
                        </a:rPr>
                        <a:t>Удельный вес, %</a:t>
                      </a:r>
                    </a:p>
                  </a:txBody>
                  <a:tcPr marL="0" marR="0" marT="0" marB="0" anchor="ctr"/>
                </a:tc>
              </a:tr>
              <a:tr h="212509">
                <a:tc>
                  <a:txBody>
                    <a:bodyPr/>
                    <a:lstStyle/>
                    <a:p>
                      <a:pPr algn="l" fontAlgn="ctr"/>
                      <a:r>
                        <a:rPr lang="ru-RU" sz="1200" b="1" i="0" u="none" strike="noStrike" dirty="0">
                          <a:effectLst/>
                          <a:latin typeface="Times New Roman"/>
                        </a:rPr>
                        <a:t>Образование</a:t>
                      </a:r>
                    </a:p>
                  </a:txBody>
                  <a:tcPr marL="0" marR="0" marT="0" marB="0" anchor="ctr"/>
                </a:tc>
                <a:tc>
                  <a:txBody>
                    <a:bodyPr/>
                    <a:lstStyle/>
                    <a:p>
                      <a:pPr algn="ctr" fontAlgn="ctr"/>
                      <a:r>
                        <a:rPr lang="ru-RU" sz="1200" b="1" i="0" u="none" strike="noStrike" dirty="0">
                          <a:effectLst/>
                          <a:latin typeface="Times New Roman"/>
                        </a:rPr>
                        <a:t>91 100,0</a:t>
                      </a:r>
                    </a:p>
                  </a:txBody>
                  <a:tcPr marL="0" marR="0" marT="0" marB="0" anchor="ctr"/>
                </a:tc>
                <a:tc>
                  <a:txBody>
                    <a:bodyPr/>
                    <a:lstStyle/>
                    <a:p>
                      <a:pPr algn="ctr" fontAlgn="ctr"/>
                      <a:r>
                        <a:rPr lang="ru-RU" sz="1200" b="1" i="0" u="none" strike="noStrike" dirty="0">
                          <a:effectLst/>
                          <a:latin typeface="Times New Roman"/>
                        </a:rPr>
                        <a:t>8,9</a:t>
                      </a:r>
                    </a:p>
                  </a:txBody>
                  <a:tcPr marL="0" marR="0" marT="0" marB="0" anchor="ctr"/>
                </a:tc>
                <a:tc>
                  <a:txBody>
                    <a:bodyPr/>
                    <a:lstStyle/>
                    <a:p>
                      <a:pPr algn="ctr" fontAlgn="ctr"/>
                      <a:r>
                        <a:rPr lang="ru-RU" sz="1200" b="1" i="0" u="none" strike="noStrike" dirty="0">
                          <a:effectLst/>
                          <a:latin typeface="Times New Roman"/>
                        </a:rPr>
                        <a:t>90 </a:t>
                      </a:r>
                      <a:r>
                        <a:rPr lang="ru-RU" sz="1200" b="1" i="0" u="none" strike="noStrike" dirty="0" smtClean="0">
                          <a:effectLst/>
                          <a:latin typeface="Times New Roman"/>
                        </a:rPr>
                        <a:t>139,0</a:t>
                      </a:r>
                      <a:endParaRPr lang="ru-RU" sz="1200" b="1" i="0" u="none" strike="noStrike" dirty="0">
                        <a:effectLst/>
                        <a:latin typeface="Times New Roman"/>
                      </a:endParaRPr>
                    </a:p>
                  </a:txBody>
                  <a:tcPr marL="0" marR="0" marT="0" marB="0" anchor="ctr"/>
                </a:tc>
                <a:tc>
                  <a:txBody>
                    <a:bodyPr/>
                    <a:lstStyle/>
                    <a:p>
                      <a:pPr algn="ctr" fontAlgn="ctr"/>
                      <a:r>
                        <a:rPr lang="ru-RU" sz="1200" b="1" i="0" u="none" strike="noStrike" dirty="0">
                          <a:effectLst/>
                          <a:latin typeface="Times New Roman"/>
                        </a:rPr>
                        <a:t>90 </a:t>
                      </a:r>
                      <a:r>
                        <a:rPr lang="ru-RU" sz="1200" b="1" i="0" u="none" strike="noStrike" dirty="0" smtClean="0">
                          <a:effectLst/>
                          <a:latin typeface="Times New Roman"/>
                        </a:rPr>
                        <a:t>139,0</a:t>
                      </a:r>
                      <a:endParaRPr lang="ru-RU" sz="1200" b="1" i="0" u="none" strike="noStrike" dirty="0">
                        <a:effectLst/>
                        <a:latin typeface="Times New Roman"/>
                      </a:endParaRPr>
                    </a:p>
                  </a:txBody>
                  <a:tcPr marL="0" marR="0" marT="0" marB="0" anchor="ctr"/>
                </a:tc>
                <a:tc>
                  <a:txBody>
                    <a:bodyPr/>
                    <a:lstStyle/>
                    <a:p>
                      <a:pPr algn="ctr" fontAlgn="ctr"/>
                      <a:r>
                        <a:rPr lang="ru-RU" sz="1200" b="1" i="0" u="none" strike="noStrike" dirty="0">
                          <a:effectLst/>
                          <a:latin typeface="Times New Roman"/>
                        </a:rPr>
                        <a:t>13,3</a:t>
                      </a:r>
                    </a:p>
                  </a:txBody>
                  <a:tcPr marL="0" marR="0" marT="0" marB="0" anchor="ctr"/>
                </a:tc>
                <a:tc>
                  <a:txBody>
                    <a:bodyPr/>
                    <a:lstStyle/>
                    <a:p>
                      <a:pPr algn="ctr" fontAlgn="ctr"/>
                      <a:r>
                        <a:rPr lang="ru-RU" sz="1200" b="1" i="0" u="none" strike="noStrike" dirty="0">
                          <a:effectLst/>
                          <a:latin typeface="Times New Roman"/>
                        </a:rPr>
                        <a:t>96 340,0</a:t>
                      </a:r>
                    </a:p>
                  </a:txBody>
                  <a:tcPr marL="0" marR="0" marT="0" marB="0" anchor="ctr"/>
                </a:tc>
                <a:tc>
                  <a:txBody>
                    <a:bodyPr/>
                    <a:lstStyle/>
                    <a:p>
                      <a:pPr algn="ctr" fontAlgn="ctr"/>
                      <a:r>
                        <a:rPr lang="ru-RU" sz="1200" b="1" i="0" u="none" strike="noStrike" dirty="0">
                          <a:effectLst/>
                          <a:latin typeface="Times New Roman"/>
                        </a:rPr>
                        <a:t>22,7</a:t>
                      </a:r>
                    </a:p>
                  </a:txBody>
                  <a:tcPr marL="0" marR="0" marT="0" marB="0" anchor="ctr"/>
                </a:tc>
              </a:tr>
              <a:tr h="345159">
                <a:tc>
                  <a:txBody>
                    <a:bodyPr/>
                    <a:lstStyle/>
                    <a:p>
                      <a:pPr algn="l" fontAlgn="ctr"/>
                      <a:r>
                        <a:rPr lang="ru-RU" sz="1200" b="0" i="0" u="none" strike="noStrike">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a:rPr>
                        <a:t>58 858,0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a:effectLst/>
                          <a:latin typeface="Times New Roman"/>
                        </a:rPr>
                        <a:t>29 651,0</a:t>
                      </a:r>
                    </a:p>
                  </a:txBody>
                  <a:tcPr marL="0" marR="0" marT="0" marB="0" anchor="ctr"/>
                </a:tc>
                <a:tc>
                  <a:txBody>
                    <a:bodyPr/>
                    <a:lstStyle/>
                    <a:p>
                      <a:pPr algn="ctr" fontAlgn="ctr"/>
                      <a:r>
                        <a:rPr lang="ru-RU" sz="1200" b="0" i="0" u="none" strike="noStrike">
                          <a:effectLst/>
                          <a:latin typeface="Times New Roman"/>
                        </a:rPr>
                        <a:t>29 651,0</a:t>
                      </a: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a:effectLst/>
                          <a:latin typeface="Times New Roman"/>
                        </a:rPr>
                        <a:t>32 276,0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r>
              <a:tr h="212509">
                <a:tc>
                  <a:txBody>
                    <a:bodyPr/>
                    <a:lstStyle/>
                    <a:p>
                      <a:pPr algn="l" fontAlgn="ctr"/>
                      <a:r>
                        <a:rPr lang="ru-RU" sz="1200" b="1" i="0" u="none" strike="noStrike" dirty="0">
                          <a:effectLst/>
                          <a:latin typeface="Times New Roman"/>
                        </a:rPr>
                        <a:t>Культура </a:t>
                      </a:r>
                    </a:p>
                  </a:txBody>
                  <a:tcPr marL="0" marR="0" marT="0" marB="0" anchor="ctr"/>
                </a:tc>
                <a:tc>
                  <a:txBody>
                    <a:bodyPr/>
                    <a:lstStyle/>
                    <a:p>
                      <a:pPr algn="ctr" fontAlgn="ctr"/>
                      <a:r>
                        <a:rPr lang="ru-RU" sz="1200" b="1" i="0" u="none" strike="noStrike" dirty="0">
                          <a:effectLst/>
                          <a:latin typeface="Times New Roman"/>
                        </a:rPr>
                        <a:t>121 941,0</a:t>
                      </a:r>
                    </a:p>
                  </a:txBody>
                  <a:tcPr marL="0" marR="0" marT="0" marB="0" anchor="ctr"/>
                </a:tc>
                <a:tc>
                  <a:txBody>
                    <a:bodyPr/>
                    <a:lstStyle/>
                    <a:p>
                      <a:pPr algn="ctr" fontAlgn="ctr"/>
                      <a:r>
                        <a:rPr lang="ru-RU" sz="1200" b="1" i="0" u="none" strike="noStrike" dirty="0">
                          <a:effectLst/>
                          <a:latin typeface="Times New Roman"/>
                        </a:rPr>
                        <a:t>11,9</a:t>
                      </a:r>
                    </a:p>
                  </a:txBody>
                  <a:tcPr marL="0" marR="0" marT="0" marB="0" anchor="ctr"/>
                </a:tc>
                <a:tc>
                  <a:txBody>
                    <a:bodyPr/>
                    <a:lstStyle/>
                    <a:p>
                      <a:pPr algn="ctr" fontAlgn="ctr"/>
                      <a:r>
                        <a:rPr lang="ru-RU" sz="1200" b="1" i="0" u="none" strike="noStrike" dirty="0">
                          <a:effectLst/>
                          <a:latin typeface="Times New Roman"/>
                        </a:rPr>
                        <a:t>46 729,0</a:t>
                      </a:r>
                    </a:p>
                  </a:txBody>
                  <a:tcPr marL="0" marR="0" marT="0" marB="0" anchor="ctr"/>
                </a:tc>
                <a:tc>
                  <a:txBody>
                    <a:bodyPr/>
                    <a:lstStyle/>
                    <a:p>
                      <a:pPr algn="ctr" fontAlgn="ctr"/>
                      <a:r>
                        <a:rPr lang="ru-RU" sz="1200" b="1" i="0" u="none" strike="noStrike" dirty="0">
                          <a:effectLst/>
                          <a:latin typeface="Times New Roman"/>
                        </a:rPr>
                        <a:t>46 729,0</a:t>
                      </a:r>
                    </a:p>
                  </a:txBody>
                  <a:tcPr marL="0" marR="0" marT="0" marB="0" anchor="ctr"/>
                </a:tc>
                <a:tc>
                  <a:txBody>
                    <a:bodyPr/>
                    <a:lstStyle/>
                    <a:p>
                      <a:pPr algn="ctr" fontAlgn="ctr"/>
                      <a:r>
                        <a:rPr lang="ru-RU" sz="1200" b="1" i="0" u="none" strike="noStrike" dirty="0">
                          <a:effectLst/>
                          <a:latin typeface="Times New Roman"/>
                        </a:rPr>
                        <a:t>6,9</a:t>
                      </a:r>
                    </a:p>
                  </a:txBody>
                  <a:tcPr marL="0" marR="0" marT="0" marB="0" anchor="ctr"/>
                </a:tc>
                <a:tc>
                  <a:txBody>
                    <a:bodyPr/>
                    <a:lstStyle/>
                    <a:p>
                      <a:pPr algn="ctr" fontAlgn="ctr"/>
                      <a:r>
                        <a:rPr lang="ru-RU" sz="1200" b="1" i="0" u="none" strike="noStrike" dirty="0">
                          <a:effectLst/>
                          <a:latin typeface="Times New Roman"/>
                        </a:rPr>
                        <a:t>39 739,0</a:t>
                      </a:r>
                    </a:p>
                  </a:txBody>
                  <a:tcPr marL="0" marR="0" marT="0" marB="0" anchor="ctr"/>
                </a:tc>
                <a:tc>
                  <a:txBody>
                    <a:bodyPr/>
                    <a:lstStyle/>
                    <a:p>
                      <a:pPr algn="ctr" fontAlgn="ctr"/>
                      <a:r>
                        <a:rPr lang="ru-RU" sz="1200" b="1" i="0" u="none" strike="noStrike" dirty="0">
                          <a:effectLst/>
                          <a:latin typeface="Times New Roman"/>
                        </a:rPr>
                        <a:t>9,4</a:t>
                      </a:r>
                    </a:p>
                  </a:txBody>
                  <a:tcPr marL="0" marR="0" marT="0" marB="0" anchor="ctr"/>
                </a:tc>
              </a:tr>
              <a:tr h="345159">
                <a:tc>
                  <a:txBody>
                    <a:bodyPr/>
                    <a:lstStyle/>
                    <a:p>
                      <a:pPr algn="l" fontAlgn="ctr"/>
                      <a:r>
                        <a:rPr lang="ru-RU" sz="1200" b="0" i="0" u="none" strike="noStrike">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a:rPr>
                        <a:t>102 471,0</a:t>
                      </a: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a:effectLst/>
                          <a:latin typeface="Times New Roman"/>
                        </a:rPr>
                        <a:t>7 113,0</a:t>
                      </a:r>
                    </a:p>
                  </a:txBody>
                  <a:tcPr marL="0" marR="0" marT="0" marB="0" anchor="ctr"/>
                </a:tc>
                <a:tc>
                  <a:txBody>
                    <a:bodyPr/>
                    <a:lstStyle/>
                    <a:p>
                      <a:pPr algn="ctr" fontAlgn="ctr"/>
                      <a:r>
                        <a:rPr lang="ru-RU" sz="1200" b="0" i="0" u="none" strike="noStrike">
                          <a:effectLst/>
                          <a:latin typeface="Times New Roman"/>
                        </a:rPr>
                        <a:t>7 113,0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r>
              <a:tr h="416518">
                <a:tc>
                  <a:txBody>
                    <a:bodyPr/>
                    <a:lstStyle/>
                    <a:p>
                      <a:pPr algn="l" fontAlgn="ctr"/>
                      <a:r>
                        <a:rPr lang="ru-RU" sz="1200" b="1" i="0" u="none" strike="noStrike" dirty="0">
                          <a:effectLst/>
                          <a:latin typeface="Times New Roman"/>
                        </a:rPr>
                        <a:t>Социальная политика</a:t>
                      </a:r>
                    </a:p>
                  </a:txBody>
                  <a:tcPr marL="0" marR="0" marT="0" marB="0" anchor="ctr"/>
                </a:tc>
                <a:tc>
                  <a:txBody>
                    <a:bodyPr/>
                    <a:lstStyle/>
                    <a:p>
                      <a:pPr algn="ctr" fontAlgn="ctr"/>
                      <a:r>
                        <a:rPr lang="ru-RU" sz="1200" b="1" i="0" u="none" strike="noStrike" dirty="0">
                          <a:effectLst/>
                          <a:latin typeface="Times New Roman"/>
                        </a:rPr>
                        <a:t>45 405,0</a:t>
                      </a:r>
                    </a:p>
                  </a:txBody>
                  <a:tcPr marL="0" marR="0" marT="0" marB="0" anchor="ctr"/>
                </a:tc>
                <a:tc>
                  <a:txBody>
                    <a:bodyPr/>
                    <a:lstStyle/>
                    <a:p>
                      <a:pPr algn="ctr" fontAlgn="ctr"/>
                      <a:r>
                        <a:rPr lang="ru-RU" sz="1200" b="1" i="0" u="none" strike="noStrike" dirty="0">
                          <a:effectLst/>
                          <a:latin typeface="Times New Roman"/>
                        </a:rPr>
                        <a:t>4,4</a:t>
                      </a:r>
                    </a:p>
                  </a:txBody>
                  <a:tcPr marL="0" marR="0" marT="0" marB="0" anchor="ctr"/>
                </a:tc>
                <a:tc>
                  <a:txBody>
                    <a:bodyPr/>
                    <a:lstStyle/>
                    <a:p>
                      <a:pPr algn="ctr" fontAlgn="ctr"/>
                      <a:r>
                        <a:rPr lang="ru-RU" sz="1200" b="1" i="0" u="none" strike="noStrike" dirty="0">
                          <a:effectLst/>
                          <a:latin typeface="Times New Roman"/>
                        </a:rPr>
                        <a:t>48 204,0</a:t>
                      </a:r>
                    </a:p>
                  </a:txBody>
                  <a:tcPr marL="0" marR="0" marT="0" marB="0" anchor="ctr"/>
                </a:tc>
                <a:tc>
                  <a:txBody>
                    <a:bodyPr/>
                    <a:lstStyle/>
                    <a:p>
                      <a:pPr algn="ctr" fontAlgn="ctr"/>
                      <a:r>
                        <a:rPr lang="ru-RU" sz="1200" b="1" i="0" u="none" strike="noStrike" dirty="0">
                          <a:effectLst/>
                          <a:latin typeface="Times New Roman"/>
                        </a:rPr>
                        <a:t>48 204,0</a:t>
                      </a:r>
                    </a:p>
                  </a:txBody>
                  <a:tcPr marL="0" marR="0" marT="0" marB="0" anchor="ctr"/>
                </a:tc>
                <a:tc>
                  <a:txBody>
                    <a:bodyPr/>
                    <a:lstStyle/>
                    <a:p>
                      <a:pPr algn="ctr" fontAlgn="ctr"/>
                      <a:r>
                        <a:rPr lang="ru-RU" sz="1200" b="1" i="0" u="none" strike="noStrike" dirty="0">
                          <a:effectLst/>
                          <a:latin typeface="Times New Roman"/>
                        </a:rPr>
                        <a:t>7,1</a:t>
                      </a:r>
                    </a:p>
                  </a:txBody>
                  <a:tcPr marL="0" marR="0" marT="0" marB="0" anchor="ctr"/>
                </a:tc>
                <a:tc>
                  <a:txBody>
                    <a:bodyPr/>
                    <a:lstStyle/>
                    <a:p>
                      <a:pPr algn="ctr" fontAlgn="ctr"/>
                      <a:r>
                        <a:rPr lang="ru-RU" sz="1200" b="1" i="0" u="none" strike="noStrike" dirty="0">
                          <a:effectLst/>
                          <a:latin typeface="Times New Roman"/>
                        </a:rPr>
                        <a:t>20 837,0</a:t>
                      </a:r>
                    </a:p>
                  </a:txBody>
                  <a:tcPr marL="0" marR="0" marT="0" marB="0" anchor="ctr"/>
                </a:tc>
                <a:tc>
                  <a:txBody>
                    <a:bodyPr/>
                    <a:lstStyle/>
                    <a:p>
                      <a:pPr algn="ctr" fontAlgn="ctr"/>
                      <a:r>
                        <a:rPr lang="ru-RU" sz="1200" b="1" i="0" u="none" strike="noStrike" dirty="0">
                          <a:effectLst/>
                          <a:latin typeface="Times New Roman"/>
                        </a:rPr>
                        <a:t>4,9</a:t>
                      </a:r>
                    </a:p>
                  </a:txBody>
                  <a:tcPr marL="0" marR="0" marT="0" marB="0" anchor="ctr"/>
                </a:tc>
              </a:tr>
              <a:tr h="345159">
                <a:tc>
                  <a:txBody>
                    <a:bodyPr/>
                    <a:lstStyle/>
                    <a:p>
                      <a:pPr algn="l" fontAlgn="ctr"/>
                      <a:r>
                        <a:rPr lang="ru-RU" sz="1200" b="0" i="0" u="none" strike="noStrike">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a:rPr>
                        <a:t>40 933,0</a:t>
                      </a: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a:effectLst/>
                          <a:latin typeface="Times New Roman"/>
                        </a:rPr>
                        <a:t>42 215,0</a:t>
                      </a:r>
                    </a:p>
                  </a:txBody>
                  <a:tcPr marL="0" marR="0" marT="0" marB="0" anchor="ctr"/>
                </a:tc>
                <a:tc>
                  <a:txBody>
                    <a:bodyPr/>
                    <a:lstStyle/>
                    <a:p>
                      <a:pPr algn="ctr" fontAlgn="ctr"/>
                      <a:r>
                        <a:rPr lang="ru-RU" sz="1200" b="0" i="0" u="none" strike="noStrike">
                          <a:effectLst/>
                          <a:latin typeface="Times New Roman"/>
                        </a:rPr>
                        <a:t>42 215,0</a:t>
                      </a: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a:effectLst/>
                          <a:latin typeface="Times New Roman"/>
                        </a:rPr>
                        <a:t>15 019,0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r>
              <a:tr h="416518">
                <a:tc>
                  <a:txBody>
                    <a:bodyPr/>
                    <a:lstStyle/>
                    <a:p>
                      <a:pPr algn="l" fontAlgn="ctr"/>
                      <a:r>
                        <a:rPr lang="ru-RU" sz="1200" b="1" i="0" u="none" strike="noStrike" dirty="0">
                          <a:effectLst/>
                          <a:latin typeface="Times New Roman"/>
                        </a:rPr>
                        <a:t>Физическая культура и спорт</a:t>
                      </a:r>
                    </a:p>
                  </a:txBody>
                  <a:tcPr marL="0" marR="0" marT="0" marB="0" anchor="ctr"/>
                </a:tc>
                <a:tc>
                  <a:txBody>
                    <a:bodyPr/>
                    <a:lstStyle/>
                    <a:p>
                      <a:pPr algn="ctr" fontAlgn="ctr"/>
                      <a:r>
                        <a:rPr lang="ru-RU" sz="1200" b="1" i="0" u="none" strike="noStrike" dirty="0">
                          <a:effectLst/>
                          <a:latin typeface="Times New Roman"/>
                        </a:rPr>
                        <a:t>10 061,0</a:t>
                      </a:r>
                    </a:p>
                  </a:txBody>
                  <a:tcPr marL="0" marR="0" marT="0" marB="0" anchor="ctr"/>
                </a:tc>
                <a:tc>
                  <a:txBody>
                    <a:bodyPr/>
                    <a:lstStyle/>
                    <a:p>
                      <a:pPr algn="ctr" fontAlgn="ctr"/>
                      <a:r>
                        <a:rPr lang="ru-RU" sz="1200" b="1" i="0" u="none" strike="noStrike" dirty="0">
                          <a:effectLst/>
                          <a:latin typeface="Times New Roman"/>
                        </a:rPr>
                        <a:t>1,0</a:t>
                      </a:r>
                    </a:p>
                  </a:txBody>
                  <a:tcPr marL="0" marR="0" marT="0" marB="0" anchor="ctr"/>
                </a:tc>
                <a:tc>
                  <a:txBody>
                    <a:bodyPr/>
                    <a:lstStyle/>
                    <a:p>
                      <a:pPr algn="ctr" fontAlgn="ctr"/>
                      <a:r>
                        <a:rPr lang="ru-RU" sz="1200" b="1" i="0" u="none" strike="noStrike" dirty="0">
                          <a:effectLst/>
                          <a:latin typeface="Times New Roman"/>
                        </a:rPr>
                        <a:t>10 578,0</a:t>
                      </a:r>
                    </a:p>
                  </a:txBody>
                  <a:tcPr marL="0" marR="0" marT="0" marB="0" anchor="ctr"/>
                </a:tc>
                <a:tc>
                  <a:txBody>
                    <a:bodyPr/>
                    <a:lstStyle/>
                    <a:p>
                      <a:pPr algn="ctr" fontAlgn="ctr"/>
                      <a:r>
                        <a:rPr lang="ru-RU" sz="1200" b="1" i="0" u="none" strike="noStrike" dirty="0">
                          <a:effectLst/>
                          <a:latin typeface="Times New Roman"/>
                        </a:rPr>
                        <a:t>10 578,0</a:t>
                      </a:r>
                    </a:p>
                  </a:txBody>
                  <a:tcPr marL="0" marR="0" marT="0" marB="0" anchor="ctr"/>
                </a:tc>
                <a:tc>
                  <a:txBody>
                    <a:bodyPr/>
                    <a:lstStyle/>
                    <a:p>
                      <a:pPr algn="ctr" fontAlgn="ctr"/>
                      <a:r>
                        <a:rPr lang="ru-RU" sz="1200" b="1" i="0" u="none" strike="noStrike" dirty="0">
                          <a:effectLst/>
                          <a:latin typeface="Times New Roman"/>
                        </a:rPr>
                        <a:t>1,6</a:t>
                      </a:r>
                    </a:p>
                  </a:txBody>
                  <a:tcPr marL="0" marR="0" marT="0" marB="0" anchor="ctr"/>
                </a:tc>
                <a:tc>
                  <a:txBody>
                    <a:bodyPr/>
                    <a:lstStyle/>
                    <a:p>
                      <a:pPr algn="ctr" fontAlgn="ctr"/>
                      <a:r>
                        <a:rPr lang="ru-RU" sz="1200" b="1" i="0" u="none" strike="noStrike" dirty="0">
                          <a:effectLst/>
                          <a:latin typeface="Times New Roman"/>
                        </a:rPr>
                        <a:t>9 243,0</a:t>
                      </a:r>
                    </a:p>
                  </a:txBody>
                  <a:tcPr marL="0" marR="0" marT="0" marB="0" anchor="ctr"/>
                </a:tc>
                <a:tc>
                  <a:txBody>
                    <a:bodyPr/>
                    <a:lstStyle/>
                    <a:p>
                      <a:pPr algn="ctr" fontAlgn="ctr"/>
                      <a:r>
                        <a:rPr lang="ru-RU" sz="1200" b="1" i="0" u="none" strike="noStrike" dirty="0">
                          <a:effectLst/>
                          <a:latin typeface="Times New Roman"/>
                        </a:rPr>
                        <a:t>2,2</a:t>
                      </a:r>
                    </a:p>
                  </a:txBody>
                  <a:tcPr marL="0" marR="0" marT="0" marB="0" anchor="ctr"/>
                </a:tc>
              </a:tr>
              <a:tr h="345159">
                <a:tc>
                  <a:txBody>
                    <a:bodyPr/>
                    <a:lstStyle/>
                    <a:p>
                      <a:pPr algn="l" fontAlgn="ctr"/>
                      <a:r>
                        <a:rPr lang="ru-RU" sz="1200" b="0" i="0" u="none" strike="noStrike">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a:rPr>
                        <a:t>1 000,0</a:t>
                      </a: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a:effectLst/>
                          <a:latin typeface="Times New Roman"/>
                        </a:rPr>
                        <a:t>1 000,0</a:t>
                      </a:r>
                    </a:p>
                  </a:txBody>
                  <a:tcPr marL="0" marR="0" marT="0" marB="0" anchor="ctr"/>
                </a:tc>
                <a:tc>
                  <a:txBody>
                    <a:bodyPr/>
                    <a:lstStyle/>
                    <a:p>
                      <a:pPr algn="ctr" fontAlgn="ctr"/>
                      <a:r>
                        <a:rPr lang="ru-RU" sz="1200" b="0" i="0" u="none" strike="noStrike">
                          <a:effectLst/>
                          <a:latin typeface="Times New Roman"/>
                        </a:rPr>
                        <a:t>1 000,0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r>
              <a:tr h="416518">
                <a:tc>
                  <a:txBody>
                    <a:bodyPr/>
                    <a:lstStyle/>
                    <a:p>
                      <a:pPr algn="l" fontAlgn="ctr"/>
                      <a:r>
                        <a:rPr lang="ru-RU" sz="1200" b="1" i="0" u="none" strike="noStrike" dirty="0">
                          <a:effectLst/>
                          <a:latin typeface="Times New Roman"/>
                        </a:rPr>
                        <a:t>Средства массовой информации</a:t>
                      </a:r>
                    </a:p>
                  </a:txBody>
                  <a:tcPr marL="0" marR="0" marT="0" marB="0" anchor="ctr"/>
                </a:tc>
                <a:tc>
                  <a:txBody>
                    <a:bodyPr/>
                    <a:lstStyle/>
                    <a:p>
                      <a:pPr algn="ctr" fontAlgn="ctr"/>
                      <a:r>
                        <a:rPr lang="ru-RU" sz="1200" b="1" i="0" u="none" strike="noStrike" dirty="0">
                          <a:effectLst/>
                          <a:latin typeface="Times New Roman"/>
                        </a:rPr>
                        <a:t>1 503,0</a:t>
                      </a:r>
                    </a:p>
                  </a:txBody>
                  <a:tcPr marL="0" marR="0" marT="0" marB="0" anchor="ctr"/>
                </a:tc>
                <a:tc>
                  <a:txBody>
                    <a:bodyPr/>
                    <a:lstStyle/>
                    <a:p>
                      <a:pPr algn="ctr" fontAlgn="ctr"/>
                      <a:r>
                        <a:rPr lang="ru-RU" sz="1200" b="1" i="0" u="none" strike="noStrike" dirty="0">
                          <a:effectLst/>
                          <a:latin typeface="Times New Roman"/>
                        </a:rPr>
                        <a:t>0,1</a:t>
                      </a:r>
                    </a:p>
                  </a:txBody>
                  <a:tcPr marL="0" marR="0" marT="0" marB="0" anchor="ctr"/>
                </a:tc>
                <a:tc>
                  <a:txBody>
                    <a:bodyPr/>
                    <a:lstStyle/>
                    <a:p>
                      <a:pPr algn="ctr" fontAlgn="ctr"/>
                      <a:r>
                        <a:rPr lang="ru-RU" sz="1200" b="1" i="0" u="none" strike="noStrike" dirty="0">
                          <a:effectLst/>
                          <a:latin typeface="Times New Roman"/>
                        </a:rPr>
                        <a:t>1 643,0</a:t>
                      </a:r>
                    </a:p>
                  </a:txBody>
                  <a:tcPr marL="0" marR="0" marT="0" marB="0" anchor="ctr"/>
                </a:tc>
                <a:tc>
                  <a:txBody>
                    <a:bodyPr/>
                    <a:lstStyle/>
                    <a:p>
                      <a:pPr algn="ctr" fontAlgn="ctr"/>
                      <a:r>
                        <a:rPr lang="ru-RU" sz="1200" b="1" i="0" u="none" strike="noStrike" dirty="0">
                          <a:effectLst/>
                          <a:latin typeface="Times New Roman"/>
                        </a:rPr>
                        <a:t>1 643,0</a:t>
                      </a:r>
                    </a:p>
                  </a:txBody>
                  <a:tcPr marL="0" marR="0" marT="0" marB="0" anchor="ctr"/>
                </a:tc>
                <a:tc>
                  <a:txBody>
                    <a:bodyPr/>
                    <a:lstStyle/>
                    <a:p>
                      <a:pPr algn="ctr" fontAlgn="ctr"/>
                      <a:r>
                        <a:rPr lang="ru-RU" sz="1200" b="1" i="0" u="none" strike="noStrike" dirty="0">
                          <a:effectLst/>
                          <a:latin typeface="Times New Roman"/>
                        </a:rPr>
                        <a:t>0,2</a:t>
                      </a:r>
                    </a:p>
                  </a:txBody>
                  <a:tcPr marL="0" marR="0" marT="0" marB="0" anchor="ctr"/>
                </a:tc>
                <a:tc>
                  <a:txBody>
                    <a:bodyPr/>
                    <a:lstStyle/>
                    <a:p>
                      <a:pPr algn="ctr" fontAlgn="ctr"/>
                      <a:r>
                        <a:rPr lang="ru-RU" sz="1200" b="1" i="0" u="none" strike="noStrike" dirty="0">
                          <a:effectLst/>
                          <a:latin typeface="Times New Roman"/>
                        </a:rPr>
                        <a:t>1 688,0</a:t>
                      </a:r>
                    </a:p>
                  </a:txBody>
                  <a:tcPr marL="0" marR="0" marT="0" marB="0" anchor="ctr"/>
                </a:tc>
                <a:tc>
                  <a:txBody>
                    <a:bodyPr/>
                    <a:lstStyle/>
                    <a:p>
                      <a:pPr algn="ctr" fontAlgn="ctr"/>
                      <a:r>
                        <a:rPr lang="ru-RU" sz="1200" b="1" i="0" u="none" strike="noStrike" dirty="0">
                          <a:effectLst/>
                          <a:latin typeface="Times New Roman"/>
                        </a:rPr>
                        <a:t>0,4</a:t>
                      </a:r>
                    </a:p>
                  </a:txBody>
                  <a:tcPr marL="0" marR="0" marT="0" marB="0" anchor="ctr"/>
                </a:tc>
              </a:tr>
              <a:tr h="345159">
                <a:tc>
                  <a:txBody>
                    <a:bodyPr/>
                    <a:lstStyle/>
                    <a:p>
                      <a:pPr algn="l" fontAlgn="ctr"/>
                      <a:r>
                        <a:rPr lang="ru-RU" sz="1200" b="0" i="0" u="none" strike="noStrike" dirty="0">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r>
              <a:tr h="416518">
                <a:tc>
                  <a:txBody>
                    <a:bodyPr/>
                    <a:lstStyle/>
                    <a:p>
                      <a:pPr algn="l" fontAlgn="ctr"/>
                      <a:r>
                        <a:rPr lang="ru-RU" sz="1200" b="1" i="0" u="none" strike="noStrike" dirty="0">
                          <a:effectLst/>
                          <a:latin typeface="Times New Roman"/>
                        </a:rPr>
                        <a:t>Обслуживание государственного и муниципального долга</a:t>
                      </a:r>
                    </a:p>
                  </a:txBody>
                  <a:tcPr marL="0" marR="0" marT="0" marB="0" anchor="ctr"/>
                </a:tc>
                <a:tc>
                  <a:txBody>
                    <a:bodyPr/>
                    <a:lstStyle/>
                    <a:p>
                      <a:pPr algn="ctr" fontAlgn="ctr"/>
                      <a:r>
                        <a:rPr lang="ru-RU" sz="1200" b="1" i="0" u="none" strike="noStrike" dirty="0">
                          <a:effectLst/>
                          <a:latin typeface="Times New Roman"/>
                        </a:rPr>
                        <a:t>3 240,0</a:t>
                      </a:r>
                    </a:p>
                  </a:txBody>
                  <a:tcPr marL="0" marR="0" marT="0" marB="0" anchor="ctr"/>
                </a:tc>
                <a:tc>
                  <a:txBody>
                    <a:bodyPr/>
                    <a:lstStyle/>
                    <a:p>
                      <a:pPr algn="ctr" fontAlgn="ctr"/>
                      <a:r>
                        <a:rPr lang="ru-RU" sz="1200" b="1" i="0" u="none" strike="noStrike" dirty="0">
                          <a:effectLst/>
                          <a:latin typeface="Times New Roman"/>
                        </a:rPr>
                        <a:t>0,3</a:t>
                      </a:r>
                    </a:p>
                  </a:txBody>
                  <a:tcPr marL="0" marR="0" marT="0" marB="0" anchor="ctr"/>
                </a:tc>
                <a:tc>
                  <a:txBody>
                    <a:bodyPr/>
                    <a:lstStyle/>
                    <a:p>
                      <a:pPr algn="ctr" fontAlgn="ctr"/>
                      <a:r>
                        <a:rPr lang="ru-RU" sz="1200" b="1" i="0" u="none" strike="noStrike" dirty="0" smtClean="0">
                          <a:effectLst/>
                          <a:latin typeface="Times New Roman"/>
                        </a:rPr>
                        <a:t>1 504,0</a:t>
                      </a:r>
                      <a:endParaRPr lang="ru-RU" sz="1200" b="1" i="0" u="none" strike="noStrike" dirty="0">
                        <a:effectLst/>
                        <a:latin typeface="Times New Roman"/>
                      </a:endParaRPr>
                    </a:p>
                  </a:txBody>
                  <a:tcPr marL="0" marR="0" marT="0" marB="0" anchor="ctr"/>
                </a:tc>
                <a:tc>
                  <a:txBody>
                    <a:bodyPr/>
                    <a:lstStyle/>
                    <a:p>
                      <a:pPr algn="ctr" fontAlgn="ctr"/>
                      <a:r>
                        <a:rPr lang="ru-RU" sz="1200" b="1" i="0" u="none" strike="noStrike" dirty="0">
                          <a:effectLst/>
                          <a:latin typeface="Times New Roman"/>
                        </a:rPr>
                        <a:t>1</a:t>
                      </a:r>
                      <a:r>
                        <a:rPr lang="ru-RU" sz="1200" b="1" i="0" u="none" strike="noStrike" dirty="0" smtClean="0">
                          <a:effectLst/>
                          <a:latin typeface="Times New Roman"/>
                        </a:rPr>
                        <a:t> 504,0</a:t>
                      </a:r>
                      <a:endParaRPr lang="ru-RU" sz="1200" b="1" i="0" u="none" strike="noStrike" dirty="0">
                        <a:effectLst/>
                        <a:latin typeface="Times New Roman"/>
                      </a:endParaRPr>
                    </a:p>
                  </a:txBody>
                  <a:tcPr marL="0" marR="0" marT="0" marB="0" anchor="ctr"/>
                </a:tc>
                <a:tc>
                  <a:txBody>
                    <a:bodyPr/>
                    <a:lstStyle/>
                    <a:p>
                      <a:pPr algn="ctr" fontAlgn="ctr"/>
                      <a:r>
                        <a:rPr lang="ru-RU" sz="1200" b="1" i="0" u="none" strike="noStrike" dirty="0" smtClean="0">
                          <a:effectLst/>
                          <a:latin typeface="Times New Roman"/>
                        </a:rPr>
                        <a:t>0,2</a:t>
                      </a:r>
                      <a:endParaRPr lang="ru-RU" sz="1200" b="1" i="0" u="none" strike="noStrike" dirty="0">
                        <a:effectLst/>
                        <a:latin typeface="Times New Roman"/>
                      </a:endParaRPr>
                    </a:p>
                  </a:txBody>
                  <a:tcPr marL="0" marR="0" marT="0" marB="0" anchor="ctr"/>
                </a:tc>
                <a:tc>
                  <a:txBody>
                    <a:bodyPr/>
                    <a:lstStyle/>
                    <a:p>
                      <a:pPr algn="ctr" fontAlgn="ctr"/>
                      <a:r>
                        <a:rPr lang="ru-RU" sz="1200" b="1" i="0" u="none" strike="noStrike" dirty="0">
                          <a:effectLst/>
                          <a:latin typeface="Times New Roman"/>
                        </a:rPr>
                        <a:t>1 818,0</a:t>
                      </a:r>
                    </a:p>
                  </a:txBody>
                  <a:tcPr marL="0" marR="0" marT="0" marB="0" anchor="ctr"/>
                </a:tc>
                <a:tc>
                  <a:txBody>
                    <a:bodyPr/>
                    <a:lstStyle/>
                    <a:p>
                      <a:pPr algn="ctr" fontAlgn="ctr"/>
                      <a:r>
                        <a:rPr lang="ru-RU" sz="1200" b="1" i="0" u="none" strike="noStrike" dirty="0">
                          <a:effectLst/>
                          <a:latin typeface="Times New Roman"/>
                        </a:rPr>
                        <a:t>0,4</a:t>
                      </a:r>
                    </a:p>
                  </a:txBody>
                  <a:tcPr marL="0" marR="0" marT="0" marB="0" anchor="ctr"/>
                </a:tc>
              </a:tr>
              <a:tr h="416518">
                <a:tc>
                  <a:txBody>
                    <a:bodyPr/>
                    <a:lstStyle/>
                    <a:p>
                      <a:pPr algn="l" fontAlgn="ctr"/>
                      <a:r>
                        <a:rPr lang="ru-RU" sz="1200" b="1" i="0" u="none" strike="noStrike">
                          <a:effectLst/>
                          <a:latin typeface="Times New Roman"/>
                        </a:rPr>
                        <a:t>Всего расходов</a:t>
                      </a:r>
                    </a:p>
                  </a:txBody>
                  <a:tcPr marL="0" marR="0" marT="0" marB="0" anchor="ctr"/>
                </a:tc>
                <a:tc>
                  <a:txBody>
                    <a:bodyPr/>
                    <a:lstStyle/>
                    <a:p>
                      <a:pPr algn="ctr" fontAlgn="ctr"/>
                      <a:r>
                        <a:rPr lang="ru-RU" sz="1200" b="1" i="0" u="none" strike="noStrike">
                          <a:effectLst/>
                          <a:latin typeface="Times New Roman"/>
                        </a:rPr>
                        <a:t>1 025 209,0</a:t>
                      </a:r>
                    </a:p>
                  </a:txBody>
                  <a:tcPr marL="0" marR="0" marT="0" marB="0" anchor="ctr"/>
                </a:tc>
                <a:tc>
                  <a:txBody>
                    <a:bodyPr/>
                    <a:lstStyle/>
                    <a:p>
                      <a:pPr algn="ctr" fontAlgn="ctr"/>
                      <a:r>
                        <a:rPr lang="ru-RU" sz="1200" b="1" i="0" u="none" strike="noStrike">
                          <a:effectLst/>
                          <a:latin typeface="Times New Roman"/>
                        </a:rPr>
                        <a:t>100,0</a:t>
                      </a:r>
                    </a:p>
                  </a:txBody>
                  <a:tcPr marL="0" marR="0" marT="0" marB="0" anchor="ctr"/>
                </a:tc>
                <a:tc>
                  <a:txBody>
                    <a:bodyPr/>
                    <a:lstStyle/>
                    <a:p>
                      <a:pPr algn="ctr" fontAlgn="ctr"/>
                      <a:r>
                        <a:rPr lang="ru-RU" sz="1200" b="1" i="0" u="none" strike="noStrike">
                          <a:effectLst/>
                          <a:latin typeface="Times New Roman"/>
                        </a:rPr>
                        <a:t>675 894,0</a:t>
                      </a:r>
                    </a:p>
                  </a:txBody>
                  <a:tcPr marL="0" marR="0" marT="0" marB="0" anchor="ctr"/>
                </a:tc>
                <a:tc>
                  <a:txBody>
                    <a:bodyPr/>
                    <a:lstStyle/>
                    <a:p>
                      <a:pPr algn="ctr" fontAlgn="ctr"/>
                      <a:r>
                        <a:rPr lang="ru-RU" sz="1200" b="1" i="0" u="none" strike="noStrike">
                          <a:effectLst/>
                          <a:latin typeface="Times New Roman"/>
                        </a:rPr>
                        <a:t>675 894,0</a:t>
                      </a:r>
                    </a:p>
                  </a:txBody>
                  <a:tcPr marL="0" marR="0" marT="0" marB="0" anchor="ctr"/>
                </a:tc>
                <a:tc>
                  <a:txBody>
                    <a:bodyPr/>
                    <a:lstStyle/>
                    <a:p>
                      <a:pPr algn="ctr" fontAlgn="ctr"/>
                      <a:r>
                        <a:rPr lang="ru-RU" sz="1200" b="1" i="0" u="none" strike="noStrike">
                          <a:effectLst/>
                          <a:latin typeface="Times New Roman"/>
                        </a:rPr>
                        <a:t>100,0</a:t>
                      </a:r>
                    </a:p>
                  </a:txBody>
                  <a:tcPr marL="0" marR="0" marT="0" marB="0" anchor="ctr"/>
                </a:tc>
                <a:tc>
                  <a:txBody>
                    <a:bodyPr/>
                    <a:lstStyle/>
                    <a:p>
                      <a:pPr algn="ctr" fontAlgn="ctr"/>
                      <a:r>
                        <a:rPr lang="ru-RU" sz="1200" b="1" i="0" u="none" strike="noStrike">
                          <a:effectLst/>
                          <a:latin typeface="Times New Roman"/>
                        </a:rPr>
                        <a:t>424 879,0</a:t>
                      </a:r>
                    </a:p>
                  </a:txBody>
                  <a:tcPr marL="0" marR="0" marT="0" marB="0" anchor="ctr"/>
                </a:tc>
                <a:tc>
                  <a:txBody>
                    <a:bodyPr/>
                    <a:lstStyle/>
                    <a:p>
                      <a:pPr algn="ctr" fontAlgn="ctr"/>
                      <a:r>
                        <a:rPr lang="ru-RU" sz="1200" b="1" i="0" u="none" strike="noStrike">
                          <a:effectLst/>
                          <a:latin typeface="Times New Roman"/>
                        </a:rPr>
                        <a:t>100,0</a:t>
                      </a:r>
                    </a:p>
                  </a:txBody>
                  <a:tcPr marL="0" marR="0" marT="0" marB="0" anchor="ctr"/>
                </a:tc>
              </a:tr>
              <a:tr h="517738">
                <a:tc>
                  <a:txBody>
                    <a:bodyPr/>
                    <a:lstStyle/>
                    <a:p>
                      <a:pPr algn="l" fontAlgn="ctr"/>
                      <a:r>
                        <a:rPr lang="ru-RU" sz="1200" b="1" i="0" u="none" strike="noStrike" dirty="0">
                          <a:effectLst/>
                          <a:latin typeface="Times New Roman"/>
                        </a:rPr>
                        <a:t>в том числе за счет безвозмездных поступлений</a:t>
                      </a:r>
                    </a:p>
                  </a:txBody>
                  <a:tcPr marL="0" marR="0" marT="0" marB="0" anchor="ctr"/>
                </a:tc>
                <a:tc>
                  <a:txBody>
                    <a:bodyPr/>
                    <a:lstStyle/>
                    <a:p>
                      <a:pPr algn="ctr" fontAlgn="ctr"/>
                      <a:r>
                        <a:rPr lang="ru-RU" sz="1200" b="1" i="0" u="none" strike="noStrike" dirty="0">
                          <a:effectLst/>
                          <a:latin typeface="Times New Roman"/>
                        </a:rPr>
                        <a:t>809 288,0</a:t>
                      </a:r>
                    </a:p>
                  </a:txBody>
                  <a:tcPr marL="0" marR="0" marT="0" marB="0" anchor="ctr"/>
                </a:tc>
                <a:tc>
                  <a:txBody>
                    <a:bodyPr/>
                    <a:lstStyle/>
                    <a:p>
                      <a:pPr marL="0" algn="ctr" defTabSz="914400" rtl="0" eaLnBrk="1" fontAlgn="ctr" latinLnBrk="0" hangingPunct="1"/>
                      <a:r>
                        <a:rPr lang="ru-RU" sz="1200" b="0" i="0" u="none" strike="noStrike" kern="1200" dirty="0" smtClean="0">
                          <a:solidFill>
                            <a:schemeClr val="dk1"/>
                          </a:solidFill>
                          <a:effectLst/>
                          <a:latin typeface="Times New Roman"/>
                          <a:ea typeface="+mn-ea"/>
                          <a:cs typeface="+mn-cs"/>
                        </a:rPr>
                        <a:t>-</a:t>
                      </a:r>
                      <a:endParaRPr lang="ru-RU" sz="1200" b="0" i="0" u="none" strike="noStrike" kern="1200" dirty="0">
                        <a:solidFill>
                          <a:schemeClr val="dk1"/>
                        </a:solidFill>
                        <a:effectLst/>
                        <a:latin typeface="Times New Roman"/>
                        <a:ea typeface="+mn-ea"/>
                        <a:cs typeface="+mn-cs"/>
                      </a:endParaRPr>
                    </a:p>
                  </a:txBody>
                  <a:tcPr marL="0" marR="0" marT="0" marB="0" anchor="ctr"/>
                </a:tc>
                <a:tc>
                  <a:txBody>
                    <a:bodyPr/>
                    <a:lstStyle/>
                    <a:p>
                      <a:pPr algn="ctr" fontAlgn="ctr"/>
                      <a:r>
                        <a:rPr lang="ru-RU" sz="1200" b="1" i="0" u="none" strike="noStrike" dirty="0">
                          <a:effectLst/>
                          <a:latin typeface="Times New Roman"/>
                        </a:rPr>
                        <a:t>373 173,0</a:t>
                      </a:r>
                    </a:p>
                  </a:txBody>
                  <a:tcPr marL="0" marR="0" marT="0" marB="0" anchor="ctr"/>
                </a:tc>
                <a:tc>
                  <a:txBody>
                    <a:bodyPr/>
                    <a:lstStyle/>
                    <a:p>
                      <a:pPr algn="ctr" fontAlgn="ctr"/>
                      <a:r>
                        <a:rPr lang="ru-RU" sz="1200" b="1" i="0" u="none" strike="noStrike" dirty="0">
                          <a:effectLst/>
                          <a:latin typeface="Times New Roman"/>
                        </a:rPr>
                        <a:t>373 173,0</a:t>
                      </a:r>
                    </a:p>
                  </a:txBody>
                  <a:tcPr marL="0" marR="0" marT="0" marB="0" anchor="ctr"/>
                </a:tc>
                <a:tc>
                  <a:txBody>
                    <a:bodyPr/>
                    <a:lstStyle/>
                    <a:p>
                      <a:pPr marL="0" algn="ctr" defTabSz="914400" rtl="0" eaLnBrk="1" fontAlgn="ctr" latinLnBrk="0" hangingPunct="1"/>
                      <a:r>
                        <a:rPr lang="ru-RU" sz="1200" b="0" i="0" u="none" strike="noStrike" kern="1200" dirty="0">
                          <a:solidFill>
                            <a:schemeClr val="dk1"/>
                          </a:solidFill>
                          <a:effectLst/>
                          <a:latin typeface="Times New Roman"/>
                          <a:ea typeface="+mn-ea"/>
                          <a:cs typeface="+mn-cs"/>
                        </a:rPr>
                        <a:t> </a:t>
                      </a:r>
                      <a:r>
                        <a:rPr lang="ru-RU" sz="1200" b="0" i="0" u="none" strike="noStrike" kern="1200" dirty="0" smtClean="0">
                          <a:solidFill>
                            <a:schemeClr val="dk1"/>
                          </a:solidFill>
                          <a:effectLst/>
                          <a:latin typeface="Times New Roman"/>
                          <a:ea typeface="+mn-ea"/>
                          <a:cs typeface="+mn-cs"/>
                        </a:rPr>
                        <a:t>-</a:t>
                      </a:r>
                      <a:endParaRPr lang="ru-RU" sz="1200" b="0" i="0" u="none" strike="noStrike" kern="1200" dirty="0">
                        <a:solidFill>
                          <a:schemeClr val="dk1"/>
                        </a:solidFill>
                        <a:effectLst/>
                        <a:latin typeface="Times New Roman"/>
                        <a:ea typeface="+mn-ea"/>
                        <a:cs typeface="+mn-cs"/>
                      </a:endParaRPr>
                    </a:p>
                  </a:txBody>
                  <a:tcPr marL="0" marR="0" marT="0" marB="0" anchor="ctr"/>
                </a:tc>
                <a:tc>
                  <a:txBody>
                    <a:bodyPr/>
                    <a:lstStyle/>
                    <a:p>
                      <a:pPr algn="ctr" fontAlgn="ctr"/>
                      <a:r>
                        <a:rPr lang="ru-RU" sz="1200" b="1" i="0" u="none" strike="noStrike" dirty="0">
                          <a:effectLst/>
                          <a:latin typeface="Times New Roman"/>
                        </a:rPr>
                        <a:t>128 598,0</a:t>
                      </a:r>
                    </a:p>
                  </a:txBody>
                  <a:tcPr marL="0" marR="0" marT="0" marB="0" anchor="ctr"/>
                </a:tc>
                <a:tc>
                  <a:txBody>
                    <a:bodyPr/>
                    <a:lstStyle/>
                    <a:p>
                      <a:pPr marL="0" algn="ctr" defTabSz="914400" rtl="0" eaLnBrk="1" fontAlgn="ctr" latinLnBrk="0" hangingPunct="1"/>
                      <a:r>
                        <a:rPr lang="ru-RU" sz="1200" b="0" i="0" u="none" strike="noStrike" kern="1200" dirty="0">
                          <a:solidFill>
                            <a:schemeClr val="dk1"/>
                          </a:solidFill>
                          <a:effectLst/>
                          <a:latin typeface="Times New Roman"/>
                          <a:ea typeface="+mn-ea"/>
                          <a:cs typeface="+mn-cs"/>
                        </a:rPr>
                        <a:t> </a:t>
                      </a:r>
                      <a:r>
                        <a:rPr lang="ru-RU" sz="1200" b="0" i="0" u="none" strike="noStrike" kern="1200" dirty="0" smtClean="0">
                          <a:solidFill>
                            <a:schemeClr val="dk1"/>
                          </a:solidFill>
                          <a:effectLst/>
                          <a:latin typeface="Times New Roman"/>
                          <a:ea typeface="+mn-ea"/>
                          <a:cs typeface="+mn-cs"/>
                        </a:rPr>
                        <a:t>-</a:t>
                      </a:r>
                      <a:endParaRPr lang="ru-RU" sz="1200" b="0" i="0" u="none" strike="noStrike" kern="1200" dirty="0">
                        <a:solidFill>
                          <a:schemeClr val="dk1"/>
                        </a:solidFill>
                        <a:effectLst/>
                        <a:latin typeface="Times New Roman"/>
                        <a:ea typeface="+mn-ea"/>
                        <a:cs typeface="+mn-cs"/>
                      </a:endParaRPr>
                    </a:p>
                  </a:txBody>
                  <a:tcPr marL="0" marR="0" marT="0" marB="0" anchor="ctr"/>
                </a:tc>
              </a:tr>
            </a:tbl>
          </a:graphicData>
        </a:graphic>
      </p:graphicFrame>
    </p:spTree>
    <p:extLst>
      <p:ext uri="{BB962C8B-B14F-4D97-AF65-F5344CB8AC3E}">
        <p14:creationId xmlns:p14="http://schemas.microsoft.com/office/powerpoint/2010/main" val="2535237015"/>
      </p:ext>
    </p:extLst>
  </p:cSld>
  <p:clrMapOvr>
    <a:masterClrMapping/>
  </p:clrMapOvr>
  <p:transition>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819"/>
          <p:cNvSpPr txBox="1">
            <a:spLocks noChangeArrowheads="1"/>
          </p:cNvSpPr>
          <p:nvPr/>
        </p:nvSpPr>
        <p:spPr bwMode="auto">
          <a:xfrm>
            <a:off x="396875" y="-26988"/>
            <a:ext cx="835183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ts val="0"/>
              </a:spcBef>
            </a:pPr>
            <a:r>
              <a:rPr lang="ru-RU" altLang="ru-RU" sz="1000" dirty="0">
                <a:latin typeface="Times New Roman" pitchFamily="18" charset="0"/>
              </a:rPr>
              <a:t>Таблица 5</a:t>
            </a:r>
          </a:p>
          <a:p>
            <a:pPr algn="ctr" eaLnBrk="1" hangingPunct="1">
              <a:spcBef>
                <a:spcPts val="0"/>
              </a:spcBef>
            </a:pPr>
            <a:r>
              <a:rPr lang="ru-RU" altLang="ru-RU" sz="1400" b="1" dirty="0" smtClean="0">
                <a:latin typeface="Times New Roman" pitchFamily="18" charset="0"/>
              </a:rPr>
              <a:t>Показатели </a:t>
            </a:r>
            <a:r>
              <a:rPr lang="ru-RU" altLang="ru-RU" sz="1400" b="1" dirty="0">
                <a:latin typeface="Times New Roman" pitchFamily="18" charset="0"/>
              </a:rPr>
              <a:t>бюджета городского округа Октябрьск в разрезе разделов классификации расходов бюджетов бюджетной системы Российской Федерации </a:t>
            </a:r>
            <a:endParaRPr lang="ru-RU" altLang="ru-RU" sz="1400" b="1" dirty="0" smtClean="0">
              <a:latin typeface="Times New Roman" pitchFamily="18" charset="0"/>
            </a:endParaRPr>
          </a:p>
          <a:p>
            <a:pPr algn="ctr" eaLnBrk="1" hangingPunct="1">
              <a:spcBef>
                <a:spcPts val="0"/>
              </a:spcBef>
            </a:pPr>
            <a:r>
              <a:rPr lang="ru-RU" altLang="ru-RU" sz="1400" b="1" dirty="0" smtClean="0">
                <a:latin typeface="Times New Roman" pitchFamily="18" charset="0"/>
              </a:rPr>
              <a:t>на 2022-2023 </a:t>
            </a:r>
            <a:r>
              <a:rPr lang="ru-RU" altLang="ru-RU" sz="1400" b="1" dirty="0">
                <a:latin typeface="Times New Roman" pitchFamily="18" charset="0"/>
              </a:rPr>
              <a:t>годы </a:t>
            </a:r>
            <a:endParaRPr lang="ru-RU" altLang="ru-RU" sz="1400" b="1" dirty="0" smtClean="0">
              <a:latin typeface="Times New Roman" pitchFamily="18" charset="0"/>
            </a:endParaRPr>
          </a:p>
          <a:p>
            <a:pPr algn="r" eaLnBrk="1" hangingPunct="1">
              <a:spcBef>
                <a:spcPts val="0"/>
              </a:spcBef>
            </a:pPr>
            <a:r>
              <a:rPr lang="ru-RU" altLang="ru-RU" sz="1200" dirty="0" smtClean="0">
                <a:latin typeface="Times New Roman" pitchFamily="18" charset="0"/>
              </a:rPr>
              <a:t>тыс. рублей</a:t>
            </a:r>
            <a:endParaRPr lang="ru-RU" altLang="ru-RU" sz="1200" dirty="0">
              <a:latin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392428595"/>
              </p:ext>
            </p:extLst>
          </p:nvPr>
        </p:nvGraphicFramePr>
        <p:xfrm>
          <a:off x="107504" y="1034847"/>
          <a:ext cx="8928992" cy="5634510"/>
        </p:xfrm>
        <a:graphic>
          <a:graphicData uri="http://schemas.openxmlformats.org/drawingml/2006/table">
            <a:tbl>
              <a:tblPr firstRow="1" bandRow="1">
                <a:tableStyleId>{5C22544A-7EE6-4342-B048-85BDC9FD1C3A}</a:tableStyleId>
              </a:tblPr>
              <a:tblGrid>
                <a:gridCol w="4320480"/>
                <a:gridCol w="1512168"/>
                <a:gridCol w="936104"/>
                <a:gridCol w="1152128"/>
                <a:gridCol w="1008112"/>
              </a:tblGrid>
              <a:tr h="387602">
                <a:tc>
                  <a:txBody>
                    <a:bodyPr/>
                    <a:lstStyle/>
                    <a:p>
                      <a:pPr algn="ctr" fontAlgn="ctr"/>
                      <a:r>
                        <a:rPr lang="ru-RU" sz="1200" b="1" i="0" u="none" strike="noStrike" dirty="0">
                          <a:effectLst/>
                          <a:latin typeface="Times New Roman"/>
                        </a:rPr>
                        <a:t>Наименование показателя</a:t>
                      </a:r>
                    </a:p>
                  </a:txBody>
                  <a:tcPr marL="0" marR="0" marT="0" marB="0" anchor="ctr"/>
                </a:tc>
                <a:tc>
                  <a:txBody>
                    <a:bodyPr/>
                    <a:lstStyle/>
                    <a:p>
                      <a:pPr algn="ctr" fontAlgn="ctr"/>
                      <a:r>
                        <a:rPr lang="ru-RU" sz="1200" b="1" i="0" u="none" strike="noStrike">
                          <a:effectLst/>
                          <a:latin typeface="Times New Roman"/>
                        </a:rPr>
                        <a:t>Проект бюджета на 2022 год</a:t>
                      </a:r>
                    </a:p>
                  </a:txBody>
                  <a:tcPr marL="0" marR="0" marT="0" marB="0" anchor="ctr"/>
                </a:tc>
                <a:tc>
                  <a:txBody>
                    <a:bodyPr/>
                    <a:lstStyle/>
                    <a:p>
                      <a:pPr algn="ctr" fontAlgn="ctr"/>
                      <a:r>
                        <a:rPr lang="ru-RU" sz="1200" b="1" i="0" u="none" strike="noStrike">
                          <a:effectLst/>
                          <a:latin typeface="Times New Roman"/>
                        </a:rPr>
                        <a:t>Удельный вес, %</a:t>
                      </a:r>
                    </a:p>
                  </a:txBody>
                  <a:tcPr marL="0" marR="0" marT="0" marB="0" anchor="ctr"/>
                </a:tc>
                <a:tc>
                  <a:txBody>
                    <a:bodyPr/>
                    <a:lstStyle/>
                    <a:p>
                      <a:pPr algn="ctr" fontAlgn="ctr"/>
                      <a:r>
                        <a:rPr lang="ru-RU" sz="1200" b="1" i="0" u="none" strike="noStrike">
                          <a:effectLst/>
                          <a:latin typeface="Times New Roman"/>
                        </a:rPr>
                        <a:t>Проект бюджета на 2023 год</a:t>
                      </a:r>
                    </a:p>
                  </a:txBody>
                  <a:tcPr marL="0" marR="0" marT="0" marB="0" anchor="ctr"/>
                </a:tc>
                <a:tc>
                  <a:txBody>
                    <a:bodyPr/>
                    <a:lstStyle/>
                    <a:p>
                      <a:pPr algn="ctr" fontAlgn="ctr"/>
                      <a:r>
                        <a:rPr lang="ru-RU" sz="1200" b="1" i="0" u="none" strike="noStrike">
                          <a:effectLst/>
                          <a:latin typeface="Times New Roman"/>
                        </a:rPr>
                        <a:t>Удельный вес, %</a:t>
                      </a:r>
                    </a:p>
                  </a:txBody>
                  <a:tcPr marL="0" marR="0" marT="0" marB="0" anchor="ctr"/>
                </a:tc>
              </a:tr>
              <a:tr h="286474">
                <a:tc>
                  <a:txBody>
                    <a:bodyPr/>
                    <a:lstStyle/>
                    <a:p>
                      <a:pPr algn="l" fontAlgn="ctr"/>
                      <a:r>
                        <a:rPr lang="ru-RU" sz="1200" b="1" i="0" u="none" strike="noStrike" dirty="0">
                          <a:effectLst/>
                          <a:latin typeface="Times New Roman"/>
                        </a:rPr>
                        <a:t>Общегосударственные расходы</a:t>
                      </a:r>
                    </a:p>
                  </a:txBody>
                  <a:tcPr marL="0" marR="0" marT="0" marB="0" anchor="ctr"/>
                </a:tc>
                <a:tc>
                  <a:txBody>
                    <a:bodyPr/>
                    <a:lstStyle/>
                    <a:p>
                      <a:pPr algn="ctr" fontAlgn="ctr"/>
                      <a:r>
                        <a:rPr lang="ru-RU" sz="1200" b="1" i="0" u="none" strike="noStrike" dirty="0">
                          <a:effectLst/>
                          <a:latin typeface="Times New Roman"/>
                        </a:rPr>
                        <a:t>101 264,0</a:t>
                      </a:r>
                    </a:p>
                  </a:txBody>
                  <a:tcPr marL="0" marR="0" marT="0" marB="0" anchor="ctr"/>
                </a:tc>
                <a:tc>
                  <a:txBody>
                    <a:bodyPr/>
                    <a:lstStyle/>
                    <a:p>
                      <a:pPr algn="ctr" fontAlgn="ctr"/>
                      <a:r>
                        <a:rPr lang="ru-RU" sz="1200" b="1" i="0" u="none" strike="noStrike" dirty="0">
                          <a:effectLst/>
                          <a:latin typeface="Times New Roman"/>
                        </a:rPr>
                        <a:t>26,7</a:t>
                      </a:r>
                    </a:p>
                  </a:txBody>
                  <a:tcPr marL="0" marR="0" marT="0" marB="0" anchor="ctr"/>
                </a:tc>
                <a:tc>
                  <a:txBody>
                    <a:bodyPr/>
                    <a:lstStyle/>
                    <a:p>
                      <a:pPr algn="ctr" fontAlgn="ctr"/>
                      <a:r>
                        <a:rPr lang="ru-RU" sz="1200" b="1" i="0" u="none" strike="noStrike" dirty="0">
                          <a:effectLst/>
                          <a:latin typeface="Times New Roman"/>
                        </a:rPr>
                        <a:t>103 004,0</a:t>
                      </a:r>
                    </a:p>
                  </a:txBody>
                  <a:tcPr marL="0" marR="0" marT="0" marB="0" anchor="ctr"/>
                </a:tc>
                <a:tc>
                  <a:txBody>
                    <a:bodyPr/>
                    <a:lstStyle/>
                    <a:p>
                      <a:pPr algn="ctr" fontAlgn="ctr"/>
                      <a:r>
                        <a:rPr lang="ru-RU" sz="1200" b="1" i="0" u="none" strike="noStrike" dirty="0">
                          <a:effectLst/>
                          <a:latin typeface="Times New Roman"/>
                        </a:rPr>
                        <a:t>34,1</a:t>
                      </a:r>
                    </a:p>
                  </a:txBody>
                  <a:tcPr marL="0" marR="0" marT="0" marB="0" anchor="ctr"/>
                </a:tc>
              </a:tr>
              <a:tr h="286474">
                <a:tc>
                  <a:txBody>
                    <a:bodyPr/>
                    <a:lstStyle/>
                    <a:p>
                      <a:pPr algn="l" fontAlgn="ctr"/>
                      <a:r>
                        <a:rPr lang="ru-RU" sz="1200" b="0" i="0" u="none" strike="noStrike" dirty="0">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r>
              <a:tr h="387602">
                <a:tc>
                  <a:txBody>
                    <a:bodyPr/>
                    <a:lstStyle/>
                    <a:p>
                      <a:pPr algn="l" fontAlgn="ctr"/>
                      <a:r>
                        <a:rPr lang="ru-RU" sz="1200" b="1" i="0" u="none" strike="noStrike" dirty="0">
                          <a:effectLst/>
                          <a:latin typeface="Times New Roman"/>
                        </a:rPr>
                        <a:t>Национальная безопасность и правоохранительная деятельность </a:t>
                      </a:r>
                    </a:p>
                  </a:txBody>
                  <a:tcPr marL="0" marR="0" marT="0" marB="0" anchor="ctr"/>
                </a:tc>
                <a:tc>
                  <a:txBody>
                    <a:bodyPr/>
                    <a:lstStyle/>
                    <a:p>
                      <a:pPr algn="ctr" fontAlgn="ctr"/>
                      <a:r>
                        <a:rPr lang="ru-RU" sz="1200" b="1" i="0" u="none" strike="noStrike" dirty="0">
                          <a:effectLst/>
                          <a:latin typeface="Times New Roman"/>
                        </a:rPr>
                        <a:t>4 239,0</a:t>
                      </a:r>
                    </a:p>
                  </a:txBody>
                  <a:tcPr marL="0" marR="0" marT="0" marB="0" anchor="ctr"/>
                </a:tc>
                <a:tc>
                  <a:txBody>
                    <a:bodyPr/>
                    <a:lstStyle/>
                    <a:p>
                      <a:pPr algn="ctr" fontAlgn="ctr"/>
                      <a:r>
                        <a:rPr lang="ru-RU" sz="1200" b="1" i="0" u="none" strike="noStrike" dirty="0">
                          <a:effectLst/>
                          <a:latin typeface="Times New Roman"/>
                        </a:rPr>
                        <a:t>1,1</a:t>
                      </a:r>
                    </a:p>
                  </a:txBody>
                  <a:tcPr marL="0" marR="0" marT="0" marB="0" anchor="ctr"/>
                </a:tc>
                <a:tc>
                  <a:txBody>
                    <a:bodyPr/>
                    <a:lstStyle/>
                    <a:p>
                      <a:pPr algn="ctr" fontAlgn="ctr"/>
                      <a:r>
                        <a:rPr lang="ru-RU" sz="1200" b="1" i="0" u="none" strike="noStrike" dirty="0">
                          <a:effectLst/>
                          <a:latin typeface="Times New Roman"/>
                        </a:rPr>
                        <a:t>4 406,0</a:t>
                      </a:r>
                    </a:p>
                  </a:txBody>
                  <a:tcPr marL="0" marR="0" marT="0" marB="0" anchor="ctr"/>
                </a:tc>
                <a:tc>
                  <a:txBody>
                    <a:bodyPr/>
                    <a:lstStyle/>
                    <a:p>
                      <a:pPr algn="ctr" fontAlgn="ctr"/>
                      <a:r>
                        <a:rPr lang="ru-RU" sz="1200" b="1" i="0" u="none" strike="noStrike" dirty="0">
                          <a:effectLst/>
                          <a:latin typeface="Times New Roman"/>
                        </a:rPr>
                        <a:t>1,5</a:t>
                      </a:r>
                    </a:p>
                  </a:txBody>
                  <a:tcPr marL="0" marR="0" marT="0" marB="0" anchor="ctr"/>
                </a:tc>
              </a:tr>
              <a:tr h="286474">
                <a:tc>
                  <a:txBody>
                    <a:bodyPr/>
                    <a:lstStyle/>
                    <a:p>
                      <a:pPr algn="l" fontAlgn="ctr"/>
                      <a:r>
                        <a:rPr lang="ru-RU" sz="1200" b="0" i="0" u="none" strike="noStrike">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r>
              <a:tr h="286474">
                <a:tc>
                  <a:txBody>
                    <a:bodyPr/>
                    <a:lstStyle/>
                    <a:p>
                      <a:pPr algn="l" fontAlgn="ctr"/>
                      <a:r>
                        <a:rPr lang="ru-RU" sz="1200" b="1" i="0" u="none" strike="noStrike" dirty="0">
                          <a:effectLst/>
                          <a:latin typeface="Times New Roman"/>
                        </a:rPr>
                        <a:t>Национальная экономика</a:t>
                      </a:r>
                    </a:p>
                  </a:txBody>
                  <a:tcPr marL="0" marR="0" marT="0" marB="0" anchor="ctr"/>
                </a:tc>
                <a:tc>
                  <a:txBody>
                    <a:bodyPr/>
                    <a:lstStyle/>
                    <a:p>
                      <a:pPr algn="ctr" fontAlgn="ctr"/>
                      <a:r>
                        <a:rPr lang="ru-RU" sz="1200" b="1" i="0" u="none" strike="noStrike" dirty="0">
                          <a:effectLst/>
                          <a:latin typeface="Times New Roman"/>
                        </a:rPr>
                        <a:t>10 512,0</a:t>
                      </a:r>
                    </a:p>
                  </a:txBody>
                  <a:tcPr marL="0" marR="0" marT="0" marB="0" anchor="ctr"/>
                </a:tc>
                <a:tc>
                  <a:txBody>
                    <a:bodyPr/>
                    <a:lstStyle/>
                    <a:p>
                      <a:pPr algn="ctr" fontAlgn="ctr"/>
                      <a:r>
                        <a:rPr lang="ru-RU" sz="1200" b="1" i="0" u="none" strike="noStrike" dirty="0">
                          <a:effectLst/>
                          <a:latin typeface="Times New Roman"/>
                        </a:rPr>
                        <a:t>2,8</a:t>
                      </a:r>
                    </a:p>
                  </a:txBody>
                  <a:tcPr marL="0" marR="0" marT="0" marB="0" anchor="ctr"/>
                </a:tc>
                <a:tc>
                  <a:txBody>
                    <a:bodyPr/>
                    <a:lstStyle/>
                    <a:p>
                      <a:pPr algn="ctr" fontAlgn="ctr"/>
                      <a:r>
                        <a:rPr lang="ru-RU" sz="1200" b="1" i="0" u="none" strike="noStrike" dirty="0">
                          <a:effectLst/>
                          <a:latin typeface="Times New Roman"/>
                        </a:rPr>
                        <a:t>10 512,0</a:t>
                      </a:r>
                    </a:p>
                  </a:txBody>
                  <a:tcPr marL="0" marR="0" marT="0" marB="0" anchor="ctr"/>
                </a:tc>
                <a:tc>
                  <a:txBody>
                    <a:bodyPr/>
                    <a:lstStyle/>
                    <a:p>
                      <a:pPr algn="ctr" fontAlgn="ctr"/>
                      <a:r>
                        <a:rPr lang="ru-RU" sz="1200" b="1" i="0" u="none" strike="noStrike" dirty="0">
                          <a:effectLst/>
                          <a:latin typeface="Times New Roman"/>
                        </a:rPr>
                        <a:t>3,5</a:t>
                      </a:r>
                    </a:p>
                  </a:txBody>
                  <a:tcPr marL="0" marR="0" marT="0" marB="0" anchor="ctr"/>
                </a:tc>
              </a:tr>
              <a:tr h="224992">
                <a:tc>
                  <a:txBody>
                    <a:bodyPr/>
                    <a:lstStyle/>
                    <a:p>
                      <a:pPr algn="l" fontAlgn="ctr"/>
                      <a:r>
                        <a:rPr lang="ru-RU" sz="1200" b="0" i="0" u="none" strike="noStrike">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r>
              <a:tr h="193801">
                <a:tc>
                  <a:txBody>
                    <a:bodyPr/>
                    <a:lstStyle/>
                    <a:p>
                      <a:pPr algn="l" fontAlgn="ctr"/>
                      <a:r>
                        <a:rPr lang="ru-RU" sz="1200" b="1" i="0" u="none" strike="noStrike" dirty="0">
                          <a:effectLst/>
                          <a:latin typeface="Times New Roman"/>
                        </a:rPr>
                        <a:t>Жилищно-коммунальное хозяйство</a:t>
                      </a:r>
                    </a:p>
                  </a:txBody>
                  <a:tcPr marL="0" marR="0" marT="0" marB="0" anchor="ctr"/>
                </a:tc>
                <a:tc>
                  <a:txBody>
                    <a:bodyPr/>
                    <a:lstStyle/>
                    <a:p>
                      <a:pPr algn="ctr" fontAlgn="ctr"/>
                      <a:r>
                        <a:rPr lang="ru-RU" sz="1200" b="1" i="0" u="none" strike="noStrike" dirty="0">
                          <a:effectLst/>
                          <a:latin typeface="Times New Roman"/>
                        </a:rPr>
                        <a:t>68 461,0</a:t>
                      </a:r>
                    </a:p>
                  </a:txBody>
                  <a:tcPr marL="0" marR="0" marT="0" marB="0" anchor="ctr"/>
                </a:tc>
                <a:tc>
                  <a:txBody>
                    <a:bodyPr/>
                    <a:lstStyle/>
                    <a:p>
                      <a:pPr algn="ctr" fontAlgn="ctr"/>
                      <a:r>
                        <a:rPr lang="ru-RU" sz="1200" b="1" i="0" u="none" strike="noStrike" dirty="0">
                          <a:effectLst/>
                          <a:latin typeface="Times New Roman"/>
                        </a:rPr>
                        <a:t>18,0</a:t>
                      </a:r>
                    </a:p>
                  </a:txBody>
                  <a:tcPr marL="0" marR="0" marT="0" marB="0" anchor="ctr"/>
                </a:tc>
                <a:tc>
                  <a:txBody>
                    <a:bodyPr/>
                    <a:lstStyle/>
                    <a:p>
                      <a:pPr algn="ctr" fontAlgn="ctr"/>
                      <a:r>
                        <a:rPr lang="ru-RU" sz="1200" b="1" i="0" u="none" strike="noStrike" dirty="0">
                          <a:effectLst/>
                          <a:latin typeface="Times New Roman"/>
                        </a:rPr>
                        <a:t>51 515,0</a:t>
                      </a:r>
                    </a:p>
                  </a:txBody>
                  <a:tcPr marL="0" marR="0" marT="0" marB="0" anchor="ctr"/>
                </a:tc>
                <a:tc>
                  <a:txBody>
                    <a:bodyPr/>
                    <a:lstStyle/>
                    <a:p>
                      <a:pPr algn="ctr" fontAlgn="ctr"/>
                      <a:r>
                        <a:rPr lang="ru-RU" sz="1200" b="1" i="0" u="none" strike="noStrike" dirty="0">
                          <a:effectLst/>
                          <a:latin typeface="Times New Roman"/>
                        </a:rPr>
                        <a:t>17,1</a:t>
                      </a:r>
                    </a:p>
                  </a:txBody>
                  <a:tcPr marL="0" marR="0" marT="0" marB="0" anchor="ctr"/>
                </a:tc>
              </a:tr>
              <a:tr h="193801">
                <a:tc>
                  <a:txBody>
                    <a:bodyPr/>
                    <a:lstStyle/>
                    <a:p>
                      <a:pPr algn="l" fontAlgn="ctr"/>
                      <a:r>
                        <a:rPr lang="ru-RU" sz="1200" b="0" i="0" u="none" strike="noStrike">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a:rPr>
                        <a:t>11 209,0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r>
              <a:tr h="193801">
                <a:tc>
                  <a:txBody>
                    <a:bodyPr/>
                    <a:lstStyle/>
                    <a:p>
                      <a:pPr algn="l" fontAlgn="ctr"/>
                      <a:r>
                        <a:rPr lang="ru-RU" sz="1200" b="1" i="0" u="none" strike="noStrike" dirty="0">
                          <a:effectLst/>
                          <a:latin typeface="Times New Roman"/>
                        </a:rPr>
                        <a:t>Охрана окружающей среды</a:t>
                      </a:r>
                    </a:p>
                  </a:txBody>
                  <a:tcPr marL="0" marR="0" marT="0" marB="0" anchor="ctr"/>
                </a:tc>
                <a:tc>
                  <a:txBody>
                    <a:bodyPr/>
                    <a:lstStyle/>
                    <a:p>
                      <a:pPr algn="ctr" fontAlgn="ctr"/>
                      <a:r>
                        <a:rPr lang="ru-RU" sz="1200" b="1" i="0" u="none" strike="noStrike" dirty="0">
                          <a:effectLst/>
                          <a:latin typeface="Times New Roman"/>
                        </a:rPr>
                        <a:t>12 096,0</a:t>
                      </a:r>
                    </a:p>
                  </a:txBody>
                  <a:tcPr marL="0" marR="0" marT="0" marB="0" anchor="ctr"/>
                </a:tc>
                <a:tc>
                  <a:txBody>
                    <a:bodyPr/>
                    <a:lstStyle/>
                    <a:p>
                      <a:pPr algn="ctr" fontAlgn="ctr"/>
                      <a:r>
                        <a:rPr lang="ru-RU" sz="1200" b="1" i="0" u="none" strike="noStrike" dirty="0">
                          <a:effectLst/>
                          <a:latin typeface="Times New Roman"/>
                        </a:rPr>
                        <a:t>3,2</a:t>
                      </a:r>
                    </a:p>
                  </a:txBody>
                  <a:tcPr marL="0" marR="0" marT="0" marB="0" anchor="ctr"/>
                </a:tc>
                <a:tc>
                  <a:txBody>
                    <a:bodyPr/>
                    <a:lstStyle/>
                    <a:p>
                      <a:pPr algn="ctr" fontAlgn="ctr"/>
                      <a:r>
                        <a:rPr lang="ru-RU" sz="1200" b="1" i="0" u="none" strike="noStrike" dirty="0">
                          <a:effectLst/>
                          <a:latin typeface="Times New Roman"/>
                        </a:rPr>
                        <a:t>329,0</a:t>
                      </a:r>
                    </a:p>
                  </a:txBody>
                  <a:tcPr marL="0" marR="0" marT="0" marB="0" anchor="ctr"/>
                </a:tc>
                <a:tc>
                  <a:txBody>
                    <a:bodyPr/>
                    <a:lstStyle/>
                    <a:p>
                      <a:pPr algn="ctr" fontAlgn="ctr"/>
                      <a:r>
                        <a:rPr lang="ru-RU" sz="1200" b="1" i="0" u="none" strike="noStrike" dirty="0">
                          <a:effectLst/>
                          <a:latin typeface="Times New Roman"/>
                        </a:rPr>
                        <a:t>0,1</a:t>
                      </a:r>
                    </a:p>
                  </a:txBody>
                  <a:tcPr marL="0" marR="0" marT="0" marB="0" anchor="ctr"/>
                </a:tc>
              </a:tr>
              <a:tr h="193801">
                <a:tc>
                  <a:txBody>
                    <a:bodyPr/>
                    <a:lstStyle/>
                    <a:p>
                      <a:pPr algn="l" fontAlgn="ctr"/>
                      <a:r>
                        <a:rPr lang="ru-RU" sz="1200" b="0" i="0" u="none" strike="noStrike">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a:rPr>
                        <a:t>11 650,0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r>
              <a:tr h="193801">
                <a:tc>
                  <a:txBody>
                    <a:bodyPr/>
                    <a:lstStyle/>
                    <a:p>
                      <a:pPr algn="l" fontAlgn="ctr"/>
                      <a:r>
                        <a:rPr lang="ru-RU" sz="1200" b="1" i="0" u="none" strike="noStrike" dirty="0">
                          <a:effectLst/>
                          <a:latin typeface="Times New Roman"/>
                        </a:rPr>
                        <a:t>Образование</a:t>
                      </a:r>
                    </a:p>
                  </a:txBody>
                  <a:tcPr marL="0" marR="0" marT="0" marB="0" anchor="ctr"/>
                </a:tc>
                <a:tc>
                  <a:txBody>
                    <a:bodyPr/>
                    <a:lstStyle/>
                    <a:p>
                      <a:pPr algn="ctr" fontAlgn="ctr"/>
                      <a:r>
                        <a:rPr lang="ru-RU" sz="1200" b="1" i="0" u="none" strike="noStrike" dirty="0">
                          <a:effectLst/>
                          <a:latin typeface="Times New Roman"/>
                        </a:rPr>
                        <a:t>102 367,0</a:t>
                      </a:r>
                    </a:p>
                  </a:txBody>
                  <a:tcPr marL="0" marR="0" marT="0" marB="0" anchor="ctr"/>
                </a:tc>
                <a:tc>
                  <a:txBody>
                    <a:bodyPr/>
                    <a:lstStyle/>
                    <a:p>
                      <a:pPr algn="ctr" fontAlgn="ctr"/>
                      <a:r>
                        <a:rPr lang="ru-RU" sz="1200" b="1" i="0" u="none" strike="noStrike" dirty="0">
                          <a:effectLst/>
                          <a:latin typeface="Times New Roman"/>
                        </a:rPr>
                        <a:t>27,0</a:t>
                      </a:r>
                    </a:p>
                  </a:txBody>
                  <a:tcPr marL="0" marR="0" marT="0" marB="0" anchor="ctr"/>
                </a:tc>
                <a:tc>
                  <a:txBody>
                    <a:bodyPr/>
                    <a:lstStyle/>
                    <a:p>
                      <a:pPr algn="ctr" fontAlgn="ctr"/>
                      <a:r>
                        <a:rPr lang="ru-RU" sz="1200" b="1" i="0" u="none" strike="noStrike" dirty="0">
                          <a:effectLst/>
                          <a:latin typeface="Times New Roman"/>
                        </a:rPr>
                        <a:t>56 601,0</a:t>
                      </a:r>
                    </a:p>
                  </a:txBody>
                  <a:tcPr marL="0" marR="0" marT="0" marB="0" anchor="ctr"/>
                </a:tc>
                <a:tc>
                  <a:txBody>
                    <a:bodyPr/>
                    <a:lstStyle/>
                    <a:p>
                      <a:pPr algn="ctr" fontAlgn="ctr"/>
                      <a:r>
                        <a:rPr lang="ru-RU" sz="1200" b="1" i="0" u="none" strike="noStrike" dirty="0">
                          <a:effectLst/>
                          <a:latin typeface="Times New Roman"/>
                        </a:rPr>
                        <a:t>18,8</a:t>
                      </a:r>
                    </a:p>
                  </a:txBody>
                  <a:tcPr marL="0" marR="0" marT="0" marB="0" anchor="ctr"/>
                </a:tc>
              </a:tr>
              <a:tr h="193801">
                <a:tc>
                  <a:txBody>
                    <a:bodyPr/>
                    <a:lstStyle/>
                    <a:p>
                      <a:pPr algn="l" fontAlgn="ctr"/>
                      <a:r>
                        <a:rPr lang="ru-RU" sz="1200" b="0" i="0" u="none" strike="noStrike">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a:rPr>
                        <a:t>43 688,0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r>
              <a:tr h="193801">
                <a:tc>
                  <a:txBody>
                    <a:bodyPr/>
                    <a:lstStyle/>
                    <a:p>
                      <a:pPr algn="l" fontAlgn="ctr"/>
                      <a:r>
                        <a:rPr lang="ru-RU" sz="1200" b="1" i="0" u="none" strike="noStrike" dirty="0">
                          <a:effectLst/>
                          <a:latin typeface="Times New Roman"/>
                        </a:rPr>
                        <a:t>Культура </a:t>
                      </a:r>
                    </a:p>
                  </a:txBody>
                  <a:tcPr marL="0" marR="0" marT="0" marB="0" anchor="ctr"/>
                </a:tc>
                <a:tc>
                  <a:txBody>
                    <a:bodyPr/>
                    <a:lstStyle/>
                    <a:p>
                      <a:pPr algn="ctr" fontAlgn="ctr"/>
                      <a:r>
                        <a:rPr lang="ru-RU" sz="1200" b="1" i="0" u="none" strike="noStrike" dirty="0">
                          <a:effectLst/>
                          <a:latin typeface="Times New Roman"/>
                        </a:rPr>
                        <a:t>39 855,0</a:t>
                      </a:r>
                    </a:p>
                  </a:txBody>
                  <a:tcPr marL="0" marR="0" marT="0" marB="0" anchor="ctr"/>
                </a:tc>
                <a:tc>
                  <a:txBody>
                    <a:bodyPr/>
                    <a:lstStyle/>
                    <a:p>
                      <a:pPr algn="ctr" fontAlgn="ctr"/>
                      <a:r>
                        <a:rPr lang="ru-RU" sz="1200" b="1" i="0" u="none" strike="noStrike" dirty="0">
                          <a:effectLst/>
                          <a:latin typeface="Times New Roman"/>
                        </a:rPr>
                        <a:t>10,5</a:t>
                      </a:r>
                    </a:p>
                  </a:txBody>
                  <a:tcPr marL="0" marR="0" marT="0" marB="0" anchor="ctr"/>
                </a:tc>
                <a:tc>
                  <a:txBody>
                    <a:bodyPr/>
                    <a:lstStyle/>
                    <a:p>
                      <a:pPr algn="ctr" fontAlgn="ctr"/>
                      <a:r>
                        <a:rPr lang="ru-RU" sz="1200" b="1" i="0" u="none" strike="noStrike" dirty="0">
                          <a:effectLst/>
                          <a:latin typeface="Times New Roman"/>
                        </a:rPr>
                        <a:t>41 525,0</a:t>
                      </a:r>
                    </a:p>
                  </a:txBody>
                  <a:tcPr marL="0" marR="0" marT="0" marB="0" anchor="ctr"/>
                </a:tc>
                <a:tc>
                  <a:txBody>
                    <a:bodyPr/>
                    <a:lstStyle/>
                    <a:p>
                      <a:pPr algn="ctr" fontAlgn="ctr"/>
                      <a:r>
                        <a:rPr lang="ru-RU" sz="1200" b="1" i="0" u="none" strike="noStrike" dirty="0">
                          <a:effectLst/>
                          <a:latin typeface="Times New Roman"/>
                        </a:rPr>
                        <a:t>13,8</a:t>
                      </a:r>
                    </a:p>
                  </a:txBody>
                  <a:tcPr marL="0" marR="0" marT="0" marB="0" anchor="ctr"/>
                </a:tc>
              </a:tr>
              <a:tr h="193801">
                <a:tc>
                  <a:txBody>
                    <a:bodyPr/>
                    <a:lstStyle/>
                    <a:p>
                      <a:pPr algn="l" fontAlgn="ctr"/>
                      <a:r>
                        <a:rPr lang="ru-RU" sz="1200" b="0" i="0" u="none" strike="noStrike">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r>
              <a:tr h="193801">
                <a:tc>
                  <a:txBody>
                    <a:bodyPr/>
                    <a:lstStyle/>
                    <a:p>
                      <a:pPr algn="l" fontAlgn="ctr"/>
                      <a:r>
                        <a:rPr lang="ru-RU" sz="1200" b="1" i="0" u="none" strike="noStrike" dirty="0">
                          <a:effectLst/>
                          <a:latin typeface="Times New Roman"/>
                        </a:rPr>
                        <a:t>Социальная политика</a:t>
                      </a:r>
                    </a:p>
                  </a:txBody>
                  <a:tcPr marL="0" marR="0" marT="0" marB="0" anchor="ctr"/>
                </a:tc>
                <a:tc>
                  <a:txBody>
                    <a:bodyPr/>
                    <a:lstStyle/>
                    <a:p>
                      <a:pPr algn="ctr" fontAlgn="ctr"/>
                      <a:r>
                        <a:rPr lang="ru-RU" sz="1200" b="1" i="0" u="none" strike="noStrike" dirty="0">
                          <a:effectLst/>
                          <a:latin typeface="Times New Roman"/>
                        </a:rPr>
                        <a:t>20 837,0</a:t>
                      </a:r>
                    </a:p>
                  </a:txBody>
                  <a:tcPr marL="0" marR="0" marT="0" marB="0" anchor="ctr"/>
                </a:tc>
                <a:tc>
                  <a:txBody>
                    <a:bodyPr/>
                    <a:lstStyle/>
                    <a:p>
                      <a:pPr algn="ctr" fontAlgn="ctr"/>
                      <a:r>
                        <a:rPr lang="ru-RU" sz="1200" b="1" i="0" u="none" strike="noStrike" dirty="0">
                          <a:effectLst/>
                          <a:latin typeface="Times New Roman"/>
                        </a:rPr>
                        <a:t>5,5</a:t>
                      </a:r>
                    </a:p>
                  </a:txBody>
                  <a:tcPr marL="0" marR="0" marT="0" marB="0" anchor="ctr"/>
                </a:tc>
                <a:tc>
                  <a:txBody>
                    <a:bodyPr/>
                    <a:lstStyle/>
                    <a:p>
                      <a:pPr algn="ctr" fontAlgn="ctr"/>
                      <a:r>
                        <a:rPr lang="ru-RU" sz="1200" b="1" i="0" u="none" strike="noStrike" dirty="0">
                          <a:effectLst/>
                          <a:latin typeface="Times New Roman"/>
                        </a:rPr>
                        <a:t>5 930,0</a:t>
                      </a:r>
                    </a:p>
                  </a:txBody>
                  <a:tcPr marL="0" marR="0" marT="0" marB="0" anchor="ctr"/>
                </a:tc>
                <a:tc>
                  <a:txBody>
                    <a:bodyPr/>
                    <a:lstStyle/>
                    <a:p>
                      <a:pPr algn="ctr" fontAlgn="ctr"/>
                      <a:r>
                        <a:rPr lang="ru-RU" sz="1200" b="1" i="0" u="none" strike="noStrike" dirty="0">
                          <a:effectLst/>
                          <a:latin typeface="Times New Roman"/>
                        </a:rPr>
                        <a:t>2,0</a:t>
                      </a:r>
                    </a:p>
                  </a:txBody>
                  <a:tcPr marL="0" marR="0" marT="0" marB="0" anchor="ctr"/>
                </a:tc>
              </a:tr>
              <a:tr h="193801">
                <a:tc>
                  <a:txBody>
                    <a:bodyPr/>
                    <a:lstStyle/>
                    <a:p>
                      <a:pPr algn="l" fontAlgn="ctr"/>
                      <a:r>
                        <a:rPr lang="ru-RU" sz="1200" b="0" i="0" u="none" strike="noStrike">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a:rPr>
                        <a:t>15 020,0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r>
              <a:tr h="193801">
                <a:tc>
                  <a:txBody>
                    <a:bodyPr/>
                    <a:lstStyle/>
                    <a:p>
                      <a:pPr algn="l" fontAlgn="ctr"/>
                      <a:r>
                        <a:rPr lang="ru-RU" sz="1200" b="1" i="0" u="none" strike="noStrike" dirty="0">
                          <a:effectLst/>
                          <a:latin typeface="Times New Roman"/>
                        </a:rPr>
                        <a:t>Физическая культура и спорт</a:t>
                      </a:r>
                    </a:p>
                  </a:txBody>
                  <a:tcPr marL="0" marR="0" marT="0" marB="0" anchor="ctr"/>
                </a:tc>
                <a:tc>
                  <a:txBody>
                    <a:bodyPr/>
                    <a:lstStyle/>
                    <a:p>
                      <a:pPr algn="ctr" fontAlgn="ctr"/>
                      <a:r>
                        <a:rPr lang="ru-RU" sz="1200" b="1" i="0" u="none" strike="noStrike" dirty="0">
                          <a:effectLst/>
                          <a:latin typeface="Times New Roman"/>
                        </a:rPr>
                        <a:t>9 244,0</a:t>
                      </a:r>
                    </a:p>
                  </a:txBody>
                  <a:tcPr marL="0" marR="0" marT="0" marB="0" anchor="ctr"/>
                </a:tc>
                <a:tc>
                  <a:txBody>
                    <a:bodyPr/>
                    <a:lstStyle/>
                    <a:p>
                      <a:pPr algn="ctr" fontAlgn="ctr"/>
                      <a:r>
                        <a:rPr lang="ru-RU" sz="1200" b="1" i="0" u="none" strike="noStrike">
                          <a:effectLst/>
                          <a:latin typeface="Times New Roman"/>
                        </a:rPr>
                        <a:t>2,4</a:t>
                      </a:r>
                    </a:p>
                  </a:txBody>
                  <a:tcPr marL="0" marR="0" marT="0" marB="0" anchor="ctr"/>
                </a:tc>
                <a:tc>
                  <a:txBody>
                    <a:bodyPr/>
                    <a:lstStyle/>
                    <a:p>
                      <a:pPr algn="ctr" fontAlgn="ctr"/>
                      <a:r>
                        <a:rPr lang="ru-RU" sz="1200" b="1" i="0" u="none" strike="noStrike" dirty="0">
                          <a:effectLst/>
                          <a:latin typeface="Times New Roman"/>
                        </a:rPr>
                        <a:t>9 297,0</a:t>
                      </a:r>
                    </a:p>
                  </a:txBody>
                  <a:tcPr marL="0" marR="0" marT="0" marB="0" anchor="ctr"/>
                </a:tc>
                <a:tc>
                  <a:txBody>
                    <a:bodyPr/>
                    <a:lstStyle/>
                    <a:p>
                      <a:pPr algn="ctr" fontAlgn="ctr"/>
                      <a:r>
                        <a:rPr lang="ru-RU" sz="1200" b="1" i="0" u="none" strike="noStrike" dirty="0">
                          <a:effectLst/>
                          <a:latin typeface="Times New Roman"/>
                        </a:rPr>
                        <a:t>3,1</a:t>
                      </a:r>
                    </a:p>
                  </a:txBody>
                  <a:tcPr marL="0" marR="0" marT="0" marB="0" anchor="ctr"/>
                </a:tc>
              </a:tr>
              <a:tr h="193801">
                <a:tc>
                  <a:txBody>
                    <a:bodyPr/>
                    <a:lstStyle/>
                    <a:p>
                      <a:pPr algn="l" fontAlgn="ctr"/>
                      <a:r>
                        <a:rPr lang="ru-RU" sz="1200" b="0" i="0" u="none" strike="noStrike">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r>
              <a:tr h="193801">
                <a:tc>
                  <a:txBody>
                    <a:bodyPr/>
                    <a:lstStyle/>
                    <a:p>
                      <a:pPr algn="l" fontAlgn="ctr"/>
                      <a:r>
                        <a:rPr lang="ru-RU" sz="1200" b="1" i="0" u="none" strike="noStrike" dirty="0">
                          <a:effectLst/>
                          <a:latin typeface="Times New Roman"/>
                        </a:rPr>
                        <a:t>Средства массовой информации</a:t>
                      </a:r>
                    </a:p>
                  </a:txBody>
                  <a:tcPr marL="0" marR="0" marT="0" marB="0" anchor="ctr"/>
                </a:tc>
                <a:tc>
                  <a:txBody>
                    <a:bodyPr/>
                    <a:lstStyle/>
                    <a:p>
                      <a:pPr algn="ctr" fontAlgn="ctr"/>
                      <a:r>
                        <a:rPr lang="ru-RU" sz="1200" b="1" i="0" u="none" strike="noStrike" dirty="0">
                          <a:effectLst/>
                          <a:latin typeface="Times New Roman"/>
                        </a:rPr>
                        <a:t>1 688,0</a:t>
                      </a:r>
                    </a:p>
                  </a:txBody>
                  <a:tcPr marL="0" marR="0" marT="0" marB="0" anchor="ctr"/>
                </a:tc>
                <a:tc>
                  <a:txBody>
                    <a:bodyPr/>
                    <a:lstStyle/>
                    <a:p>
                      <a:pPr algn="ctr" fontAlgn="ctr"/>
                      <a:r>
                        <a:rPr lang="ru-RU" sz="1200" b="1" i="0" u="none" strike="noStrike" dirty="0">
                          <a:effectLst/>
                          <a:latin typeface="Times New Roman"/>
                        </a:rPr>
                        <a:t>0,4</a:t>
                      </a:r>
                    </a:p>
                  </a:txBody>
                  <a:tcPr marL="0" marR="0" marT="0" marB="0" anchor="ctr"/>
                </a:tc>
                <a:tc>
                  <a:txBody>
                    <a:bodyPr/>
                    <a:lstStyle/>
                    <a:p>
                      <a:pPr algn="ctr" fontAlgn="ctr"/>
                      <a:r>
                        <a:rPr lang="ru-RU" sz="1200" b="1" i="0" u="none" strike="noStrike" dirty="0">
                          <a:effectLst/>
                          <a:latin typeface="Times New Roman"/>
                        </a:rPr>
                        <a:t>1 688,0</a:t>
                      </a:r>
                    </a:p>
                  </a:txBody>
                  <a:tcPr marL="0" marR="0" marT="0" marB="0" anchor="ctr"/>
                </a:tc>
                <a:tc>
                  <a:txBody>
                    <a:bodyPr/>
                    <a:lstStyle/>
                    <a:p>
                      <a:pPr algn="ctr" fontAlgn="ctr"/>
                      <a:r>
                        <a:rPr lang="ru-RU" sz="1200" b="1" i="0" u="none" strike="noStrike" dirty="0">
                          <a:effectLst/>
                          <a:latin typeface="Times New Roman"/>
                        </a:rPr>
                        <a:t>0,6</a:t>
                      </a:r>
                    </a:p>
                  </a:txBody>
                  <a:tcPr marL="0" marR="0" marT="0" marB="0" anchor="ctr"/>
                </a:tc>
              </a:tr>
              <a:tr h="193801">
                <a:tc>
                  <a:txBody>
                    <a:bodyPr/>
                    <a:lstStyle/>
                    <a:p>
                      <a:pPr algn="l" fontAlgn="ctr"/>
                      <a:r>
                        <a:rPr lang="ru-RU" sz="1200" b="0" i="0" u="none" strike="noStrike">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r>
              <a:tr h="193801">
                <a:tc>
                  <a:txBody>
                    <a:bodyPr/>
                    <a:lstStyle/>
                    <a:p>
                      <a:pPr algn="l" fontAlgn="ctr"/>
                      <a:r>
                        <a:rPr lang="ru-RU" sz="1200" b="1" i="0" u="none" strike="noStrike" dirty="0">
                          <a:effectLst/>
                          <a:latin typeface="Times New Roman"/>
                        </a:rPr>
                        <a:t>Обслуживание государственного и муниципального долга</a:t>
                      </a:r>
                    </a:p>
                  </a:txBody>
                  <a:tcPr marL="0" marR="0" marT="0" marB="0" anchor="ctr"/>
                </a:tc>
                <a:tc>
                  <a:txBody>
                    <a:bodyPr/>
                    <a:lstStyle/>
                    <a:p>
                      <a:pPr algn="ctr" fontAlgn="ctr"/>
                      <a:r>
                        <a:rPr lang="ru-RU" sz="1200" b="1" i="0" u="none" strike="noStrike">
                          <a:effectLst/>
                          <a:latin typeface="Times New Roman"/>
                        </a:rPr>
                        <a:t>1 811,0</a:t>
                      </a:r>
                    </a:p>
                  </a:txBody>
                  <a:tcPr marL="0" marR="0" marT="0" marB="0" anchor="ctr"/>
                </a:tc>
                <a:tc>
                  <a:txBody>
                    <a:bodyPr/>
                    <a:lstStyle/>
                    <a:p>
                      <a:pPr algn="ctr" fontAlgn="ctr"/>
                      <a:r>
                        <a:rPr lang="ru-RU" sz="1200" b="1" i="0" u="none" strike="noStrike">
                          <a:effectLst/>
                          <a:latin typeface="Times New Roman"/>
                        </a:rPr>
                        <a:t>0,5</a:t>
                      </a:r>
                    </a:p>
                  </a:txBody>
                  <a:tcPr marL="0" marR="0" marT="0" marB="0" anchor="ctr"/>
                </a:tc>
                <a:tc>
                  <a:txBody>
                    <a:bodyPr/>
                    <a:lstStyle/>
                    <a:p>
                      <a:pPr algn="ctr" fontAlgn="ctr"/>
                      <a:r>
                        <a:rPr lang="ru-RU" sz="1200" b="1" i="0" u="none" strike="noStrike">
                          <a:effectLst/>
                          <a:latin typeface="Times New Roman"/>
                        </a:rPr>
                        <a:t>1 810,0</a:t>
                      </a:r>
                    </a:p>
                  </a:txBody>
                  <a:tcPr marL="0" marR="0" marT="0" marB="0" anchor="ctr"/>
                </a:tc>
                <a:tc>
                  <a:txBody>
                    <a:bodyPr/>
                    <a:lstStyle/>
                    <a:p>
                      <a:pPr algn="ctr" fontAlgn="ctr"/>
                      <a:r>
                        <a:rPr lang="ru-RU" sz="1200" b="1" i="0" u="none" strike="noStrike" dirty="0">
                          <a:effectLst/>
                          <a:latin typeface="Times New Roman"/>
                        </a:rPr>
                        <a:t>0,6</a:t>
                      </a:r>
                    </a:p>
                  </a:txBody>
                  <a:tcPr marL="0" marR="0" marT="0" marB="0" anchor="ctr"/>
                </a:tc>
              </a:tr>
              <a:tr h="193801">
                <a:tc>
                  <a:txBody>
                    <a:bodyPr/>
                    <a:lstStyle/>
                    <a:p>
                      <a:pPr algn="l" fontAlgn="ctr"/>
                      <a:r>
                        <a:rPr lang="ru-RU" sz="1200" b="0" i="0" u="none" strike="noStrike" dirty="0">
                          <a:effectLst/>
                          <a:latin typeface="Times New Roman"/>
                        </a:rPr>
                        <a:t>Условно утвержденные расходы</a:t>
                      </a:r>
                    </a:p>
                  </a:txBody>
                  <a:tcPr marL="0" marR="0" marT="0" marB="0" anchor="ctr"/>
                </a:tc>
                <a:tc>
                  <a:txBody>
                    <a:bodyPr/>
                    <a:lstStyle/>
                    <a:p>
                      <a:pPr algn="ctr" fontAlgn="ctr"/>
                      <a:r>
                        <a:rPr lang="ru-RU" sz="1200" b="0" i="0" u="none" strike="noStrike" dirty="0">
                          <a:effectLst/>
                          <a:latin typeface="Times New Roman"/>
                        </a:rPr>
                        <a:t>7 441,0</a:t>
                      </a:r>
                    </a:p>
                  </a:txBody>
                  <a:tcPr marL="0" marR="0" marT="0" marB="0" anchor="ctr"/>
                </a:tc>
                <a:tc>
                  <a:txBody>
                    <a:bodyPr/>
                    <a:lstStyle/>
                    <a:p>
                      <a:pPr algn="ctr" fontAlgn="ctr"/>
                      <a:r>
                        <a:rPr lang="ru-RU" sz="1200" b="0" i="0" u="none" strike="noStrike" dirty="0">
                          <a:effectLst/>
                          <a:latin typeface="Times New Roman"/>
                        </a:rPr>
                        <a:t>2,0</a:t>
                      </a:r>
                    </a:p>
                  </a:txBody>
                  <a:tcPr marL="0" marR="0" marT="0" marB="0" anchor="ctr"/>
                </a:tc>
                <a:tc>
                  <a:txBody>
                    <a:bodyPr/>
                    <a:lstStyle/>
                    <a:p>
                      <a:pPr algn="ctr" fontAlgn="ctr"/>
                      <a:r>
                        <a:rPr lang="ru-RU" sz="1200" b="0" i="0" u="none" strike="noStrike" dirty="0">
                          <a:effectLst/>
                          <a:latin typeface="Times New Roman"/>
                        </a:rPr>
                        <a:t>15 090,0</a:t>
                      </a:r>
                    </a:p>
                  </a:txBody>
                  <a:tcPr marL="0" marR="0" marT="0" marB="0" anchor="ctr"/>
                </a:tc>
                <a:tc>
                  <a:txBody>
                    <a:bodyPr/>
                    <a:lstStyle/>
                    <a:p>
                      <a:pPr algn="ctr" fontAlgn="ctr"/>
                      <a:r>
                        <a:rPr lang="ru-RU" sz="1200" b="0" i="0" u="none" strike="noStrike" dirty="0">
                          <a:effectLst/>
                          <a:latin typeface="Times New Roman"/>
                        </a:rPr>
                        <a:t>5,0</a:t>
                      </a:r>
                    </a:p>
                  </a:txBody>
                  <a:tcPr marL="0" marR="0" marT="0" marB="0" anchor="ctr"/>
                </a:tc>
              </a:tr>
              <a:tr h="193801">
                <a:tc>
                  <a:txBody>
                    <a:bodyPr/>
                    <a:lstStyle/>
                    <a:p>
                      <a:pPr algn="l" fontAlgn="ctr"/>
                      <a:r>
                        <a:rPr lang="ru-RU" sz="1200" b="1" i="0" u="none" strike="noStrike" dirty="0">
                          <a:effectLst/>
                          <a:latin typeface="Times New Roman"/>
                        </a:rPr>
                        <a:t>Всего расходов</a:t>
                      </a:r>
                    </a:p>
                  </a:txBody>
                  <a:tcPr marL="0" marR="0" marT="0" marB="0" anchor="ctr"/>
                </a:tc>
                <a:tc>
                  <a:txBody>
                    <a:bodyPr/>
                    <a:lstStyle/>
                    <a:p>
                      <a:pPr algn="ctr" fontAlgn="ctr"/>
                      <a:r>
                        <a:rPr lang="ru-RU" sz="1200" b="1" i="0" u="none" strike="noStrike" dirty="0">
                          <a:effectLst/>
                          <a:latin typeface="Times New Roman"/>
                        </a:rPr>
                        <a:t>379 815,0</a:t>
                      </a:r>
                    </a:p>
                  </a:txBody>
                  <a:tcPr marL="0" marR="0" marT="0" marB="0" anchor="ctr"/>
                </a:tc>
                <a:tc>
                  <a:txBody>
                    <a:bodyPr/>
                    <a:lstStyle/>
                    <a:p>
                      <a:pPr algn="ctr" fontAlgn="ctr"/>
                      <a:r>
                        <a:rPr lang="ru-RU" sz="1200" b="1" i="0" u="none" strike="noStrike" dirty="0">
                          <a:effectLst/>
                          <a:latin typeface="Times New Roman"/>
                        </a:rPr>
                        <a:t>100,0</a:t>
                      </a:r>
                    </a:p>
                  </a:txBody>
                  <a:tcPr marL="0" marR="0" marT="0" marB="0" anchor="ctr"/>
                </a:tc>
                <a:tc>
                  <a:txBody>
                    <a:bodyPr/>
                    <a:lstStyle/>
                    <a:p>
                      <a:pPr algn="ctr" fontAlgn="ctr"/>
                      <a:r>
                        <a:rPr lang="ru-RU" sz="1200" b="1" i="0" u="none" strike="noStrike" dirty="0">
                          <a:effectLst/>
                          <a:latin typeface="Times New Roman"/>
                        </a:rPr>
                        <a:t>301 707,0</a:t>
                      </a:r>
                    </a:p>
                  </a:txBody>
                  <a:tcPr marL="0" marR="0" marT="0" marB="0" anchor="ctr"/>
                </a:tc>
                <a:tc>
                  <a:txBody>
                    <a:bodyPr/>
                    <a:lstStyle/>
                    <a:p>
                      <a:pPr algn="ctr" fontAlgn="ctr"/>
                      <a:r>
                        <a:rPr lang="ru-RU" sz="1200" b="1" i="0" u="none" strike="noStrike" dirty="0">
                          <a:effectLst/>
                          <a:latin typeface="Times New Roman"/>
                        </a:rPr>
                        <a:t>100,0</a:t>
                      </a:r>
                    </a:p>
                  </a:txBody>
                  <a:tcPr marL="0" marR="0" marT="0" marB="0" anchor="ctr"/>
                </a:tc>
              </a:tr>
              <a:tr h="193801">
                <a:tc>
                  <a:txBody>
                    <a:bodyPr/>
                    <a:lstStyle/>
                    <a:p>
                      <a:pPr algn="l" fontAlgn="ctr"/>
                      <a:r>
                        <a:rPr lang="ru-RU" sz="1200" b="0" i="0" u="none" strike="noStrike">
                          <a:effectLst/>
                          <a:latin typeface="Times New Roman"/>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a:rPr>
                        <a:t>81 567,0</a:t>
                      </a:r>
                    </a:p>
                  </a:txBody>
                  <a:tcPr marL="0" marR="0" marT="0" marB="0" anchor="ctr"/>
                </a:tc>
                <a:tc>
                  <a:txBody>
                    <a:bodyPr/>
                    <a:lstStyle/>
                    <a:p>
                      <a:pPr algn="ctr" fontAlgn="ctr"/>
                      <a:r>
                        <a:rPr lang="ru-RU" sz="1200" b="0" i="0" u="none" strike="noStrike" dirty="0">
                          <a:effectLst/>
                          <a:latin typeface="Times New Roman"/>
                        </a:rPr>
                        <a:t> </a:t>
                      </a:r>
                      <a:r>
                        <a:rPr lang="ru-RU" sz="1200" b="0" i="0" u="none" strike="noStrike" dirty="0" smtClean="0">
                          <a:effectLst/>
                          <a:latin typeface="Times New Roman"/>
                        </a:rPr>
                        <a:t>-</a:t>
                      </a:r>
                      <a:endParaRPr lang="ru-RU" sz="1200" b="0" i="0" u="none" strike="noStrike" dirty="0">
                        <a:effectLst/>
                        <a:latin typeface="Times New Roman"/>
                      </a:endParaRPr>
                    </a:p>
                  </a:txBody>
                  <a:tcPr marL="0" marR="0" marT="0" marB="0" anchor="ctr"/>
                </a:tc>
                <a:tc>
                  <a:txBody>
                    <a:bodyPr/>
                    <a:lstStyle/>
                    <a:p>
                      <a:pPr algn="ctr" fontAlgn="ctr"/>
                      <a:r>
                        <a:rPr lang="ru-RU" sz="1200" b="0" i="0" u="none" strike="noStrike">
                          <a:effectLst/>
                          <a:latin typeface="Times New Roman"/>
                        </a:rPr>
                        <a:t>0,0</a:t>
                      </a:r>
                    </a:p>
                  </a:txBody>
                  <a:tcPr marL="0" marR="0" marT="0" marB="0" anchor="ctr"/>
                </a:tc>
                <a:tc>
                  <a:txBody>
                    <a:bodyPr/>
                    <a:lstStyle/>
                    <a:p>
                      <a:pPr algn="ctr" fontAlgn="ctr"/>
                      <a:r>
                        <a:rPr lang="ru-RU" sz="1200" b="0" i="0" u="none" strike="noStrike" dirty="0" smtClean="0">
                          <a:effectLst/>
                          <a:latin typeface="Times New Roman"/>
                        </a:rPr>
                        <a:t>-</a:t>
                      </a:r>
                      <a:r>
                        <a:rPr lang="ru-RU" sz="1200" b="0" i="0" u="none" strike="noStrike" dirty="0">
                          <a:effectLst/>
                          <a:latin typeface="Times New Roman"/>
                        </a:rPr>
                        <a:t> </a:t>
                      </a:r>
                    </a:p>
                  </a:txBody>
                  <a:tcPr marL="0" marR="0" marT="0" marB="0" anchor="ctr"/>
                </a:tc>
              </a:tr>
            </a:tbl>
          </a:graphicData>
        </a:graphic>
      </p:graphicFrame>
    </p:spTree>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57735"/>
            <a:ext cx="8712968" cy="6771084"/>
          </a:xfrm>
          <a:prstGeom prst="rect">
            <a:avLst/>
          </a:prstGeom>
        </p:spPr>
        <p:txBody>
          <a:bodyPr wrap="square">
            <a:spAutoFit/>
          </a:bodyPr>
          <a:lstStyle/>
          <a:p>
            <a:pPr algn="just">
              <a:tabLst>
                <a:tab pos="361950" algn="l"/>
              </a:tabLst>
            </a:pPr>
            <a:r>
              <a:rPr lang="ru-RU" sz="1400" dirty="0" smtClean="0">
                <a:latin typeface="Times New Roman" panose="02020603050405020304" pitchFamily="18" charset="0"/>
                <a:cs typeface="Times New Roman" panose="02020603050405020304" pitchFamily="18" charset="0"/>
              </a:rPr>
              <a:t>	Наибольший удельный вес в расходах бюджета 2021 года и планового периода 2022-2023 годов составляет финансирование отраслей: жилищно-коммунального хозяйства 32,4%, социально-культурной сферы 39,2%, общегосударственных вопросов  24,1%.</a:t>
            </a:r>
          </a:p>
          <a:p>
            <a:pPr algn="just">
              <a:tabLst>
                <a:tab pos="361950" algn="l"/>
              </a:tabLst>
            </a:pPr>
            <a:r>
              <a:rPr lang="ru-RU" sz="1400" dirty="0" smtClean="0">
                <a:latin typeface="Times New Roman" panose="02020603050405020304" pitchFamily="18" charset="0"/>
                <a:cs typeface="Times New Roman" panose="02020603050405020304" pitchFamily="18" charset="0"/>
              </a:rPr>
              <a:t>	Раздел «Общегосударственные расходы» составляет 24,1% от общих расходов. Данная отрасль включает в себя расходы по «Резервному фонду» (2021 год – 2022 год – 600 тыс. рублей, 2023 год – 1000,0 тыс. рублей); обеспечение деятельности МБУ «МФЦ» (2021 год – 10471,8 тыс. рублей, 2022 год и 2023 год по 10510,4 тыс. рублей и  10529,6 тыс. рублей соответственно); обеспечение деятельности МКУ «Централизованная бухгалтерия» (2021 год – 6906,7 тыс. рублей, 2022 год и 2023 год по 6910,2 тыс. рублей соответственно); обеспечение деятельности МКУ «Центр административно-хозяйственного обслуживания учреждений социальной сферы»  (2021 год –12219,1 тыс. рублей, 2022 год –12217,8 тыс. рублей и 2023 год –12218 тыс. рублей); обеспечение деятельности МКУ «Учреждение по обеспечению деятельности органов местного самоуправления»  (2021 год –  12764,6 тыс. рублей, 2022 год – 12657,3 тыс. рублей и 2023 год –  12642,0 тыс. рублей); обеспечение деятельности МКУ г.о. Октябрьск «Управление по вопросам ЖКХ, энергетики и функционирования ЕДДС» (2021 год –  4327,3 тыс. рублей,  2022 год  и 2023 год  по 4340,8 тыс. рублей ежегодно); обеспечение деятельности МКУ «Управление по вопросам семьи» (2021 год – 2023 годы по 1396,5 тыс. рублей соответственно); выполнение муниципального задания МБУ «Благоустройство» в части содержания административных зданий (2021 год – 5008,7 тыс. рублей, 2022  и 2023 годы 4160,5 тыс. рублей и 5008,7 тыс. рублей соответственно по годам); возмещение расходов, связанных с депутатской деятельностью (2021 год – 2023 год – 907,0 тыс. рублей ежегодно); управление муниципальным имуществом в части уплаты взносов на капитальный ремонт муниципального имущества, оплаты коммунальных услуг, проведение кадастровых работ  (2021 год – 1829,8 тыс. рублей, 2022 год – 1665,7 тыс. рублей, 2023 год – 1953,2 тыс. рублей).</a:t>
            </a:r>
          </a:p>
          <a:p>
            <a:pPr algn="just">
              <a:tabLst>
                <a:tab pos="361950" algn="l"/>
              </a:tabLst>
            </a:pPr>
            <a:r>
              <a:rPr lang="ru-RU" sz="1400" dirty="0" smtClean="0">
                <a:latin typeface="Times New Roman" panose="02020603050405020304" pitchFamily="18" charset="0"/>
                <a:cs typeface="Times New Roman" panose="02020603050405020304" pitchFamily="18" charset="0"/>
              </a:rPr>
              <a:t>	Наличие управленческой деятельности муниципального образования и выполнение им хозяйственно-организационной функции предполагает планирование расходов муниципального бюджета на содержание органов местного самоуправления. Эти расходы, входящие по своей функциональности в раздел «Общегосударственные вопросы», являются материально-финансовой базой деятельности органов власти, которые осуществляют управленческие функции муниципальным образованием - городской округ Октябрьск. 	В проекте бюджета на 2021 год расходы на содержание органов местного самоуправления по всем управленческим отраслевым структурам без учета субвенций из областного бюджета предусмотрены в объеме 48910,4 тыс. рублей, на 2022 год – 49006,8 тыс. рублей и на 2023 год – 49198,8 тыс. рублей. </a:t>
            </a:r>
          </a:p>
          <a:p>
            <a:pPr algn="just">
              <a:tabLst>
                <a:tab pos="361950" algn="l"/>
              </a:tabLst>
            </a:pPr>
            <a:r>
              <a:rPr lang="ru-RU" sz="1400" dirty="0" smtClean="0">
                <a:latin typeface="Times New Roman" panose="02020603050405020304" pitchFamily="18" charset="0"/>
                <a:cs typeface="Times New Roman" panose="02020603050405020304" pitchFamily="18" charset="0"/>
              </a:rPr>
              <a:t> </a:t>
            </a:r>
            <a:endParaRPr lang="ru-RU" sz="1400" dirty="0">
              <a:effectLst/>
              <a:latin typeface="Times New Roman"/>
              <a:ea typeface="Times New Roman"/>
            </a:endParaRPr>
          </a:p>
        </p:txBody>
      </p:sp>
    </p:spTree>
  </p:cSld>
  <p:clrMapOvr>
    <a:masterClrMapping/>
  </p:clrMapOvr>
  <p:transition>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9283" y="915631"/>
            <a:ext cx="8928992" cy="5262979"/>
          </a:xfrm>
          <a:prstGeom prst="rect">
            <a:avLst/>
          </a:prstGeom>
        </p:spPr>
        <p:txBody>
          <a:bodyPr wrap="square">
            <a:spAutoFit/>
          </a:bodyPr>
          <a:lstStyle/>
          <a:p>
            <a:pPr algn="just">
              <a:tabLst>
                <a:tab pos="361950" algn="l"/>
              </a:tabLst>
            </a:pPr>
            <a:r>
              <a:rPr lang="ru-RU" sz="1400" dirty="0" smtClean="0">
                <a:latin typeface="Times New Roman" panose="02020603050405020304" pitchFamily="18" charset="0"/>
                <a:cs typeface="Times New Roman" panose="02020603050405020304" pitchFamily="18" charset="0"/>
              </a:rPr>
              <a:t>	Необходимо </a:t>
            </a:r>
            <a:r>
              <a:rPr lang="ru-RU" sz="1400" dirty="0">
                <a:latin typeface="Times New Roman" panose="02020603050405020304" pitchFamily="18" charset="0"/>
                <a:cs typeface="Times New Roman" panose="02020603050405020304" pitchFamily="18" charset="0"/>
              </a:rPr>
              <a:t>отметить, что значение норматива, установленного Правительством Самарской области для формирования расходов на содержание органов местного самоуправления, городским округом Октябрьск соблюдается ежегодно. </a:t>
            </a:r>
          </a:p>
          <a:p>
            <a:pPr algn="just">
              <a:tabLst>
                <a:tab pos="361950" algn="l"/>
              </a:tabLst>
            </a:pPr>
            <a:r>
              <a:rPr lang="ru-RU" sz="1400" dirty="0" smtClean="0">
                <a:latin typeface="Times New Roman" panose="02020603050405020304" pitchFamily="18" charset="0"/>
                <a:cs typeface="Times New Roman" panose="02020603050405020304" pitchFamily="18" charset="0"/>
              </a:rPr>
              <a:t>	Справочно</a:t>
            </a:r>
            <a:r>
              <a:rPr lang="ru-RU" sz="1400" dirty="0">
                <a:latin typeface="Times New Roman" panose="02020603050405020304" pitchFamily="18" charset="0"/>
                <a:cs typeface="Times New Roman" panose="02020603050405020304" pitchFamily="18" charset="0"/>
              </a:rPr>
              <a:t>: Расходы на содержание органов местного самоуправления на 2020 год при нормативе 29,17%, установленном Постановлением Правительства Самарской области от 27.11.2019г. №856, предельный объем составляет 62188,2 тыс. рублей. В бюджете городского округа Октябрьск расходы на содержание органов местного самоуправления по всем управленческим отраслевым структурам без учета субвенций из областного бюджета предусмотрены в сумме 47923,3 тыс. рублей. (51351,2 тыс. рублей с учетом субвенций), или на 17,4 – ниже нормативного объема, что составляет 10837,0 тыс. рублей).</a:t>
            </a:r>
          </a:p>
          <a:p>
            <a:pPr algn="just">
              <a:tabLst>
                <a:tab pos="361950" algn="l"/>
              </a:tabLst>
            </a:pPr>
            <a:r>
              <a:rPr lang="ru-RU" sz="1400" dirty="0">
                <a:latin typeface="Times New Roman" panose="02020603050405020304" pitchFamily="18" charset="0"/>
                <a:cs typeface="Times New Roman" panose="02020603050405020304" pitchFamily="18" charset="0"/>
              </a:rPr>
              <a:t>	Раздел «Жилищно-коммунальное хозяйство» составляет 32,4% от общих расходов, без учета областных средств – 46,4%. Данная отрасль включает в себя расходы на  жилищное хозяйство в сумме 85587,4 тыс. рублей, в том числе 85417,4 тыс. рублей на реализацию муниципальной программы «Переселение граждан из аварийного жилищного фонда на территории городского округа Октябрьск на 2018-2024 годы», из них 73458,9 тыс. рублей за счет средств государственной корпорации - Фонда содействия реформированию жилищно-коммунального хозяйства, 7687,6 тыс. рублей за счет средств  областного бюджета; 170,0 тыс. рублей – ремонт муниципального жилищного фонда; на благоустройство </a:t>
            </a:r>
            <a:r>
              <a:rPr lang="ru-RU" sz="1400" dirty="0" smtClean="0">
                <a:latin typeface="Times New Roman" panose="02020603050405020304" pitchFamily="18" charset="0"/>
                <a:cs typeface="Times New Roman" panose="02020603050405020304" pitchFamily="18" charset="0"/>
              </a:rPr>
              <a:t>городского округа в </a:t>
            </a:r>
            <a:r>
              <a:rPr lang="ru-RU" sz="1400" dirty="0">
                <a:latin typeface="Times New Roman" panose="02020603050405020304" pitchFamily="18" charset="0"/>
                <a:cs typeface="Times New Roman" panose="02020603050405020304" pitchFamily="18" charset="0"/>
              </a:rPr>
              <a:t>сумме 51984,8 тыс. рублей </a:t>
            </a:r>
            <a:r>
              <a:rPr lang="ru-RU" sz="1400" dirty="0" smtClean="0">
                <a:latin typeface="Times New Roman" panose="02020603050405020304" pitchFamily="18" charset="0"/>
                <a:cs typeface="Times New Roman" panose="02020603050405020304" pitchFamily="18" charset="0"/>
              </a:rPr>
              <a:t>в рамках реализации </a:t>
            </a:r>
            <a:r>
              <a:rPr lang="ru-RU" sz="1400" dirty="0">
                <a:latin typeface="Times New Roman" panose="02020603050405020304" pitchFamily="18" charset="0"/>
                <a:cs typeface="Times New Roman" panose="02020603050405020304" pitchFamily="18" charset="0"/>
              </a:rPr>
              <a:t>муниципальной программы «Благоустройство территории городского округа Октябрьск на 2017-2025 годы».</a:t>
            </a:r>
          </a:p>
          <a:p>
            <a:pPr algn="just">
              <a:tabLst>
                <a:tab pos="361950" algn="l"/>
              </a:tabLst>
            </a:pPr>
            <a:r>
              <a:rPr lang="ru-RU" sz="1400" dirty="0">
                <a:latin typeface="Times New Roman" panose="02020603050405020304" pitchFamily="18" charset="0"/>
                <a:cs typeface="Times New Roman" panose="02020603050405020304" pitchFamily="18" charset="0"/>
              </a:rPr>
              <a:t>Удельный вес расходов по главным отраслевым разделам на 2021-2023 годы представлен на слайде (гистограмма №3).</a:t>
            </a:r>
          </a:p>
          <a:p>
            <a:pPr algn="just">
              <a:tabLst>
                <a:tab pos="361950" algn="l"/>
              </a:tabLst>
            </a:pPr>
            <a:r>
              <a:rPr lang="ru-RU" sz="1400" dirty="0" smtClean="0">
                <a:latin typeface="Times New Roman" panose="02020603050405020304" pitchFamily="18" charset="0"/>
                <a:cs typeface="Times New Roman" panose="02020603050405020304" pitchFamily="18" charset="0"/>
              </a:rPr>
              <a:t>	В </a:t>
            </a:r>
            <a:r>
              <a:rPr lang="ru-RU" sz="1400" dirty="0">
                <a:latin typeface="Times New Roman" panose="02020603050405020304" pitchFamily="18" charset="0"/>
                <a:cs typeface="Times New Roman" panose="02020603050405020304" pitchFamily="18" charset="0"/>
              </a:rPr>
              <a:t>2021 </a:t>
            </a:r>
            <a:r>
              <a:rPr lang="ru-RU" sz="1400" dirty="0" smtClean="0">
                <a:latin typeface="Times New Roman" panose="02020603050405020304" pitchFamily="18" charset="0"/>
                <a:cs typeface="Times New Roman" panose="02020603050405020304" pitchFamily="18" charset="0"/>
              </a:rPr>
              <a:t>- 2023 </a:t>
            </a:r>
            <a:r>
              <a:rPr lang="ru-RU" sz="1400" dirty="0">
                <a:latin typeface="Times New Roman" panose="02020603050405020304" pitchFamily="18" charset="0"/>
                <a:cs typeface="Times New Roman" panose="02020603050405020304" pitchFamily="18" charset="0"/>
              </a:rPr>
              <a:t>годах продолжится финансирование мероприятий в рамках принятых муниципальных и ведомственных программ, в проекте предусмотрены денежные средства в 2021  году – 409566,1  тыс. рублей, в 2022 году – 356978,1 тыс. рублей, в 2023 году – 275165,4 тыс. рублей. Доля расходов бюджета городского округа, формируемых в рамках программ составляет: 2021 год – 96,4%, 2022 год – 94%, 2023 год – 91,2%.</a:t>
            </a:r>
          </a:p>
          <a:p>
            <a:pPr algn="just">
              <a:spcAft>
                <a:spcPts val="0"/>
              </a:spcAft>
            </a:pPr>
            <a:endParaRPr lang="ru-RU" sz="1400" dirty="0">
              <a:latin typeface="Times New Roman"/>
              <a:ea typeface="Times New Roman"/>
            </a:endParaRPr>
          </a:p>
        </p:txBody>
      </p:sp>
    </p:spTree>
  </p:cSld>
  <p:clrMapOvr>
    <a:masterClrMapping/>
  </p:clrMapOvr>
  <p:transition>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23850" y="215345"/>
            <a:ext cx="84963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317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ru-RU" altLang="ru-RU" sz="1000" dirty="0" smtClean="0">
                <a:latin typeface="Times New Roman" pitchFamily="18" charset="0"/>
                <a:cs typeface="Times New Roman" pitchFamily="18" charset="0"/>
              </a:rPr>
              <a:t>Гистограмма 3</a:t>
            </a:r>
            <a:endParaRPr lang="ru-RU" altLang="ru-RU" sz="1000" dirty="0">
              <a:latin typeface="Times New Roman" pitchFamily="18" charset="0"/>
              <a:cs typeface="Times New Roman" pitchFamily="18" charset="0"/>
            </a:endParaRPr>
          </a:p>
          <a:p>
            <a:pPr algn="ctr" eaLnBrk="1" hangingPunct="1"/>
            <a:r>
              <a:rPr lang="ru-RU" altLang="ru-RU" sz="1600" b="1" dirty="0" smtClean="0">
                <a:latin typeface="Times New Roman" pitchFamily="18" charset="0"/>
                <a:cs typeface="Times New Roman" pitchFamily="18" charset="0"/>
              </a:rPr>
              <a:t>Удельный вес расходов по главным отраслевым </a:t>
            </a:r>
            <a:r>
              <a:rPr lang="ru-RU" altLang="ru-RU" sz="1600" b="1" dirty="0">
                <a:latin typeface="Times New Roman" pitchFamily="18" charset="0"/>
                <a:cs typeface="Times New Roman" pitchFamily="18" charset="0"/>
              </a:rPr>
              <a:t>разделам на </a:t>
            </a:r>
            <a:r>
              <a:rPr lang="ru-RU" altLang="ru-RU" sz="1600" b="1" dirty="0" smtClean="0">
                <a:latin typeface="Times New Roman" pitchFamily="18" charset="0"/>
                <a:cs typeface="Times New Roman" pitchFamily="18" charset="0"/>
              </a:rPr>
              <a:t>2021-2023 годы</a:t>
            </a:r>
            <a:endParaRPr lang="ru-RU" altLang="ru-RU" sz="1600" b="1" dirty="0">
              <a:latin typeface="Times New Roman" pitchFamily="18" charset="0"/>
              <a:cs typeface="Times New Roman" pitchFamily="18" charset="0"/>
            </a:endParaRPr>
          </a:p>
        </p:txBody>
      </p:sp>
      <p:graphicFrame>
        <p:nvGraphicFramePr>
          <p:cNvPr id="4" name="Диаграмма 3"/>
          <p:cNvGraphicFramePr>
            <a:graphicFrameLocks/>
          </p:cNvGraphicFramePr>
          <p:nvPr>
            <p:extLst>
              <p:ext uri="{D42A27DB-BD31-4B8C-83A1-F6EECF244321}">
                <p14:modId xmlns:p14="http://schemas.microsoft.com/office/powerpoint/2010/main" val="138003235"/>
              </p:ext>
            </p:extLst>
          </p:nvPr>
        </p:nvGraphicFramePr>
        <p:xfrm>
          <a:off x="107504" y="1052736"/>
          <a:ext cx="8928992" cy="55446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9088813"/>
      </p:ext>
    </p:extLst>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8968" y="339035"/>
            <a:ext cx="8928992" cy="6186309"/>
          </a:xfrm>
          <a:prstGeom prst="rect">
            <a:avLst/>
          </a:prstGeom>
        </p:spPr>
        <p:txBody>
          <a:bodyPr wrap="square">
            <a:spAutoFit/>
          </a:bodyPr>
          <a:lstStyle/>
          <a:p>
            <a:pPr algn="just"/>
            <a:r>
              <a:rPr lang="ru-RU" sz="1100" dirty="0" smtClean="0">
                <a:latin typeface="Times New Roman" panose="02020603050405020304" pitchFamily="18" charset="0"/>
                <a:cs typeface="Times New Roman" panose="02020603050405020304" pitchFamily="18" charset="0"/>
              </a:rPr>
              <a:t>     В </a:t>
            </a:r>
            <a:r>
              <a:rPr lang="ru-RU" sz="1100" dirty="0">
                <a:latin typeface="Times New Roman" panose="02020603050405020304" pitchFamily="18" charset="0"/>
                <a:cs typeface="Times New Roman" panose="02020603050405020304" pitchFamily="18" charset="0"/>
              </a:rPr>
              <a:t>целях обеспечения принципа открытости и прозрачности бюджетного процесса сегодня по инициативе Главы городского округа Октябрьск проводятся публичные слушания по проекту бюджета городского округа Октябрьск на 2021 год и плановый период 2022-2023 гг. Проект бюджета опубликован в газете «Октябрьское время» №38 от 02.10.2020 года и на официальном сайте Администрации.</a:t>
            </a:r>
          </a:p>
          <a:p>
            <a:pPr algn="just"/>
            <a:r>
              <a:rPr lang="ru-RU" sz="1100" dirty="0" smtClean="0">
                <a:latin typeface="Times New Roman" panose="02020603050405020304" pitchFamily="18" charset="0"/>
                <a:cs typeface="Times New Roman" panose="02020603050405020304" pitchFamily="18" charset="0"/>
              </a:rPr>
              <a:t>      Проект </a:t>
            </a:r>
            <a:r>
              <a:rPr lang="ru-RU" sz="1100" dirty="0">
                <a:latin typeface="Times New Roman" panose="02020603050405020304" pitchFamily="18" charset="0"/>
                <a:cs typeface="Times New Roman" panose="02020603050405020304" pitchFamily="18" charset="0"/>
              </a:rPr>
              <a:t>бюджета городского округа Октябрьск, как и прежде, сформирован на три года, подготовлен на основе Бюджетного Кодекса РФ; основных направлениях деятельности Правительства Российской Федерации; основных направлений бюджетной и налоговой политики муниципального образования городского округа Октябрьск на 2021 год и плановый период 2022-2023 годов; основных показателей прогноза социально-экономического развития городского округа Октябрьск на 2021 год и на плановый период 2022- 2023 годов; Стратегии социально-экономического развития городского округа Октябрьск Самарской области на период до 2030 года.   </a:t>
            </a:r>
          </a:p>
          <a:p>
            <a:pPr algn="just"/>
            <a:r>
              <a:rPr lang="ru-RU" sz="1100" dirty="0" smtClean="0">
                <a:latin typeface="Times New Roman" panose="02020603050405020304" pitchFamily="18" charset="0"/>
                <a:cs typeface="Times New Roman" panose="02020603050405020304" pitchFamily="18" charset="0"/>
              </a:rPr>
              <a:t>       Основными </a:t>
            </a:r>
            <a:r>
              <a:rPr lang="ru-RU" sz="1100" dirty="0">
                <a:latin typeface="Times New Roman" panose="02020603050405020304" pitchFamily="18" charset="0"/>
                <a:cs typeface="Times New Roman" panose="02020603050405020304" pitchFamily="18" charset="0"/>
              </a:rPr>
              <a:t>направлениями бюджетной и налоговой политики в области доходов бюджета городского округа являются: </a:t>
            </a:r>
          </a:p>
          <a:p>
            <a:pPr algn="just"/>
            <a:r>
              <a:rPr lang="ru-RU" sz="1100" dirty="0" smtClean="0">
                <a:latin typeface="Times New Roman" panose="02020603050405020304" pitchFamily="18" charset="0"/>
                <a:cs typeface="Times New Roman" panose="02020603050405020304" pitchFamily="18" charset="0"/>
              </a:rPr>
              <a:t>       Продолжение </a:t>
            </a:r>
            <a:r>
              <a:rPr lang="ru-RU" sz="1100" dirty="0">
                <a:latin typeface="Times New Roman" panose="02020603050405020304" pitchFamily="18" charset="0"/>
                <a:cs typeface="Times New Roman" panose="02020603050405020304" pitchFamily="18" charset="0"/>
              </a:rPr>
              <a:t>работы по развитию доходного потенциала городского округа Октябрьск Самарской области.</a:t>
            </a:r>
          </a:p>
          <a:p>
            <a:pPr algn="just"/>
            <a:r>
              <a:rPr lang="ru-RU" sz="1100" dirty="0" smtClean="0">
                <a:latin typeface="Times New Roman" panose="02020603050405020304" pitchFamily="18" charset="0"/>
                <a:cs typeface="Times New Roman" panose="02020603050405020304" pitchFamily="18" charset="0"/>
              </a:rPr>
              <a:t>       Реализация </a:t>
            </a:r>
            <a:r>
              <a:rPr lang="ru-RU" sz="1100" dirty="0">
                <a:latin typeface="Times New Roman" panose="02020603050405020304" pitchFamily="18" charset="0"/>
                <a:cs typeface="Times New Roman" panose="02020603050405020304" pitchFamily="18" charset="0"/>
              </a:rPr>
              <a:t>данного направления будет осуществляться путем обеспечения качественного прогнозирования и выполнения установленного плана по поступлению доходов городского бюджета, осуществление сотрудничества с налоговыми органами в целях улучшения информационного обмена.</a:t>
            </a:r>
          </a:p>
          <a:p>
            <a:pPr algn="just"/>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Повышение эффективности управления муниципальными земельными ресурсами и иным имуществом городского округа Октябрьск Самарской области.</a:t>
            </a:r>
          </a:p>
          <a:p>
            <a:pPr algn="just"/>
            <a:r>
              <a:rPr lang="ru-RU" sz="1100" dirty="0" smtClean="0">
                <a:latin typeface="Times New Roman" panose="02020603050405020304" pitchFamily="18" charset="0"/>
                <a:cs typeface="Times New Roman" panose="02020603050405020304" pitchFamily="18" charset="0"/>
              </a:rPr>
              <a:t>       Реализация </a:t>
            </a:r>
            <a:r>
              <a:rPr lang="ru-RU" sz="1100" dirty="0">
                <a:latin typeface="Times New Roman" panose="02020603050405020304" pitchFamily="18" charset="0"/>
                <a:cs typeface="Times New Roman" panose="02020603050405020304" pitchFamily="18" charset="0"/>
              </a:rPr>
              <a:t>данного направления будет осуществляться путем:</a:t>
            </a:r>
          </a:p>
          <a:p>
            <a:pPr algn="just"/>
            <a:r>
              <a:rPr lang="ru-RU" sz="1100" dirty="0">
                <a:latin typeface="Times New Roman" panose="02020603050405020304" pitchFamily="18" charset="0"/>
                <a:cs typeface="Times New Roman" panose="02020603050405020304" pitchFamily="18" charset="0"/>
              </a:rPr>
              <a:t>осуществления контроля за использованием муниципального имущества городского округа Октябрьск Самарской области, сданного в аренду, а также переданного в  оперативное управление или хозяйственное ведение муниципальным учреждениям и муниципальным предприятиям городского округа Октябрьск Самарской области; </a:t>
            </a:r>
          </a:p>
          <a:p>
            <a:pPr algn="just"/>
            <a:r>
              <a:rPr lang="ru-RU" sz="1100" dirty="0">
                <a:latin typeface="Times New Roman" panose="02020603050405020304" pitchFamily="18" charset="0"/>
                <a:cs typeface="Times New Roman" panose="02020603050405020304" pitchFamily="18" charset="0"/>
              </a:rPr>
              <a:t>вовлечения в хозяйственный оборот неиспользуемых земельных участков и иных объектов недвижимости городского  округа Октябрьск Самарской области;</a:t>
            </a:r>
          </a:p>
          <a:p>
            <a:pPr algn="just"/>
            <a:r>
              <a:rPr lang="ru-RU" sz="1100" dirty="0">
                <a:latin typeface="Times New Roman" panose="02020603050405020304" pitchFamily="18" charset="0"/>
                <a:cs typeface="Times New Roman" panose="02020603050405020304" pitchFamily="18" charset="0"/>
              </a:rPr>
              <a:t>продолжения работы по текущей инвентаризации и структурированию имущественного комплекса городского округа Октябрьск Самарской области в группы по целям использования для обеспечения долгосрочного планирования имущественных отношений;</a:t>
            </a:r>
          </a:p>
          <a:p>
            <a:pPr algn="just"/>
            <a:r>
              <a:rPr lang="ru-RU" sz="1100" dirty="0">
                <a:latin typeface="Times New Roman" panose="02020603050405020304" pitchFamily="18" charset="0"/>
                <a:cs typeface="Times New Roman" panose="02020603050405020304" pitchFamily="18" charset="0"/>
              </a:rPr>
              <a:t>проведения анализа показателей эффективности использования и управления муниципальным имуществом городского округа Октябрьск Самарской области за отчетный период для принятия эффективных решений по управлению и использованию муниципальным имуществом.</a:t>
            </a:r>
          </a:p>
          <a:p>
            <a:pPr algn="just"/>
            <a:r>
              <a:rPr lang="ru-RU" sz="1100" dirty="0">
                <a:latin typeface="Times New Roman" panose="02020603050405020304" pitchFamily="18" charset="0"/>
                <a:cs typeface="Times New Roman" panose="02020603050405020304" pitchFamily="18" charset="0"/>
              </a:rPr>
              <a:t> </a:t>
            </a:r>
            <a:r>
              <a:rPr lang="ru-RU" sz="1100" dirty="0" smtClean="0">
                <a:latin typeface="Times New Roman" panose="02020603050405020304" pitchFamily="18" charset="0"/>
                <a:cs typeface="Times New Roman" panose="02020603050405020304" pitchFamily="18" charset="0"/>
              </a:rPr>
              <a:t>      Повышение </a:t>
            </a:r>
            <a:r>
              <a:rPr lang="ru-RU" sz="1100" dirty="0">
                <a:latin typeface="Times New Roman" panose="02020603050405020304" pitchFamily="18" charset="0"/>
                <a:cs typeface="Times New Roman" panose="02020603050405020304" pitchFamily="18" charset="0"/>
              </a:rPr>
              <a:t>качества администрирования главными администраторами доходов бюджета городского округа.</a:t>
            </a:r>
          </a:p>
          <a:p>
            <a:pPr algn="just"/>
            <a:r>
              <a:rPr lang="ru-RU" sz="1100" dirty="0" smtClean="0">
                <a:latin typeface="Times New Roman" panose="02020603050405020304" pitchFamily="18" charset="0"/>
                <a:cs typeface="Times New Roman" panose="02020603050405020304" pitchFamily="18" charset="0"/>
              </a:rPr>
              <a:t>       Основной </a:t>
            </a:r>
            <a:r>
              <a:rPr lang="ru-RU" sz="1100" dirty="0">
                <a:latin typeface="Times New Roman" panose="02020603050405020304" pitchFamily="18" charset="0"/>
                <a:cs typeface="Times New Roman" panose="02020603050405020304" pitchFamily="18" charset="0"/>
              </a:rPr>
              <a:t>акцент будет направлен на осуществление контроля за своевременностью и полнотой перечисления в бюджет городского округа налоговых и неналоговых платежей. При этом следует проводить работу по анализу состояния текущей дебиторской задолженности, инвентаризации просроченной задолженности, продолжить проведение претензионной работы с неплательщиками и по осуществлению мер принудительного взыскания задолженности, а также по своевременному списанию безнадежной к взысканию задолженности.</a:t>
            </a:r>
          </a:p>
          <a:p>
            <a:pPr algn="just"/>
            <a:r>
              <a:rPr lang="ru-RU" sz="1100" dirty="0" smtClean="0">
                <a:latin typeface="Times New Roman" panose="02020603050405020304" pitchFamily="18" charset="0"/>
                <a:cs typeface="Times New Roman" panose="02020603050405020304" pitchFamily="18" charset="0"/>
              </a:rPr>
              <a:t>       Необходимо </a:t>
            </a:r>
            <a:r>
              <a:rPr lang="ru-RU" sz="1100" dirty="0">
                <a:latin typeface="Times New Roman" panose="02020603050405020304" pitchFamily="18" charset="0"/>
                <a:cs typeface="Times New Roman" panose="02020603050405020304" pitchFamily="18" charset="0"/>
              </a:rPr>
              <a:t>продолжить работу по легализации неформальной занятости и повышению собираемости налога на доходы физических лиц.</a:t>
            </a:r>
          </a:p>
          <a:p>
            <a:pPr algn="just"/>
            <a:r>
              <a:rPr lang="ru-RU" sz="1100" dirty="0" smtClean="0">
                <a:latin typeface="Times New Roman" panose="02020603050405020304" pitchFamily="18" charset="0"/>
                <a:cs typeface="Times New Roman" panose="02020603050405020304" pitchFamily="18" charset="0"/>
              </a:rPr>
              <a:t>       Также </a:t>
            </a:r>
            <a:r>
              <a:rPr lang="ru-RU" sz="1100" dirty="0">
                <a:latin typeface="Times New Roman" panose="02020603050405020304" pitchFamily="18" charset="0"/>
                <a:cs typeface="Times New Roman" panose="02020603050405020304" pitchFamily="18" charset="0"/>
              </a:rPr>
              <a:t>необходимо обеспечить должный контроль за своевременным и полным перечислением муниципальными учреждениями и предприятиям городского округа Октябрьск Самарской области налогов, сборов и иных обязательных платежей в бюджеты бюджетной системы Российской Федерации.</a:t>
            </a:r>
          </a:p>
          <a:p>
            <a:pPr algn="just"/>
            <a:r>
              <a:rPr lang="ru-RU" sz="1100" dirty="0" smtClean="0">
                <a:latin typeface="Times New Roman" panose="02020603050405020304" pitchFamily="18" charset="0"/>
                <a:cs typeface="Times New Roman" panose="02020603050405020304" pitchFamily="18" charset="0"/>
              </a:rPr>
              <a:t>       Прогнозируемые </a:t>
            </a:r>
            <a:r>
              <a:rPr lang="ru-RU" sz="1100" dirty="0">
                <a:latin typeface="Times New Roman" panose="02020603050405020304" pitchFamily="18" charset="0"/>
                <a:cs typeface="Times New Roman" panose="02020603050405020304" pitchFamily="18" charset="0"/>
              </a:rPr>
              <a:t>поступления налоговых и неналоговых доходов в бюджет городского округа на 2021 год и плановый период 2022-2023 годов определены с учетом ожидаемых поступлений в 2020 году</a:t>
            </a:r>
            <a:r>
              <a:rPr lang="ru-RU" sz="1100" dirty="0" smtClean="0">
                <a:latin typeface="Times New Roman" panose="02020603050405020304" pitchFamily="18" charset="0"/>
                <a:cs typeface="Times New Roman" panose="02020603050405020304" pitchFamily="18" charset="0"/>
              </a:rPr>
              <a:t>.</a:t>
            </a:r>
            <a:endParaRPr lang="ru-RU" sz="1100" dirty="0">
              <a:latin typeface="Times New Roman" panose="02020603050405020304" pitchFamily="18" charset="0"/>
              <a:cs typeface="Times New Roman" panose="02020603050405020304" pitchFamily="18" charset="0"/>
            </a:endParaRPr>
          </a:p>
        </p:txBody>
      </p:sp>
    </p:spTree>
  </p:cSld>
  <p:clrMapOvr>
    <a:masterClrMapping/>
  </p:clrMapOvr>
  <p:transition>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058"/>
          <p:cNvSpPr>
            <a:spLocks noChangeArrowheads="1"/>
          </p:cNvSpPr>
          <p:nvPr/>
        </p:nvSpPr>
        <p:spPr bwMode="auto">
          <a:xfrm>
            <a:off x="715858" y="188640"/>
            <a:ext cx="7848600" cy="85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ru-RU" altLang="ru-RU" sz="1000" dirty="0">
                <a:latin typeface="Times New Roman" pitchFamily="18" charset="0"/>
              </a:rPr>
              <a:t>Таблица 6</a:t>
            </a:r>
          </a:p>
          <a:p>
            <a:pPr algn="ctr" eaLnBrk="1" hangingPunct="1">
              <a:spcBef>
                <a:spcPct val="50000"/>
              </a:spcBef>
            </a:pPr>
            <a:r>
              <a:rPr lang="ru-RU" altLang="ru-RU" sz="1600" b="1" dirty="0">
                <a:latin typeface="Times New Roman" pitchFamily="18" charset="0"/>
              </a:rPr>
              <a:t>Перечень  целевых программ, предусмотренных к финансированию за счет средств  бюджета в </a:t>
            </a:r>
            <a:r>
              <a:rPr lang="ru-RU" altLang="ru-RU" sz="1600" b="1" dirty="0" smtClean="0">
                <a:latin typeface="Times New Roman" pitchFamily="18" charset="0"/>
              </a:rPr>
              <a:t>2021-2023 </a:t>
            </a:r>
            <a:r>
              <a:rPr lang="ru-RU" altLang="ru-RU" sz="1600" b="1" dirty="0">
                <a:latin typeface="Times New Roman" pitchFamily="18" charset="0"/>
              </a:rPr>
              <a:t>годах</a:t>
            </a:r>
            <a:endParaRPr lang="ru-RU" alt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228807936"/>
              </p:ext>
            </p:extLst>
          </p:nvPr>
        </p:nvGraphicFramePr>
        <p:xfrm>
          <a:off x="107826" y="1124740"/>
          <a:ext cx="8872164" cy="5544619"/>
        </p:xfrm>
        <a:graphic>
          <a:graphicData uri="http://schemas.openxmlformats.org/drawingml/2006/table">
            <a:tbl>
              <a:tblPr firstRow="1" bandRow="1">
                <a:tableStyleId>{5C22544A-7EE6-4342-B048-85BDC9FD1C3A}</a:tableStyleId>
              </a:tblPr>
              <a:tblGrid>
                <a:gridCol w="6257210"/>
                <a:gridCol w="933912"/>
                <a:gridCol w="840521"/>
                <a:gridCol w="840521"/>
              </a:tblGrid>
              <a:tr h="224276">
                <a:tc rowSpan="2">
                  <a:txBody>
                    <a:bodyPr/>
                    <a:lstStyle/>
                    <a:p>
                      <a:pPr algn="ctr" fontAlgn="ctr"/>
                      <a:r>
                        <a:rPr lang="ru-RU" sz="1400" b="1" i="0" u="none" strike="noStrike" kern="1200" dirty="0">
                          <a:solidFill>
                            <a:schemeClr val="lt1"/>
                          </a:solidFill>
                          <a:effectLst/>
                          <a:latin typeface="Times New Roman"/>
                          <a:ea typeface="+mn-ea"/>
                          <a:cs typeface="+mn-cs"/>
                        </a:rPr>
                        <a:t>Наименование</a:t>
                      </a:r>
                    </a:p>
                  </a:txBody>
                  <a:tcPr marL="0" marR="0" marT="0" marB="0" anchor="ctr"/>
                </a:tc>
                <a:tc gridSpan="3">
                  <a:txBody>
                    <a:bodyPr/>
                    <a:lstStyle/>
                    <a:p>
                      <a:pPr algn="ctr" fontAlgn="ctr"/>
                      <a:r>
                        <a:rPr lang="ru-RU" sz="1400" b="1" i="0" u="none" strike="noStrike" kern="1200">
                          <a:solidFill>
                            <a:schemeClr val="lt1"/>
                          </a:solidFill>
                          <a:effectLst/>
                          <a:latin typeface="Times New Roman"/>
                          <a:ea typeface="+mn-ea"/>
                          <a:cs typeface="+mn-cs"/>
                        </a:rPr>
                        <a:t>Сумма тыс.рублей</a:t>
                      </a:r>
                    </a:p>
                  </a:txBody>
                  <a:tcPr marL="0" marR="0" marT="0" marB="0" anchor="ctr"/>
                </a:tc>
                <a:tc hMerge="1">
                  <a:txBody>
                    <a:bodyPr/>
                    <a:lstStyle/>
                    <a:p>
                      <a:endParaRPr lang="ru-RU"/>
                    </a:p>
                  </a:txBody>
                  <a:tcPr/>
                </a:tc>
                <a:tc hMerge="1">
                  <a:txBody>
                    <a:bodyPr/>
                    <a:lstStyle/>
                    <a:p>
                      <a:endParaRPr lang="ru-RU"/>
                    </a:p>
                  </a:txBody>
                  <a:tcPr/>
                </a:tc>
              </a:tr>
              <a:tr h="257218">
                <a:tc vMerge="1">
                  <a:txBody>
                    <a:bodyPr/>
                    <a:lstStyle/>
                    <a:p>
                      <a:endParaRPr lang="ru-RU"/>
                    </a:p>
                  </a:txBody>
                  <a:tcPr/>
                </a:tc>
                <a:tc>
                  <a:txBody>
                    <a:bodyPr/>
                    <a:lstStyle/>
                    <a:p>
                      <a:pPr algn="ctr" fontAlgn="ctr"/>
                      <a:r>
                        <a:rPr lang="ru-RU" sz="1400" b="1" i="0" u="none" strike="noStrike" kern="1200" dirty="0">
                          <a:solidFill>
                            <a:schemeClr val="lt1"/>
                          </a:solidFill>
                          <a:effectLst/>
                          <a:latin typeface="Times New Roman"/>
                          <a:ea typeface="+mn-ea"/>
                          <a:cs typeface="+mn-cs"/>
                        </a:rPr>
                        <a:t>2021г.</a:t>
                      </a:r>
                    </a:p>
                  </a:txBody>
                  <a:tcPr marL="0" marR="0" marT="0" marB="0" anchor="ctr">
                    <a:solidFill>
                      <a:schemeClr val="accent2"/>
                    </a:solidFill>
                  </a:tcPr>
                </a:tc>
                <a:tc>
                  <a:txBody>
                    <a:bodyPr/>
                    <a:lstStyle/>
                    <a:p>
                      <a:pPr algn="ctr" fontAlgn="ctr"/>
                      <a:r>
                        <a:rPr lang="ru-RU" sz="1400" b="1" i="0" u="none" strike="noStrike" kern="1200" dirty="0">
                          <a:solidFill>
                            <a:schemeClr val="lt1"/>
                          </a:solidFill>
                          <a:effectLst/>
                          <a:latin typeface="Times New Roman"/>
                          <a:ea typeface="+mn-ea"/>
                          <a:cs typeface="+mn-cs"/>
                        </a:rPr>
                        <a:t>2022 г.</a:t>
                      </a:r>
                    </a:p>
                  </a:txBody>
                  <a:tcPr marL="0" marR="0" marT="0" marB="0" anchor="ctr">
                    <a:solidFill>
                      <a:schemeClr val="accent2"/>
                    </a:solidFill>
                  </a:tcPr>
                </a:tc>
                <a:tc>
                  <a:txBody>
                    <a:bodyPr/>
                    <a:lstStyle/>
                    <a:p>
                      <a:pPr algn="ctr" fontAlgn="ctr"/>
                      <a:r>
                        <a:rPr lang="ru-RU" sz="1400" b="1" i="0" u="none" strike="noStrike" kern="1200" dirty="0">
                          <a:solidFill>
                            <a:schemeClr val="lt1"/>
                          </a:solidFill>
                          <a:effectLst/>
                          <a:latin typeface="Times New Roman"/>
                          <a:ea typeface="+mn-ea"/>
                          <a:cs typeface="+mn-cs"/>
                        </a:rPr>
                        <a:t>2023 г.</a:t>
                      </a:r>
                    </a:p>
                  </a:txBody>
                  <a:tcPr marL="0" marR="0" marT="0" marB="0" anchor="ctr">
                    <a:solidFill>
                      <a:schemeClr val="accent2"/>
                    </a:solidFill>
                  </a:tcPr>
                </a:tc>
              </a:tr>
              <a:tr h="480590">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Муниципальная программа "Повышение эффективности муниципального управления в городском округе Октябрьск Самарской области, совершенствование работы по исполнению полномочий по решению вопросов местного значения, осуществление переданных государственных полномочий на 2021-2025 годы"</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kern="1200" dirty="0">
                          <a:effectLst/>
                          <a:latin typeface="Times New Roman" panose="02020603050405020304" pitchFamily="18" charset="0"/>
                          <a:cs typeface="Times New Roman" panose="02020603050405020304" pitchFamily="18" charset="0"/>
                        </a:rPr>
                        <a:t>27640</a:t>
                      </a:r>
                      <a:endParaRPr lang="ru-RU" sz="105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0" marR="0" marT="0" marB="0" anchor="ctr"/>
                </a:tc>
                <a:tc>
                  <a:txBody>
                    <a:bodyPr/>
                    <a:lstStyle/>
                    <a:p>
                      <a:pPr algn="ctr" fontAlgn="ctr"/>
                      <a:r>
                        <a:rPr lang="ru-RU" sz="1050" u="none" strike="noStrike">
                          <a:effectLst/>
                          <a:latin typeface="Times New Roman" panose="02020603050405020304" pitchFamily="18" charset="0"/>
                          <a:cs typeface="Times New Roman" panose="02020603050405020304" pitchFamily="18" charset="0"/>
                        </a:rPr>
                        <a:t>27638</a:t>
                      </a:r>
                      <a:endParaRPr lang="ru-RU" sz="105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a:effectLst/>
                          <a:latin typeface="Times New Roman" panose="02020603050405020304" pitchFamily="18" charset="0"/>
                          <a:cs typeface="Times New Roman" panose="02020603050405020304" pitchFamily="18" charset="0"/>
                        </a:rPr>
                        <a:t>27638</a:t>
                      </a:r>
                      <a:endParaRPr lang="ru-RU" sz="105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320394">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Муниципальная программа "Управление муниципальным имуществом городского округа Октябрьск Самарской области на 2021-2025годы"</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a:effectLst/>
                          <a:latin typeface="Times New Roman" panose="02020603050405020304" pitchFamily="18" charset="0"/>
                          <a:cs typeface="Times New Roman" panose="02020603050405020304" pitchFamily="18" charset="0"/>
                        </a:rPr>
                        <a:t>1830</a:t>
                      </a:r>
                      <a:endParaRPr lang="ru-RU" sz="105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a:effectLst/>
                          <a:latin typeface="Times New Roman" panose="02020603050405020304" pitchFamily="18" charset="0"/>
                          <a:cs typeface="Times New Roman" panose="02020603050405020304" pitchFamily="18" charset="0"/>
                        </a:rPr>
                        <a:t>1666</a:t>
                      </a:r>
                      <a:endParaRPr lang="ru-RU" sz="105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a:effectLst/>
                          <a:latin typeface="Times New Roman" panose="02020603050405020304" pitchFamily="18" charset="0"/>
                          <a:cs typeface="Times New Roman" panose="02020603050405020304" pitchFamily="18" charset="0"/>
                        </a:rPr>
                        <a:t>1953</a:t>
                      </a:r>
                      <a:endParaRPr lang="ru-RU" sz="105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320394">
                <a:tc>
                  <a:txBody>
                    <a:bodyPr/>
                    <a:lstStyle/>
                    <a:p>
                      <a:pPr algn="l" fontAlgn="b"/>
                      <a:r>
                        <a:rPr lang="ru-RU" sz="1050" u="none" strike="noStrike" dirty="0">
                          <a:effectLst/>
                          <a:latin typeface="Times New Roman" panose="02020603050405020304" pitchFamily="18" charset="0"/>
                          <a:cs typeface="Times New Roman" panose="02020603050405020304" pitchFamily="18" charset="0"/>
                        </a:rPr>
                        <a:t>Муниципальная программа "Содержание, эксплуатация и развитие муниципальных зданий и транспорта на 2015-2023 годы"</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64588</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a:effectLst/>
                          <a:latin typeface="Times New Roman" panose="02020603050405020304" pitchFamily="18" charset="0"/>
                          <a:cs typeface="Times New Roman" panose="02020603050405020304" pitchFamily="18" charset="0"/>
                        </a:rPr>
                        <a:t>68332</a:t>
                      </a:r>
                      <a:endParaRPr lang="ru-RU" sz="105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a:effectLst/>
                          <a:latin typeface="Times New Roman" panose="02020603050405020304" pitchFamily="18" charset="0"/>
                          <a:cs typeface="Times New Roman" panose="02020603050405020304" pitchFamily="18" charset="0"/>
                        </a:rPr>
                        <a:t>23707</a:t>
                      </a:r>
                      <a:endParaRPr lang="ru-RU" sz="105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320394">
                <a:tc>
                  <a:txBody>
                    <a:bodyPr/>
                    <a:lstStyle/>
                    <a:p>
                      <a:pPr algn="l" fontAlgn="b"/>
                      <a:r>
                        <a:rPr lang="ru-RU" sz="1050" u="none" strike="noStrike" dirty="0">
                          <a:effectLst/>
                          <a:latin typeface="Times New Roman" panose="02020603050405020304" pitchFamily="18" charset="0"/>
                          <a:cs typeface="Times New Roman" panose="02020603050405020304" pitchFamily="18" charset="0"/>
                        </a:rPr>
                        <a:t>Муниципальная  программа «Профилактика правонарушений и обеспечение общественной безопасности на 2018–2023 годы»</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286</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129</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a:effectLst/>
                          <a:latin typeface="Times New Roman" panose="02020603050405020304" pitchFamily="18" charset="0"/>
                          <a:cs typeface="Times New Roman" panose="02020603050405020304" pitchFamily="18" charset="0"/>
                        </a:rPr>
                        <a:t>129</a:t>
                      </a:r>
                      <a:endParaRPr lang="ru-RU" sz="105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320394">
                <a:tc>
                  <a:txBody>
                    <a:bodyPr/>
                    <a:lstStyle/>
                    <a:p>
                      <a:pPr algn="l" fontAlgn="b"/>
                      <a:r>
                        <a:rPr lang="ru-RU" sz="1050" u="none" strike="noStrike" dirty="0">
                          <a:effectLst/>
                          <a:latin typeface="Times New Roman" panose="02020603050405020304" pitchFamily="18" charset="0"/>
                          <a:cs typeface="Times New Roman" panose="02020603050405020304" pitchFamily="18" charset="0"/>
                        </a:rPr>
                        <a:t>Муниципальная программа "Улучшение условий и охраны труда в городском округе Октябрьск Самарской области на 2018-2025 годы"</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30</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8</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a:effectLst/>
                          <a:latin typeface="Times New Roman" panose="02020603050405020304" pitchFamily="18" charset="0"/>
                          <a:cs typeface="Times New Roman" panose="02020603050405020304" pitchFamily="18" charset="0"/>
                        </a:rPr>
                        <a:t>38</a:t>
                      </a:r>
                      <a:endParaRPr lang="ru-RU" sz="105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320394">
                <a:tc>
                  <a:txBody>
                    <a:bodyPr/>
                    <a:lstStyle/>
                    <a:p>
                      <a:pPr algn="l" fontAlgn="b"/>
                      <a:r>
                        <a:rPr lang="ru-RU" sz="1050" u="none" strike="noStrike" dirty="0">
                          <a:effectLst/>
                          <a:latin typeface="Times New Roman" panose="02020603050405020304" pitchFamily="18" charset="0"/>
                          <a:cs typeface="Times New Roman" panose="02020603050405020304" pitchFamily="18" charset="0"/>
                        </a:rPr>
                        <a:t>Муниципальная программа "Развитие муниципальной службы в городском округе Октябрьск Самарской области на 2016-2022 годы"</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284</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346</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smtClean="0">
                          <a:effectLst/>
                          <a:latin typeface="Times New Roman" panose="02020603050405020304" pitchFamily="18" charset="0"/>
                          <a:cs typeface="Times New Roman" panose="02020603050405020304" pitchFamily="18" charset="0"/>
                        </a:rPr>
                        <a:t>-</a:t>
                      </a:r>
                      <a:r>
                        <a:rPr lang="ru-RU" sz="1050" u="none" strike="noStrike" dirty="0">
                          <a:effectLst/>
                          <a:latin typeface="Times New Roman" panose="02020603050405020304" pitchFamily="18" charset="0"/>
                          <a:cs typeface="Times New Roman" panose="02020603050405020304" pitchFamily="18" charset="0"/>
                        </a:rPr>
                        <a:t> </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320394">
                <a:tc>
                  <a:txBody>
                    <a:bodyPr/>
                    <a:lstStyle/>
                    <a:p>
                      <a:pPr algn="l" fontAlgn="b"/>
                      <a:r>
                        <a:rPr lang="ru-RU" sz="1050" u="none" strike="noStrike" dirty="0">
                          <a:effectLst/>
                          <a:latin typeface="Times New Roman" panose="02020603050405020304" pitchFamily="18" charset="0"/>
                          <a:cs typeface="Times New Roman" panose="02020603050405020304" pitchFamily="18" charset="0"/>
                        </a:rPr>
                        <a:t>Муниципальная программа "Развитие муниципальной службы в городском округе Октябрьск Самарской области на 2023-2028 годы"</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 </a:t>
                      </a:r>
                      <a:r>
                        <a:rPr lang="ru-RU" sz="1050" u="none" strike="noStrike" dirty="0" smtClean="0">
                          <a:effectLst/>
                          <a:latin typeface="Times New Roman" panose="02020603050405020304" pitchFamily="18" charset="0"/>
                          <a:cs typeface="Times New Roman" panose="02020603050405020304" pitchFamily="18" charset="0"/>
                        </a:rPr>
                        <a:t>-</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smtClean="0">
                          <a:effectLst/>
                          <a:latin typeface="Times New Roman" panose="02020603050405020304" pitchFamily="18" charset="0"/>
                          <a:cs typeface="Times New Roman" panose="02020603050405020304" pitchFamily="18" charset="0"/>
                        </a:rPr>
                        <a:t>-</a:t>
                      </a:r>
                      <a:r>
                        <a:rPr lang="ru-RU" sz="1050" u="none" strike="noStrike" dirty="0">
                          <a:effectLst/>
                          <a:latin typeface="Times New Roman" panose="02020603050405020304" pitchFamily="18" charset="0"/>
                          <a:cs typeface="Times New Roman" panose="02020603050405020304" pitchFamily="18" charset="0"/>
                        </a:rPr>
                        <a:t> </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a:effectLst/>
                          <a:latin typeface="Times New Roman" panose="02020603050405020304" pitchFamily="18" charset="0"/>
                          <a:cs typeface="Times New Roman" panose="02020603050405020304" pitchFamily="18" charset="0"/>
                        </a:rPr>
                        <a:t>324</a:t>
                      </a:r>
                      <a:endParaRPr lang="ru-RU" sz="105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257218">
                <a:tc>
                  <a:txBody>
                    <a:bodyPr/>
                    <a:lstStyle/>
                    <a:p>
                      <a:pPr algn="l" fontAlgn="b"/>
                      <a:r>
                        <a:rPr lang="ru-RU" sz="1050" u="none" strike="noStrike" dirty="0">
                          <a:effectLst/>
                          <a:latin typeface="Times New Roman" panose="02020603050405020304" pitchFamily="18" charset="0"/>
                          <a:cs typeface="Times New Roman" panose="02020603050405020304" pitchFamily="18" charset="0"/>
                        </a:rPr>
                        <a:t>Муниципальная программа городского округа Октябрьск "Молодой семье - доступное жилье" до 2021 года"</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14039</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smtClean="0">
                          <a:effectLst/>
                          <a:latin typeface="Times New Roman" panose="02020603050405020304" pitchFamily="18" charset="0"/>
                          <a:cs typeface="Times New Roman" panose="02020603050405020304" pitchFamily="18" charset="0"/>
                        </a:rPr>
                        <a:t>-</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 </a:t>
                      </a:r>
                      <a:r>
                        <a:rPr lang="ru-RU" sz="1050" u="none" strike="noStrike" dirty="0" smtClean="0">
                          <a:effectLst/>
                          <a:latin typeface="Times New Roman" panose="02020603050405020304" pitchFamily="18" charset="0"/>
                          <a:cs typeface="Times New Roman" panose="02020603050405020304" pitchFamily="18" charset="0"/>
                        </a:rPr>
                        <a:t>-</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320394">
                <a:tc>
                  <a:txBody>
                    <a:bodyPr/>
                    <a:lstStyle/>
                    <a:p>
                      <a:pPr algn="l" fontAlgn="b"/>
                      <a:r>
                        <a:rPr lang="ru-RU" sz="1050" u="none" strike="noStrike" dirty="0">
                          <a:effectLst/>
                          <a:latin typeface="Times New Roman" panose="02020603050405020304" pitchFamily="18" charset="0"/>
                          <a:cs typeface="Times New Roman" panose="02020603050405020304" pitchFamily="18" charset="0"/>
                        </a:rPr>
                        <a:t>Муниципальная программа городского округа Октябрьск  Самарской области "Молодой семье - доступное жилье" на 2022-2025 годы"</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 </a:t>
                      </a:r>
                      <a:r>
                        <a:rPr lang="ru-RU" sz="1050" u="none" strike="noStrike" dirty="0" smtClean="0">
                          <a:effectLst/>
                          <a:latin typeface="Times New Roman" panose="02020603050405020304" pitchFamily="18" charset="0"/>
                          <a:cs typeface="Times New Roman" panose="02020603050405020304" pitchFamily="18" charset="0"/>
                        </a:rPr>
                        <a:t>-</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14039</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a:effectLst/>
                          <a:latin typeface="Times New Roman" panose="02020603050405020304" pitchFamily="18" charset="0"/>
                          <a:cs typeface="Times New Roman" panose="02020603050405020304" pitchFamily="18" charset="0"/>
                        </a:rPr>
                        <a:t>3528</a:t>
                      </a:r>
                      <a:endParaRPr lang="ru-RU" sz="105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320394">
                <a:tc>
                  <a:txBody>
                    <a:bodyPr/>
                    <a:lstStyle/>
                    <a:p>
                      <a:pPr algn="l" fontAlgn="b"/>
                      <a:r>
                        <a:rPr lang="ru-RU" sz="1050" u="none" strike="noStrike" dirty="0">
                          <a:effectLst/>
                          <a:latin typeface="Times New Roman" panose="02020603050405020304" pitchFamily="18" charset="0"/>
                          <a:cs typeface="Times New Roman" panose="02020603050405020304" pitchFamily="18" charset="0"/>
                        </a:rPr>
                        <a:t>Муниципальная программа городского округа Октябрьск Самарской области "Дети Октябрьска" на 2019-2023 годы</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a:effectLst/>
                          <a:latin typeface="Times New Roman" panose="02020603050405020304" pitchFamily="18" charset="0"/>
                          <a:cs typeface="Times New Roman" panose="02020603050405020304" pitchFamily="18" charset="0"/>
                        </a:rPr>
                        <a:t>99</a:t>
                      </a:r>
                      <a:endParaRPr lang="ru-RU" sz="105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99</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a:effectLst/>
                          <a:latin typeface="Times New Roman" panose="02020603050405020304" pitchFamily="18" charset="0"/>
                          <a:cs typeface="Times New Roman" panose="02020603050405020304" pitchFamily="18" charset="0"/>
                        </a:rPr>
                        <a:t>99</a:t>
                      </a:r>
                      <a:endParaRPr lang="ru-RU" sz="105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480590">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Муниципальная программа "Создание благоприятных условий в целях привлечения медицинских работников для работы в государственном бюджетном учреждении здравоохранения Самарской области "Октябрьская центральная городская больница" за 2019-2024 годы"</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a:effectLst/>
                          <a:latin typeface="Times New Roman" panose="02020603050405020304" pitchFamily="18" charset="0"/>
                          <a:cs typeface="Times New Roman" panose="02020603050405020304" pitchFamily="18" charset="0"/>
                        </a:rPr>
                        <a:t>410</a:t>
                      </a:r>
                      <a:endParaRPr lang="ru-RU" sz="105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410</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410</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320394">
                <a:tc>
                  <a:txBody>
                    <a:bodyPr/>
                    <a:lstStyle/>
                    <a:p>
                      <a:pPr algn="l" fontAlgn="b"/>
                      <a:r>
                        <a:rPr lang="ru-RU" sz="1050" u="none" strike="noStrike" dirty="0">
                          <a:effectLst/>
                          <a:latin typeface="Times New Roman" panose="02020603050405020304" pitchFamily="18" charset="0"/>
                          <a:cs typeface="Times New Roman" panose="02020603050405020304" pitchFamily="18" charset="0"/>
                        </a:rPr>
                        <a:t>Муниципальная программа развития физической культуры и спорта на территории городского округа Октябрьск Самарской области на 2021-2025 годы "Спорт-норма жизни"</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a:effectLst/>
                          <a:latin typeface="Times New Roman" panose="02020603050405020304" pitchFamily="18" charset="0"/>
                          <a:cs typeface="Times New Roman" panose="02020603050405020304" pitchFamily="18" charset="0"/>
                        </a:rPr>
                        <a:t>9243</a:t>
                      </a:r>
                      <a:endParaRPr lang="ru-RU" sz="105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9244</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9297</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640787">
                <a:tc>
                  <a:txBody>
                    <a:bodyPr/>
                    <a:lstStyle/>
                    <a:p>
                      <a:pPr algn="l" fontAlgn="b"/>
                      <a:r>
                        <a:rPr lang="ru-RU" sz="1050" u="none" strike="noStrike" dirty="0">
                          <a:effectLst/>
                          <a:latin typeface="Times New Roman" panose="02020603050405020304" pitchFamily="18" charset="0"/>
                          <a:cs typeface="Times New Roman" panose="02020603050405020304" pitchFamily="18" charset="0"/>
                        </a:rPr>
                        <a:t>Муниципальная программа "Защита населения и территорий от чрезвычайных ситуаций природного и техногенного характера, выполнение мероприятий по гражданской обороне, обеспечение первичных мер пожарной безопасности и безопасности людей на водных объектах в городском округе Октябрьск на 2018-2027 годы"</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4110</a:t>
                      </a:r>
                      <a:endParaRPr lang="ru-RU" sz="105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4110</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4277</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320394">
                <a:tc>
                  <a:txBody>
                    <a:bodyPr/>
                    <a:lstStyle/>
                    <a:p>
                      <a:pPr algn="l" fontAlgn="b"/>
                      <a:r>
                        <a:rPr lang="ru-RU" sz="1050" u="none" strike="noStrike" dirty="0">
                          <a:effectLst/>
                          <a:latin typeface="Times New Roman" panose="02020603050405020304" pitchFamily="18" charset="0"/>
                          <a:cs typeface="Times New Roman" panose="02020603050405020304" pitchFamily="18" charset="0"/>
                        </a:rPr>
                        <a:t>Муниципальная программа поддержки и развития малого и среднего предпринимательства в городском округе Октябрьск Самарской области на 2016-2023 годы</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2915</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2919</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050" u="none" strike="noStrike" dirty="0">
                          <a:effectLst/>
                          <a:latin typeface="Times New Roman" panose="02020603050405020304" pitchFamily="18" charset="0"/>
                          <a:cs typeface="Times New Roman" panose="02020603050405020304" pitchFamily="18" charset="0"/>
                        </a:rPr>
                        <a:t>2919</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bl>
          </a:graphicData>
        </a:graphic>
      </p:graphicFrame>
    </p:spTree>
  </p:cSld>
  <p:clrMapOvr>
    <a:masterClrMapping/>
  </p:clrMapOvr>
  <p:transition>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871359929"/>
              </p:ext>
            </p:extLst>
          </p:nvPr>
        </p:nvGraphicFramePr>
        <p:xfrm>
          <a:off x="164332" y="116632"/>
          <a:ext cx="8872164" cy="6648446"/>
        </p:xfrm>
        <a:graphic>
          <a:graphicData uri="http://schemas.openxmlformats.org/drawingml/2006/table">
            <a:tbl>
              <a:tblPr firstRow="1" bandRow="1">
                <a:tableStyleId>{5C22544A-7EE6-4342-B048-85BDC9FD1C3A}</a:tableStyleId>
              </a:tblPr>
              <a:tblGrid>
                <a:gridCol w="6257210"/>
                <a:gridCol w="933912"/>
                <a:gridCol w="840521"/>
                <a:gridCol w="840521"/>
              </a:tblGrid>
              <a:tr h="215090">
                <a:tc rowSpan="2">
                  <a:txBody>
                    <a:bodyPr/>
                    <a:lstStyle/>
                    <a:p>
                      <a:pPr algn="ctr" fontAlgn="ctr"/>
                      <a:r>
                        <a:rPr lang="ru-RU" sz="1400" b="1" i="0" u="none" strike="noStrike" dirty="0">
                          <a:effectLst/>
                          <a:latin typeface="Times New Roman"/>
                        </a:rPr>
                        <a:t>Наименование</a:t>
                      </a:r>
                    </a:p>
                  </a:txBody>
                  <a:tcPr marL="0" marR="0" marT="0" marB="0" anchor="ctr"/>
                </a:tc>
                <a:tc gridSpan="3">
                  <a:txBody>
                    <a:bodyPr/>
                    <a:lstStyle/>
                    <a:p>
                      <a:pPr algn="ctr" fontAlgn="ctr"/>
                      <a:r>
                        <a:rPr lang="ru-RU" sz="1400" b="1" i="0" u="none" strike="noStrike">
                          <a:effectLst/>
                          <a:latin typeface="Times New Roman"/>
                        </a:rPr>
                        <a:t>Сумма тыс.рублей</a:t>
                      </a:r>
                    </a:p>
                  </a:txBody>
                  <a:tcPr marL="0" marR="0" marT="0" marB="0" anchor="ctr"/>
                </a:tc>
                <a:tc hMerge="1">
                  <a:txBody>
                    <a:bodyPr/>
                    <a:lstStyle/>
                    <a:p>
                      <a:endParaRPr lang="ru-RU"/>
                    </a:p>
                  </a:txBody>
                  <a:tcPr/>
                </a:tc>
                <a:tc hMerge="1">
                  <a:txBody>
                    <a:bodyPr/>
                    <a:lstStyle/>
                    <a:p>
                      <a:endParaRPr lang="ru-RU"/>
                    </a:p>
                  </a:txBody>
                  <a:tcPr/>
                </a:tc>
              </a:tr>
              <a:tr h="411082">
                <a:tc vMerge="1">
                  <a:txBody>
                    <a:bodyPr/>
                    <a:lstStyle/>
                    <a:p>
                      <a:endParaRPr lang="ru-RU"/>
                    </a:p>
                  </a:txBody>
                  <a:tcPr/>
                </a:tc>
                <a:tc>
                  <a:txBody>
                    <a:bodyPr/>
                    <a:lstStyle/>
                    <a:p>
                      <a:pPr algn="ctr" fontAlgn="ctr"/>
                      <a:r>
                        <a:rPr lang="ru-RU" sz="1400" b="1" i="0" u="none" strike="noStrike" dirty="0">
                          <a:solidFill>
                            <a:schemeClr val="bg1"/>
                          </a:solidFill>
                          <a:effectLst/>
                          <a:latin typeface="Times New Roman"/>
                        </a:rPr>
                        <a:t>2021г.</a:t>
                      </a:r>
                    </a:p>
                  </a:txBody>
                  <a:tcPr marL="0" marR="0" marT="0" marB="0" anchor="ctr">
                    <a:solidFill>
                      <a:schemeClr val="accent2"/>
                    </a:solidFill>
                  </a:tcPr>
                </a:tc>
                <a:tc>
                  <a:txBody>
                    <a:bodyPr/>
                    <a:lstStyle/>
                    <a:p>
                      <a:pPr algn="ctr" fontAlgn="ctr"/>
                      <a:r>
                        <a:rPr lang="ru-RU" sz="1400" b="1" i="0" u="none" strike="noStrike" dirty="0">
                          <a:solidFill>
                            <a:schemeClr val="bg1"/>
                          </a:solidFill>
                          <a:effectLst/>
                          <a:latin typeface="Times New Roman"/>
                        </a:rPr>
                        <a:t>2022 г.</a:t>
                      </a:r>
                    </a:p>
                  </a:txBody>
                  <a:tcPr marL="0" marR="0" marT="0" marB="0" anchor="ctr">
                    <a:solidFill>
                      <a:schemeClr val="accent2"/>
                    </a:solidFill>
                  </a:tcPr>
                </a:tc>
                <a:tc>
                  <a:txBody>
                    <a:bodyPr/>
                    <a:lstStyle/>
                    <a:p>
                      <a:pPr algn="ctr" fontAlgn="ctr"/>
                      <a:r>
                        <a:rPr lang="ru-RU" sz="1400" b="1" i="0" u="none" strike="noStrike" dirty="0">
                          <a:solidFill>
                            <a:schemeClr val="bg1"/>
                          </a:solidFill>
                          <a:effectLst/>
                          <a:latin typeface="Times New Roman"/>
                        </a:rPr>
                        <a:t>2023 г.</a:t>
                      </a:r>
                    </a:p>
                  </a:txBody>
                  <a:tcPr marL="0" marR="0" marT="0" marB="0" anchor="ctr">
                    <a:solidFill>
                      <a:schemeClr val="accent2"/>
                    </a:solidFill>
                  </a:tcPr>
                </a:tc>
              </a:tr>
              <a:tr h="314508">
                <a:tc>
                  <a:txBody>
                    <a:bodyPr/>
                    <a:lstStyle/>
                    <a:p>
                      <a:pPr algn="l"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Муниципальная программа комплексного развития транспортной инфраструктуры городского округа Октябрьск на 2018-2028 годы</a:t>
                      </a:r>
                    </a:p>
                  </a:txBody>
                  <a:tcPr marL="0" marR="0" marT="0" marB="0" anchor="ct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7593</a:t>
                      </a:r>
                    </a:p>
                  </a:txBody>
                  <a:tcPr marL="0" marR="0" marT="0" marB="0" anchor="ct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7593</a:t>
                      </a:r>
                    </a:p>
                  </a:txBody>
                  <a:tcPr marL="0" marR="0" marT="0" marB="0" anchor="ct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7593</a:t>
                      </a:r>
                    </a:p>
                  </a:txBody>
                  <a:tcPr marL="0" marR="0" marT="0" marB="0" anchor="ctr"/>
                </a:tc>
              </a:tr>
              <a:tr h="314508">
                <a:tc>
                  <a:txBody>
                    <a:bodyPr/>
                    <a:lstStyle/>
                    <a:p>
                      <a:pPr algn="l"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Муниципальная программа "Переселение граждан из аварийного жилищного фонда на территории городского округа Октябрьск на 2018-2024 годы"</a:t>
                      </a:r>
                    </a:p>
                  </a:txBody>
                  <a:tcPr marL="0" marR="0" marT="0" marB="0" anchor="ct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85417</a:t>
                      </a:r>
                    </a:p>
                  </a:txBody>
                  <a:tcPr marL="0" marR="0" marT="0" marB="0" anchor="ct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17437</a:t>
                      </a:r>
                    </a:p>
                  </a:txBody>
                  <a:tcPr marL="0" marR="0" marT="0" marB="0" anchor="ct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 </a:t>
                      </a:r>
                      <a:r>
                        <a:rPr lang="ru-RU" sz="1050"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314508">
                <a:tc>
                  <a:txBody>
                    <a:bodyPr/>
                    <a:lstStyle/>
                    <a:p>
                      <a:pPr algn="l"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Муниципальная программа "Благоустройство территории городского округа Октябрьск Самарской области на 2017-2025 годы"</a:t>
                      </a:r>
                    </a:p>
                  </a:txBody>
                  <a:tcPr marL="0" marR="0" marT="0" marB="0" anchor="ct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51985</a:t>
                      </a:r>
                    </a:p>
                  </a:txBody>
                  <a:tcPr marL="0" marR="0" marT="0" marB="0" anchor="ct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50854</a:t>
                      </a:r>
                    </a:p>
                  </a:txBody>
                  <a:tcPr marL="0" marR="0" marT="0" marB="0" anchor="ct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51345</a:t>
                      </a:r>
                    </a:p>
                  </a:txBody>
                  <a:tcPr marL="0" marR="0" marT="0" marB="0" anchor="ctr"/>
                </a:tc>
              </a:tr>
              <a:tr h="314508">
                <a:tc>
                  <a:txBody>
                    <a:bodyPr/>
                    <a:lstStyle/>
                    <a:p>
                      <a:pPr algn="l"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Муниципальная программа "Обращение с отходами производства и потребления на территории городского округа Октябрьск Самарской области на 2017-2023 годы"</a:t>
                      </a:r>
                    </a:p>
                  </a:txBody>
                  <a:tcPr marL="0" marR="0" marT="0" marB="0" anchor="ctr"/>
                </a:tc>
                <a:tc>
                  <a:txBody>
                    <a:bodyPr/>
                    <a:lstStyle/>
                    <a:p>
                      <a:pPr algn="ctr" fontAlgn="ctr"/>
                      <a:r>
                        <a:rPr lang="ru-RU" sz="1050" b="0" i="0" u="none" strike="noStrike" dirty="0">
                          <a:effectLst/>
                          <a:latin typeface="Times New Roman" panose="02020603050405020304" pitchFamily="18" charset="0"/>
                          <a:cs typeface="Times New Roman" panose="02020603050405020304" pitchFamily="18" charset="0"/>
                        </a:rPr>
                        <a:t>541</a:t>
                      </a:r>
                    </a:p>
                  </a:txBody>
                  <a:tcPr marL="0" marR="0" marT="0" marB="0" anchor="ctr"/>
                </a:tc>
                <a:tc>
                  <a:txBody>
                    <a:bodyPr/>
                    <a:lstStyle/>
                    <a:p>
                      <a:pPr algn="ctr" fontAlgn="ctr"/>
                      <a:r>
                        <a:rPr lang="ru-RU" sz="1050" b="0" i="0" u="none" strike="noStrike">
                          <a:effectLst/>
                          <a:latin typeface="Times New Roman" panose="02020603050405020304" pitchFamily="18" charset="0"/>
                          <a:cs typeface="Times New Roman" panose="02020603050405020304" pitchFamily="18" charset="0"/>
                        </a:rPr>
                        <a:t>12096</a:t>
                      </a:r>
                    </a:p>
                  </a:txBody>
                  <a:tcPr marL="0" marR="0" marT="0" marB="0" anchor="ctr"/>
                </a:tc>
                <a:tc>
                  <a:txBody>
                    <a:bodyPr/>
                    <a:lstStyle/>
                    <a:p>
                      <a:pPr algn="ctr" fontAlgn="ctr"/>
                      <a:r>
                        <a:rPr lang="ru-RU" sz="1050" b="0" i="0" u="none" strike="noStrike">
                          <a:effectLst/>
                          <a:latin typeface="Times New Roman" panose="02020603050405020304" pitchFamily="18" charset="0"/>
                          <a:cs typeface="Times New Roman" panose="02020603050405020304" pitchFamily="18" charset="0"/>
                        </a:rPr>
                        <a:t>329</a:t>
                      </a:r>
                    </a:p>
                  </a:txBody>
                  <a:tcPr marL="0" marR="0" marT="0" marB="0" anchor="ctr"/>
                </a:tc>
              </a:tr>
              <a:tr h="314508">
                <a:tc>
                  <a:txBody>
                    <a:bodyPr/>
                    <a:lstStyle/>
                    <a:p>
                      <a:pPr algn="l"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Муниципальная программа "Реализация стратегии государственной молодежной политики на территории городского округа Октябрьск Самарской области на 2019-2024 годы"</a:t>
                      </a:r>
                    </a:p>
                  </a:txBody>
                  <a:tcPr marL="0" marR="0" marT="0" marB="0" anchor="ct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4742</a:t>
                      </a:r>
                    </a:p>
                  </a:txBody>
                  <a:tcPr marL="0" marR="0" marT="0" marB="0" anchor="ct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4742</a:t>
                      </a:r>
                    </a:p>
                  </a:txBody>
                  <a:tcPr marL="0" marR="0" marT="0" marB="0" anchor="ct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4467</a:t>
                      </a:r>
                    </a:p>
                  </a:txBody>
                  <a:tcPr marL="0" marR="0" marT="0" marB="0" anchor="ctr"/>
                </a:tc>
              </a:tr>
              <a:tr h="314508">
                <a:tc>
                  <a:txBody>
                    <a:bodyPr/>
                    <a:lstStyle/>
                    <a:p>
                      <a:pPr algn="l"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Муниципальная программа "Развитие культуры и искусства в городском округе Октябрьск Самарской области" на 2018-2023 годы</a:t>
                      </a:r>
                    </a:p>
                  </a:txBody>
                  <a:tcPr marL="0" marR="0" marT="0" marB="0" anchor="ct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71757</a:t>
                      </a:r>
                    </a:p>
                  </a:txBody>
                  <a:tcPr marL="0" marR="0" marT="0" marB="0" anchor="ct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73309</a:t>
                      </a:r>
                    </a:p>
                  </a:txBody>
                  <a:tcPr marL="0" marR="0" marT="0" marB="0" anchor="ct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74961</a:t>
                      </a:r>
                    </a:p>
                  </a:txBody>
                  <a:tcPr marL="0" marR="0" marT="0" marB="0" anchor="ctr"/>
                </a:tc>
              </a:tr>
              <a:tr h="314508">
                <a:tc>
                  <a:txBody>
                    <a:bodyPr/>
                    <a:lstStyle/>
                    <a:p>
                      <a:pPr algn="l"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Ведомственная целевая программа "Обеспечение реализации полномочий муниципального казенного учреждения "Финансовое управление Администрации г.о.Октябрьск Самарской </a:t>
                      </a:r>
                      <a:r>
                        <a:rPr lang="ru-RU" sz="1050" b="0" i="0" u="none" strike="noStrike" dirty="0" smtClean="0">
                          <a:solidFill>
                            <a:srgbClr val="000000"/>
                          </a:solidFill>
                          <a:effectLst/>
                          <a:latin typeface="Times New Roman" panose="02020603050405020304" pitchFamily="18" charset="0"/>
                          <a:cs typeface="Times New Roman" panose="02020603050405020304" pitchFamily="18" charset="0"/>
                        </a:rPr>
                        <a:t>области" на </a:t>
                      </a:r>
                      <a:r>
                        <a:rPr lang="ru-RU" sz="1050" b="0" i="0" u="none" strike="noStrike" dirty="0">
                          <a:solidFill>
                            <a:srgbClr val="000000"/>
                          </a:solidFill>
                          <a:effectLst/>
                          <a:latin typeface="Times New Roman" panose="02020603050405020304" pitchFamily="18" charset="0"/>
                          <a:cs typeface="Times New Roman" panose="02020603050405020304" pitchFamily="18" charset="0"/>
                        </a:rPr>
                        <a:t>2021-2023 годы </a:t>
                      </a:r>
                    </a:p>
                  </a:txBody>
                  <a:tcPr marL="0" marR="0" marT="0" marB="0" anchor="ct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8889</a:t>
                      </a:r>
                    </a:p>
                  </a:txBody>
                  <a:tcPr marL="0" marR="0" marT="0" marB="0" anchor="ct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8894</a:t>
                      </a:r>
                    </a:p>
                  </a:txBody>
                  <a:tcPr marL="0" marR="0" marT="0" marB="0" anchor="ct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8978</a:t>
                      </a:r>
                    </a:p>
                  </a:txBody>
                  <a:tcPr marL="0" marR="0" marT="0" marB="0" anchor="ctr"/>
                </a:tc>
              </a:tr>
              <a:tr h="629016">
                <a:tc>
                  <a:txBody>
                    <a:bodyPr/>
                    <a:lstStyle/>
                    <a:p>
                      <a:pPr algn="l"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Ведомственная целевая программа "Обеспечение реализации полномочий Муниципального казенного учреждения городского округа Октябрьск Самарской области "Управление по вопросам жилищно-коммунального хозяйства, энергетики и функционирования единой дежурной диспетчерской службы на 2021-2023гг"</a:t>
                      </a:r>
                    </a:p>
                  </a:txBody>
                  <a:tcPr marL="0" marR="0" marT="0" marB="0" anchor="ct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4327</a:t>
                      </a:r>
                    </a:p>
                  </a:txBody>
                  <a:tcPr marL="0" marR="0" marT="0" marB="0" anchor="ct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4341</a:t>
                      </a:r>
                    </a:p>
                  </a:txBody>
                  <a:tcPr marL="0" marR="0" marT="0" marB="0" anchor="ct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4341</a:t>
                      </a:r>
                    </a:p>
                  </a:txBody>
                  <a:tcPr marL="0" marR="0" marT="0" marB="0" anchor="ctr"/>
                </a:tc>
              </a:tr>
              <a:tr h="376826">
                <a:tc>
                  <a:txBody>
                    <a:bodyPr/>
                    <a:lstStyle/>
                    <a:p>
                      <a:pPr algn="l"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Ведомственная целевая программа "Обеспечение реализации полномочий Муниципального казенного учреждения"  Управление по вопросам семьи городского округа Октябрьск Самарской области" на 2021-2023гг."</a:t>
                      </a:r>
                    </a:p>
                  </a:txBody>
                  <a:tcPr marL="0" marR="0" marT="0" marB="0" anchor="ct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1396</a:t>
                      </a:r>
                    </a:p>
                  </a:txBody>
                  <a:tcPr marL="0" marR="0" marT="0" marB="0" anchor="ct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1396</a:t>
                      </a:r>
                    </a:p>
                  </a:txBody>
                  <a:tcPr marL="0" marR="0" marT="0" marB="0" anchor="ct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1396</a:t>
                      </a:r>
                    </a:p>
                  </a:txBody>
                  <a:tcPr marL="0" marR="0" marT="0" marB="0" anchor="ctr"/>
                </a:tc>
              </a:tr>
              <a:tr h="314508">
                <a:tc>
                  <a:txBody>
                    <a:bodyPr/>
                    <a:lstStyle/>
                    <a:p>
                      <a:pPr algn="l"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Ведомственная целевая программа "Организация предоставления государственных и муниципальных услуг на территории городского округа Октябрьск на базе МБУ "Октябрьский МФЦ" на 2021-2023 годы"</a:t>
                      </a:r>
                    </a:p>
                  </a:txBody>
                  <a:tcPr marL="0" marR="0" marT="0" marB="0" anchor="ct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10472</a:t>
                      </a:r>
                    </a:p>
                  </a:txBody>
                  <a:tcPr marL="0" marR="0" marT="0" marB="0" anchor="ct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10510</a:t>
                      </a:r>
                    </a:p>
                  </a:txBody>
                  <a:tcPr marL="0" marR="0" marT="0" marB="0" anchor="ct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10530</a:t>
                      </a:r>
                    </a:p>
                  </a:txBody>
                  <a:tcPr marL="0" marR="0" marT="0" marB="0" anchor="ctr"/>
                </a:tc>
              </a:tr>
              <a:tr h="502434">
                <a:tc>
                  <a:txBody>
                    <a:bodyPr/>
                    <a:lstStyle/>
                    <a:p>
                      <a:pPr algn="l" fontAlgn="b"/>
                      <a:r>
                        <a:rPr lang="ru-RU" sz="1050" b="0" i="0" u="none" strike="noStrike" dirty="0">
                          <a:solidFill>
                            <a:srgbClr val="000000"/>
                          </a:solidFill>
                          <a:effectLst/>
                          <a:latin typeface="Times New Roman" panose="02020603050405020304" pitchFamily="18" charset="0"/>
                          <a:cs typeface="Times New Roman" panose="02020603050405020304" pitchFamily="18" charset="0"/>
                        </a:rPr>
                        <a:t>Ведомственная целевая программа "Обеспечение реализации полномочий Муниципального казенного учреждения "Учреждение по обеспечению деятельности органов местного самоуправления городского округа Октябрьск Самарской области" на 2021-2023 гг."</a:t>
                      </a:r>
                    </a:p>
                  </a:txBody>
                  <a:tcPr marL="0" marR="0" marT="0" marB="0" anchor="ct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12765</a:t>
                      </a:r>
                    </a:p>
                  </a:txBody>
                  <a:tcPr marL="0" marR="0" marT="0" marB="0" anchor="ct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12657</a:t>
                      </a:r>
                    </a:p>
                  </a:txBody>
                  <a:tcPr marL="0" marR="0" marT="0" marB="0" anchor="ct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12642</a:t>
                      </a:r>
                    </a:p>
                  </a:txBody>
                  <a:tcPr marL="0" marR="0" marT="0" marB="0" anchor="ctr"/>
                </a:tc>
              </a:tr>
              <a:tr h="502434">
                <a:tc>
                  <a:txBody>
                    <a:bodyPr/>
                    <a:lstStyle/>
                    <a:p>
                      <a:pPr algn="l" fontAlgn="t"/>
                      <a:r>
                        <a:rPr lang="ru-RU" sz="1050" b="0" i="0" u="none" strike="noStrike" dirty="0">
                          <a:solidFill>
                            <a:srgbClr val="000000"/>
                          </a:solidFill>
                          <a:effectLst/>
                          <a:latin typeface="Times New Roman" panose="02020603050405020304" pitchFamily="18" charset="0"/>
                          <a:cs typeface="Times New Roman" panose="02020603050405020304" pitchFamily="18" charset="0"/>
                        </a:rPr>
                        <a:t>Ведомственная целевая программа "Обеспечение реализации полномочий Муниципального казенного учреждения "Центр по обеспечению деятельности учреждений социальной сферы городского округа Октябрьск Самарской области" на 2021-2023 </a:t>
                      </a:r>
                      <a:r>
                        <a:rPr lang="ru-RU" sz="1050" b="0" i="0" u="none" strike="noStrike" dirty="0" err="1">
                          <a:solidFill>
                            <a:srgbClr val="000000"/>
                          </a:solidFill>
                          <a:effectLst/>
                          <a:latin typeface="Times New Roman" panose="02020603050405020304" pitchFamily="18" charset="0"/>
                          <a:cs typeface="Times New Roman" panose="02020603050405020304" pitchFamily="18" charset="0"/>
                        </a:rPr>
                        <a:t>гг</a:t>
                      </a:r>
                      <a:r>
                        <a:rPr lang="ru-RU" sz="1050" b="0" i="0" u="none" strike="noStrike" dirty="0">
                          <a:solidFill>
                            <a:srgbClr val="000000"/>
                          </a:solidFill>
                          <a:effectLst/>
                          <a:latin typeface="Times New Roman" panose="02020603050405020304" pitchFamily="18" charset="0"/>
                          <a:cs typeface="Times New Roman" panose="02020603050405020304" pitchFamily="18" charset="0"/>
                        </a:rPr>
                        <a:t>"</a:t>
                      </a:r>
                    </a:p>
                  </a:txBody>
                  <a:tcPr marL="0" marR="0" marT="0" marB="0" anchor="ct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12219</a:t>
                      </a:r>
                    </a:p>
                  </a:txBody>
                  <a:tcPr marL="0" marR="0" marT="0" marB="0" anchor="ct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12218</a:t>
                      </a:r>
                    </a:p>
                  </a:txBody>
                  <a:tcPr marL="0" marR="0" marT="0" marB="0" anchor="ctr"/>
                </a:tc>
                <a:tc>
                  <a:txBody>
                    <a:bodyPr/>
                    <a:lstStyle/>
                    <a:p>
                      <a:pPr algn="ctr" fontAlgn="ctr"/>
                      <a:r>
                        <a:rPr lang="ru-RU" sz="1050" b="0" i="0" u="none" strike="noStrike">
                          <a:solidFill>
                            <a:srgbClr val="000000"/>
                          </a:solidFill>
                          <a:effectLst/>
                          <a:latin typeface="Times New Roman" panose="02020603050405020304" pitchFamily="18" charset="0"/>
                          <a:cs typeface="Times New Roman" panose="02020603050405020304" pitchFamily="18" charset="0"/>
                        </a:rPr>
                        <a:t>12218</a:t>
                      </a:r>
                    </a:p>
                  </a:txBody>
                  <a:tcPr marL="0" marR="0" marT="0" marB="0" anchor="ctr"/>
                </a:tc>
              </a:tr>
              <a:tr h="471762">
                <a:tc>
                  <a:txBody>
                    <a:bodyPr/>
                    <a:lstStyle/>
                    <a:p>
                      <a:pPr algn="l" fontAlgn="t"/>
                      <a:r>
                        <a:rPr lang="ru-RU" sz="1050" b="0" i="0" u="none" strike="noStrike" dirty="0">
                          <a:solidFill>
                            <a:srgbClr val="000000"/>
                          </a:solidFill>
                          <a:effectLst/>
                          <a:latin typeface="Times New Roman" panose="02020603050405020304" pitchFamily="18" charset="0"/>
                          <a:cs typeface="Times New Roman" panose="02020603050405020304" pitchFamily="18" charset="0"/>
                        </a:rPr>
                        <a:t>Ведомственная целевая программа "Обеспечение реализации полномочий Муниципального казенного учреждения городского округа Октябрьск Самарской области  "Централизованная бухгалтерия  городского округа Октябрьск Самарской области" на 2021-2023 </a:t>
                      </a:r>
                      <a:r>
                        <a:rPr lang="ru-RU" sz="1050" b="0" i="0" u="none" strike="noStrike" dirty="0" err="1">
                          <a:solidFill>
                            <a:srgbClr val="000000"/>
                          </a:solidFill>
                          <a:effectLst/>
                          <a:latin typeface="Times New Roman" panose="02020603050405020304" pitchFamily="18" charset="0"/>
                          <a:cs typeface="Times New Roman" panose="02020603050405020304" pitchFamily="18" charset="0"/>
                        </a:rPr>
                        <a:t>гг</a:t>
                      </a:r>
                      <a:r>
                        <a:rPr lang="ru-RU" sz="1050" b="0" i="0" u="none" strike="noStrike" dirty="0">
                          <a:solidFill>
                            <a:srgbClr val="000000"/>
                          </a:solidFill>
                          <a:effectLst/>
                          <a:latin typeface="Times New Roman" panose="02020603050405020304" pitchFamily="18" charset="0"/>
                          <a:cs typeface="Times New Roman" panose="02020603050405020304" pitchFamily="18" charset="0"/>
                        </a:rPr>
                        <a:t>"</a:t>
                      </a:r>
                    </a:p>
                  </a:txBody>
                  <a:tcPr marL="0" marR="0" marT="0" marB="0" anchor="ct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6907</a:t>
                      </a:r>
                    </a:p>
                  </a:txBody>
                  <a:tcPr marL="0" marR="0" marT="0" marB="0" anchor="ct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6910</a:t>
                      </a:r>
                    </a:p>
                  </a:txBody>
                  <a:tcPr marL="0" marR="0" marT="0" marB="0" anchor="ct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6910</a:t>
                      </a:r>
                    </a:p>
                  </a:txBody>
                  <a:tcPr marL="0" marR="0" marT="0" marB="0" anchor="ctr"/>
                </a:tc>
              </a:tr>
              <a:tr h="471762">
                <a:tc>
                  <a:txBody>
                    <a:bodyPr/>
                    <a:lstStyle/>
                    <a:p>
                      <a:pPr algn="l" fontAlgn="t"/>
                      <a:r>
                        <a:rPr lang="ru-RU" sz="1050" b="0" i="0" u="none" strike="noStrike" dirty="0">
                          <a:solidFill>
                            <a:srgbClr val="000000"/>
                          </a:solidFill>
                          <a:effectLst/>
                          <a:latin typeface="Times New Roman" panose="02020603050405020304" pitchFamily="18" charset="0"/>
                          <a:cs typeface="Times New Roman" panose="02020603050405020304" pitchFamily="18" charset="0"/>
                        </a:rPr>
                        <a:t>Ведомственная целевая программа "Обеспечение реализации полномочий Муниципального казенного учреждения городского округа Октябрьск Самарской области "Управление социального развития Администрации городского округа Октябрьск Самарской области" на 2021-2023 годы"</a:t>
                      </a:r>
                    </a:p>
                  </a:txBody>
                  <a:tcPr marL="0" marR="0" marT="0" marB="0" anchor="ct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5082</a:t>
                      </a:r>
                    </a:p>
                  </a:txBody>
                  <a:tcPr marL="0" marR="0" marT="0" marB="0" anchor="ct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5081</a:t>
                      </a:r>
                    </a:p>
                  </a:txBody>
                  <a:tcPr marL="0" marR="0" marT="0" marB="0" anchor="ctr"/>
                </a:tc>
                <a:tc>
                  <a:txBody>
                    <a:bodyPr/>
                    <a:lstStyle/>
                    <a:p>
                      <a:pPr algn="ctr" fontAlgn="ctr"/>
                      <a:r>
                        <a:rPr lang="ru-RU" sz="1050" b="0" i="0" u="none" strike="noStrike" dirty="0">
                          <a:solidFill>
                            <a:srgbClr val="000000"/>
                          </a:solidFill>
                          <a:effectLst/>
                          <a:latin typeface="Times New Roman" panose="02020603050405020304" pitchFamily="18" charset="0"/>
                          <a:cs typeface="Times New Roman" panose="02020603050405020304" pitchFamily="18" charset="0"/>
                        </a:rPr>
                        <a:t>5137</a:t>
                      </a:r>
                    </a:p>
                  </a:txBody>
                  <a:tcPr marL="0" marR="0" marT="0" marB="0" anchor="ctr"/>
                </a:tc>
              </a:tr>
              <a:tr h="376826">
                <a:tc>
                  <a:txBody>
                    <a:bodyPr/>
                    <a:lstStyle/>
                    <a:p>
                      <a:pPr algn="l" fontAlgn="b"/>
                      <a:r>
                        <a:rPr lang="ru-RU" sz="1050" b="1" i="0" u="none" strike="noStrike">
                          <a:effectLst/>
                          <a:latin typeface="Times New Roman" panose="02020603050405020304" pitchFamily="18" charset="0"/>
                          <a:cs typeface="Times New Roman" panose="02020603050405020304" pitchFamily="18" charset="0"/>
                        </a:rPr>
                        <a:t>Итого:</a:t>
                      </a:r>
                    </a:p>
                  </a:txBody>
                  <a:tcPr marL="0" marR="0" marT="0" marB="0" anchor="ctr"/>
                </a:tc>
                <a:tc>
                  <a:txBody>
                    <a:bodyPr/>
                    <a:lstStyle/>
                    <a:p>
                      <a:pPr algn="ctr" fontAlgn="b"/>
                      <a:r>
                        <a:rPr lang="ru-RU" sz="1050" b="1" i="0" u="none" strike="noStrike">
                          <a:effectLst/>
                          <a:latin typeface="Times New Roman" panose="02020603050405020304" pitchFamily="18" charset="0"/>
                          <a:cs typeface="Times New Roman" panose="02020603050405020304" pitchFamily="18" charset="0"/>
                        </a:rPr>
                        <a:t>409 566</a:t>
                      </a:r>
                    </a:p>
                  </a:txBody>
                  <a:tcPr marL="0" marR="0" marT="0" marB="0" anchor="ctr"/>
                </a:tc>
                <a:tc>
                  <a:txBody>
                    <a:bodyPr/>
                    <a:lstStyle/>
                    <a:p>
                      <a:pPr algn="ctr" fontAlgn="b"/>
                      <a:r>
                        <a:rPr lang="ru-RU" sz="1050" b="1" i="0" u="none" strike="noStrike" dirty="0">
                          <a:effectLst/>
                          <a:latin typeface="Times New Roman" panose="02020603050405020304" pitchFamily="18" charset="0"/>
                          <a:cs typeface="Times New Roman" panose="02020603050405020304" pitchFamily="18" charset="0"/>
                        </a:rPr>
                        <a:t>356 978</a:t>
                      </a:r>
                    </a:p>
                  </a:txBody>
                  <a:tcPr marL="0" marR="0" marT="0" marB="0" anchor="ctr"/>
                </a:tc>
                <a:tc>
                  <a:txBody>
                    <a:bodyPr/>
                    <a:lstStyle/>
                    <a:p>
                      <a:pPr algn="ctr" fontAlgn="b"/>
                      <a:r>
                        <a:rPr lang="ru-RU" sz="1050" b="1" i="0" u="none" strike="noStrike" dirty="0">
                          <a:effectLst/>
                          <a:latin typeface="Times New Roman" panose="02020603050405020304" pitchFamily="18" charset="0"/>
                          <a:cs typeface="Times New Roman" panose="02020603050405020304" pitchFamily="18" charset="0"/>
                        </a:rPr>
                        <a:t>275 165</a:t>
                      </a:r>
                    </a:p>
                  </a:txBody>
                  <a:tcPr marL="0" marR="0" marT="0" marB="0" anchor="ctr"/>
                </a:tc>
              </a:tr>
            </a:tbl>
          </a:graphicData>
        </a:graphic>
      </p:graphicFrame>
    </p:spTree>
  </p:cSld>
  <p:clrMapOvr>
    <a:masterClrMapping/>
  </p:clrMapOvr>
  <p:transition>
    <p:pull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Прямоугольник 2"/>
          <p:cNvSpPr>
            <a:spLocks noChangeArrowheads="1"/>
          </p:cNvSpPr>
          <p:nvPr/>
        </p:nvSpPr>
        <p:spPr bwMode="auto">
          <a:xfrm>
            <a:off x="107504" y="187586"/>
            <a:ext cx="8928992" cy="48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15000"/>
              </a:lnSpc>
            </a:pPr>
            <a:endParaRPr lang="ru-RU" altLang="ru-RU" sz="1200" dirty="0">
              <a:latin typeface="Times New Roman" pitchFamily="18" charset="0"/>
              <a:ea typeface="Calibri" pitchFamily="34" charset="0"/>
              <a:cs typeface="Times New Roman" pitchFamily="18" charset="0"/>
            </a:endParaRPr>
          </a:p>
          <a:p>
            <a:pPr algn="just"/>
            <a:r>
              <a:rPr lang="ru-RU" altLang="ru-RU" sz="1200" dirty="0">
                <a:latin typeface="Times New Roman" pitchFamily="18" charset="0"/>
                <a:ea typeface="Calibri" pitchFamily="34" charset="0"/>
                <a:cs typeface="Times New Roman" pitchFamily="18" charset="0"/>
              </a:rPr>
              <a:t>       </a:t>
            </a:r>
            <a:r>
              <a:rPr lang="ru-RU" sz="1180" dirty="0" smtClean="0">
                <a:solidFill>
                  <a:srgbClr val="000000"/>
                </a:solidFill>
                <a:latin typeface="Times New Roman" panose="02020603050405020304" pitchFamily="18" charset="0"/>
                <a:ea typeface="Calibri"/>
                <a:cs typeface="Times New Roman" panose="02020603050405020304" pitchFamily="18" charset="0"/>
              </a:rPr>
              <a:t>           </a:t>
            </a:r>
            <a:endParaRPr lang="ru-RU" altLang="ru-RU" sz="1180" dirty="0">
              <a:solidFill>
                <a:srgbClr val="000000"/>
              </a:solidFill>
              <a:latin typeface="Times New Roman" panose="02020603050405020304" pitchFamily="18" charset="0"/>
              <a:ea typeface="Calibri"/>
              <a:cs typeface="Times New Roman" panose="02020603050405020304" pitchFamily="18" charset="0"/>
            </a:endParaRPr>
          </a:p>
        </p:txBody>
      </p:sp>
      <p:sp>
        <p:nvSpPr>
          <p:cNvPr id="3" name="Прямоугольник 2"/>
          <p:cNvSpPr/>
          <p:nvPr/>
        </p:nvSpPr>
        <p:spPr>
          <a:xfrm>
            <a:off x="107504" y="163303"/>
            <a:ext cx="8928992" cy="6740307"/>
          </a:xfrm>
          <a:prstGeom prst="rect">
            <a:avLst/>
          </a:prstGeom>
        </p:spPr>
        <p:txBody>
          <a:bodyPr wrap="square">
            <a:spAutoFit/>
          </a:bodyPr>
          <a:lstStyle/>
          <a:p>
            <a:pPr algn="just"/>
            <a:r>
              <a:rPr lang="ru-RU" sz="1200" b="1" dirty="0">
                <a:latin typeface="Times New Roman" panose="02020603050405020304" pitchFamily="18" charset="0"/>
                <a:cs typeface="Times New Roman" panose="02020603050405020304" pitchFamily="18" charset="0"/>
              </a:rPr>
              <a:t>Муниципальная программа «Повышение эффективности муниципального управления в городском округе Октябрьск Самарской области, совершенствование работы по исполнению полномочий по решению вопросов местного значения, осуществление переданных государственных полномочий на 2021-2025 годы» </a:t>
            </a:r>
            <a:r>
              <a:rPr lang="ru-RU" sz="1200" dirty="0">
                <a:latin typeface="Times New Roman" panose="02020603050405020304" pitchFamily="18" charset="0"/>
                <a:cs typeface="Times New Roman" panose="02020603050405020304" pitchFamily="18" charset="0"/>
              </a:rPr>
              <a:t>(27640,2 тыс. рублей), в которой предусмотрено содержание Главы и аппарата Администрации городского округа – 23996,3 тыс. рублей; оплата взносов в «Совет муниципальных образований Самарской области», «Союз Малых городов РФ», «Ассоциацией Здоровые города и поселки» – 63,0 тыс. рублей; выплата пенсии за выслугу лет муниципальным служащим – 1893,4 тыс. рублей; производство, выпуск и распространение газеты «Октябрьское время»  – 1687,5 тыс. рублей.</a:t>
            </a:r>
          </a:p>
          <a:p>
            <a:pPr algn="just"/>
            <a:r>
              <a:rPr lang="ru-RU" sz="1200" b="1" dirty="0">
                <a:latin typeface="Times New Roman" panose="02020603050405020304" pitchFamily="18" charset="0"/>
                <a:cs typeface="Times New Roman" panose="02020603050405020304" pitchFamily="18" charset="0"/>
              </a:rPr>
              <a:t>Муниципальная программа «Управление муниципальным имуществом городского округа Октябрьск Самарской области на 2021-2025годы» </a:t>
            </a:r>
            <a:r>
              <a:rPr lang="ru-RU" sz="1200" dirty="0">
                <a:latin typeface="Times New Roman" panose="02020603050405020304" pitchFamily="18" charset="0"/>
                <a:cs typeface="Times New Roman" panose="02020603050405020304" pitchFamily="18" charset="0"/>
              </a:rPr>
              <a:t>(1829,8 тыс. рублей). Предусмотрены расходы на изготовление технической документации и проведение кадастровых работ – 604,9 тыс. рублей, оплату коммунальных услуг и содержание муниципальных жилых/нежилых помещений в многоквартирных жилых домах – 474,9 тыс. рублей, оплату взносов на капитальный ремонт муниципальных жилых/нежилых помещений в многоквартирных жилых домах – 750 тыс. рублей.</a:t>
            </a:r>
            <a:r>
              <a:rPr lang="ru-RU" sz="1200" b="1" dirty="0">
                <a:latin typeface="Times New Roman" panose="02020603050405020304" pitchFamily="18" charset="0"/>
                <a:cs typeface="Times New Roman" panose="02020603050405020304" pitchFamily="18" charset="0"/>
              </a:rPr>
              <a:t>                                                                            </a:t>
            </a:r>
            <a:endParaRPr lang="ru-RU" sz="1200" dirty="0">
              <a:latin typeface="Times New Roman" panose="02020603050405020304" pitchFamily="18" charset="0"/>
              <a:cs typeface="Times New Roman" panose="02020603050405020304" pitchFamily="18" charset="0"/>
            </a:endParaRPr>
          </a:p>
          <a:p>
            <a:pPr algn="just"/>
            <a:r>
              <a:rPr lang="ru-RU" sz="1200" b="1" dirty="0">
                <a:latin typeface="Times New Roman" panose="02020603050405020304" pitchFamily="18" charset="0"/>
                <a:cs typeface="Times New Roman" panose="02020603050405020304" pitchFamily="18" charset="0"/>
              </a:rPr>
              <a:t>Муниципальная программа «Содержание, эксплуатация и развитие муниципальных зданий и транспорта на 2015-2023 годы</a:t>
            </a:r>
            <a:r>
              <a:rPr lang="ru-RU" sz="1200" dirty="0">
                <a:latin typeface="Times New Roman" panose="02020603050405020304" pitchFamily="18" charset="0"/>
                <a:cs typeface="Times New Roman" panose="02020603050405020304" pitchFamily="18" charset="0"/>
              </a:rPr>
              <a:t>» (64587,9 тыс. рублей) предусмотрены расходы на содержание административных зданий, зданий учреждений образования, транспорта (26940,8 тыс. рублей) и проведение капитального ремонта находящегося в муниципальной собственности здания ГБОУ СОШ №3 «ОЦ» г. Октябрьск, ул. Центральная, 14, а также по благоустройству прилегающей территории (37647,1 тыс. рублей, в том числе средства областного бюджета 32000 тыс. рублей).  </a:t>
            </a:r>
          </a:p>
          <a:p>
            <a:pPr algn="just"/>
            <a:r>
              <a:rPr lang="ru-RU" sz="1200" b="1" dirty="0">
                <a:latin typeface="Times New Roman" panose="02020603050405020304" pitchFamily="18" charset="0"/>
                <a:cs typeface="Times New Roman" panose="02020603050405020304" pitchFamily="18" charset="0"/>
              </a:rPr>
              <a:t>Муниципальная  программа «Профилактика правонарушений и обеспечение общественной безопасности на 2018–2023 годы» (</a:t>
            </a:r>
            <a:r>
              <a:rPr lang="ru-RU" sz="1200" dirty="0">
                <a:latin typeface="Times New Roman" panose="02020603050405020304" pitchFamily="18" charset="0"/>
                <a:cs typeface="Times New Roman" panose="02020603050405020304" pitchFamily="18" charset="0"/>
              </a:rPr>
              <a:t>285,9 тыс. рублей) предусмотрены расходы на организацию деятельности добровольных народных дружин.</a:t>
            </a:r>
          </a:p>
          <a:p>
            <a:pPr algn="just"/>
            <a:r>
              <a:rPr lang="ru-RU" sz="1200" b="1" dirty="0">
                <a:latin typeface="Times New Roman" panose="02020603050405020304" pitchFamily="18" charset="0"/>
                <a:cs typeface="Times New Roman" panose="02020603050405020304" pitchFamily="18" charset="0"/>
              </a:rPr>
              <a:t>Муниципальная программа «Улучшение условий и охраны труда в городском округе Октябрьск Самарской области на 2018-2025 годы» </a:t>
            </a:r>
            <a:r>
              <a:rPr lang="ru-RU" sz="1200" dirty="0">
                <a:latin typeface="Times New Roman" panose="02020603050405020304" pitchFamily="18" charset="0"/>
                <a:cs typeface="Times New Roman" panose="02020603050405020304" pitchFamily="18" charset="0"/>
              </a:rPr>
              <a:t>(30,5 тыс. рублей) предусмотрены расходы на проведение специальной оценки условий труда в  муниципальных учреждениях городского округа (24 тыс. рублей), организация обучения по охране труда руководителей и специалистов организаций городского округа (6 тыс. рублей).</a:t>
            </a:r>
          </a:p>
          <a:p>
            <a:pPr algn="just"/>
            <a:r>
              <a:rPr lang="ru-RU" sz="1200" b="1" dirty="0">
                <a:latin typeface="Times New Roman" panose="02020603050405020304" pitchFamily="18" charset="0"/>
                <a:cs typeface="Times New Roman" panose="02020603050405020304" pitchFamily="18" charset="0"/>
              </a:rPr>
              <a:t>Муниципальная программа «Развитие муниципальной службы в городском округе Октябрьск Самарской области на 2016-2022 годы» </a:t>
            </a:r>
            <a:r>
              <a:rPr lang="ru-RU" sz="1200" dirty="0">
                <a:latin typeface="Times New Roman" panose="02020603050405020304" pitchFamily="18" charset="0"/>
                <a:cs typeface="Times New Roman" panose="02020603050405020304" pitchFamily="18" charset="0"/>
              </a:rPr>
              <a:t>(284,2 тыс. рублей) предусмотрены расходы на проведение мероприятий по профессиональной переподготовке и повышению квалификации муниципальных служащих.</a:t>
            </a:r>
          </a:p>
          <a:p>
            <a:pPr algn="just"/>
            <a:r>
              <a:rPr lang="ru-RU" sz="1200" b="1" dirty="0">
                <a:latin typeface="Times New Roman" panose="02020603050405020304" pitchFamily="18" charset="0"/>
                <a:cs typeface="Times New Roman" panose="02020603050405020304" pitchFamily="18" charset="0"/>
              </a:rPr>
              <a:t>Муниципальная программа городского округа Октябрьск «Молодой семье – доступное жилье» до 2021 года</a:t>
            </a:r>
            <a:r>
              <a:rPr lang="ru-RU" sz="1200" dirty="0">
                <a:latin typeface="Times New Roman" panose="02020603050405020304" pitchFamily="18" charset="0"/>
                <a:cs typeface="Times New Roman" panose="02020603050405020304" pitchFamily="18" charset="0"/>
              </a:rPr>
              <a:t> в сумме 14038,9 тыс. рублей, в том числе за счет средств федерального и областного бюджета в сумме 10623 тыс. рублей предусмотрены расходы на предоставление 21 молодой семье социальных выплат на приобретение жилья или строительство индивидуального жилого дома. </a:t>
            </a:r>
          </a:p>
          <a:p>
            <a:pPr algn="just"/>
            <a:r>
              <a:rPr lang="ru-RU" sz="1200" b="1" dirty="0">
                <a:latin typeface="Times New Roman" panose="02020603050405020304" pitchFamily="18" charset="0"/>
                <a:cs typeface="Times New Roman" panose="02020603050405020304" pitchFamily="18" charset="0"/>
              </a:rPr>
              <a:t>Муниципальная программа городского округа Октябрьск Самарской области «Дети Октябрьска» на 2019-2023 годы </a:t>
            </a:r>
            <a:r>
              <a:rPr lang="ru-RU" sz="1200" dirty="0">
                <a:latin typeface="Times New Roman" panose="02020603050405020304" pitchFamily="18" charset="0"/>
                <a:cs typeface="Times New Roman" panose="02020603050405020304" pitchFamily="18" charset="0"/>
              </a:rPr>
              <a:t>в сумме 99 тыс. рублей на проведение мероприятий для детей.</a:t>
            </a:r>
          </a:p>
          <a:p>
            <a:pPr algn="just"/>
            <a:r>
              <a:rPr lang="ru-RU" sz="1200" b="1" dirty="0">
                <a:latin typeface="Times New Roman" panose="02020603050405020304" pitchFamily="18" charset="0"/>
                <a:cs typeface="Times New Roman" panose="02020603050405020304" pitchFamily="18" charset="0"/>
              </a:rPr>
              <a:t>Муниципальная программа «Создание благоприятных условий в целях привлечения медицинских работников для работы в государственном бюджетном учреждении </a:t>
            </a:r>
            <a:r>
              <a:rPr lang="ru-RU" sz="1200" b="1" dirty="0" smtClean="0">
                <a:latin typeface="Times New Roman" panose="02020603050405020304" pitchFamily="18" charset="0"/>
                <a:cs typeface="Times New Roman" panose="02020603050405020304" pitchFamily="18" charset="0"/>
              </a:rPr>
              <a:t>здравоохранения </a:t>
            </a:r>
            <a:r>
              <a:rPr lang="ru-RU" sz="1200" b="1" dirty="0">
                <a:latin typeface="Times New Roman" panose="02020603050405020304" pitchFamily="18" charset="0"/>
                <a:cs typeface="Times New Roman" panose="02020603050405020304" pitchFamily="18" charset="0"/>
              </a:rPr>
              <a:t>Самарской области «Октябрьская центральная городская больница» на 2019-2024 годы</a:t>
            </a:r>
            <a:r>
              <a:rPr lang="ru-RU" sz="1200" dirty="0">
                <a:latin typeface="Times New Roman" panose="02020603050405020304" pitchFamily="18" charset="0"/>
                <a:cs typeface="Times New Roman" panose="02020603050405020304" pitchFamily="18" charset="0"/>
              </a:rPr>
              <a:t> в сумме 410 тыс. рублей на мероприятия, связанные с созданием благоприятных условий  в целях привлечения медицинских работников для работы в ГБУЗ СО «Октябрьская ЦГБ</a:t>
            </a:r>
            <a:r>
              <a:rPr lang="ru-RU" sz="1200" dirty="0" smtClean="0">
                <a:latin typeface="Times New Roman" panose="02020603050405020304" pitchFamily="18" charset="0"/>
                <a:cs typeface="Times New Roman" panose="02020603050405020304" pitchFamily="18" charset="0"/>
              </a:rPr>
              <a:t>».</a:t>
            </a:r>
            <a:endParaRPr lang="ru-RU" sz="1200" dirty="0">
              <a:latin typeface="Times New Roman" panose="02020603050405020304" pitchFamily="18" charset="0"/>
              <a:cs typeface="Times New Roman" panose="02020603050405020304" pitchFamily="18" charset="0"/>
            </a:endParaRPr>
          </a:p>
        </p:txBody>
      </p:sp>
    </p:spTree>
  </p:cSld>
  <p:clrMapOvr>
    <a:masterClrMapping/>
  </p:clrMapOvr>
  <p:transition>
    <p:pull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7504" y="830317"/>
            <a:ext cx="8928992" cy="276999"/>
          </a:xfrm>
          <a:prstGeom prst="rect">
            <a:avLst/>
          </a:prstGeom>
        </p:spPr>
        <p:txBody>
          <a:bodyPr wrap="square">
            <a:spAutoFit/>
          </a:bodyPr>
          <a:lstStyle/>
          <a:p>
            <a:pPr algn="just"/>
            <a:r>
              <a:rPr lang="ru-RU" sz="1200" dirty="0">
                <a:solidFill>
                  <a:srgbClr val="000000"/>
                </a:solidFill>
                <a:latin typeface="Times New Roman" panose="02020603050405020304" pitchFamily="18" charset="0"/>
                <a:ea typeface="Calibri"/>
                <a:cs typeface="Times New Roman" panose="02020603050405020304" pitchFamily="18" charset="0"/>
              </a:rPr>
              <a:t>     </a:t>
            </a:r>
            <a:endParaRPr lang="ru-RU" altLang="ru-RU" sz="1200" dirty="0">
              <a:solidFill>
                <a:srgbClr val="000000"/>
              </a:solidFill>
              <a:latin typeface="Times New Roman" panose="02020603050405020304" pitchFamily="18" charset="0"/>
              <a:ea typeface="Calibri"/>
              <a:cs typeface="Times New Roman" panose="02020603050405020304" pitchFamily="18" charset="0"/>
            </a:endParaRPr>
          </a:p>
        </p:txBody>
      </p:sp>
      <p:sp>
        <p:nvSpPr>
          <p:cNvPr id="4" name="Прямоугольник 3"/>
          <p:cNvSpPr/>
          <p:nvPr/>
        </p:nvSpPr>
        <p:spPr>
          <a:xfrm>
            <a:off x="107504" y="101376"/>
            <a:ext cx="8928992" cy="6740307"/>
          </a:xfrm>
          <a:prstGeom prst="rect">
            <a:avLst/>
          </a:prstGeom>
        </p:spPr>
        <p:txBody>
          <a:bodyPr wrap="square">
            <a:spAutoFit/>
          </a:bodyPr>
          <a:lstStyle/>
          <a:p>
            <a:pPr algn="just"/>
            <a:r>
              <a:rPr lang="ru-RU" sz="1200" b="1" dirty="0">
                <a:latin typeface="Times New Roman" panose="02020603050405020304" pitchFamily="18" charset="0"/>
                <a:cs typeface="Times New Roman" panose="02020603050405020304" pitchFamily="18" charset="0"/>
              </a:rPr>
              <a:t>Муниципальная программа развития физической культуры и спорта на территории городского округа Октябрьск Самарской области на 2021-2025 годы «Спорт – норма жизни»</a:t>
            </a:r>
            <a:r>
              <a:rPr lang="ru-RU" sz="1200" dirty="0">
                <a:latin typeface="Times New Roman" panose="02020603050405020304" pitchFamily="18" charset="0"/>
                <a:cs typeface="Times New Roman" panose="02020603050405020304" pitchFamily="18" charset="0"/>
              </a:rPr>
              <a:t> (9243,3 тыс. рублей) – расходы предусмотрены  на содержание Центра спортивных сооружений (9122,5 тыс. рублей), проведение физкультурно-спортивной работы с населением (120,8 тыс. рублей).</a:t>
            </a:r>
          </a:p>
          <a:p>
            <a:pPr algn="just"/>
            <a:r>
              <a:rPr lang="ru-RU" sz="1200" b="1" dirty="0">
                <a:latin typeface="Times New Roman" panose="02020603050405020304" pitchFamily="18" charset="0"/>
                <a:cs typeface="Times New Roman" panose="02020603050405020304" pitchFamily="18" charset="0"/>
              </a:rPr>
              <a:t>          Муниципальная программа «Защита населения и территорий от чрезвычайных ситуаций природного и техногенного характера, выполнение мероприятий по гражданской обороне, обеспечение первичных мер пожарной безопасности и безопасности людей на водных объектах в городском округе Октябрьск на 2018-2027 годы» </a:t>
            </a:r>
            <a:r>
              <a:rPr lang="ru-RU" sz="1200" dirty="0">
                <a:latin typeface="Times New Roman" panose="02020603050405020304" pitchFamily="18" charset="0"/>
                <a:cs typeface="Times New Roman" panose="02020603050405020304" pitchFamily="18" charset="0"/>
              </a:rPr>
              <a:t>(4109,6 тыс. рублей), в которой предусмотрены расходы на обеспечение: деятельности единой диспетчерской службы (3202 тыс. рублей), добровольной пожарной охраны (586 тыс. рублей), на приобретение, замену, ремонт и техническое обслуживание наружного противопожарного водопровода (пожарных гидрантов) (213 тыс. рублей), частичное возмещение ущерба гражданам, причиненного пожаром (50 тыс. рублей), оборудование временных спасательных постов, проведение рейдов по обеспечению безопасности людей на водоемах городского округа (58,6 тыс. рублей).</a:t>
            </a:r>
            <a:endParaRPr lang="ru-RU" sz="1200" b="1" dirty="0" smtClean="0">
              <a:latin typeface="Times New Roman" panose="02020603050405020304" pitchFamily="18" charset="0"/>
              <a:cs typeface="Times New Roman" panose="02020603050405020304" pitchFamily="18" charset="0"/>
            </a:endParaRPr>
          </a:p>
          <a:p>
            <a:pPr algn="just"/>
            <a:r>
              <a:rPr lang="ru-RU" sz="1200" b="1" dirty="0" smtClean="0">
                <a:latin typeface="Times New Roman" panose="02020603050405020304" pitchFamily="18" charset="0"/>
                <a:cs typeface="Times New Roman" panose="02020603050405020304" pitchFamily="18" charset="0"/>
              </a:rPr>
              <a:t>Муниципальная </a:t>
            </a:r>
            <a:r>
              <a:rPr lang="ru-RU" sz="1200" b="1" dirty="0">
                <a:latin typeface="Times New Roman" panose="02020603050405020304" pitchFamily="18" charset="0"/>
                <a:cs typeface="Times New Roman" panose="02020603050405020304" pitchFamily="18" charset="0"/>
              </a:rPr>
              <a:t>программа поддержки и развития малого и среднего предпринимательства в городском округе Октябрьск Самарской области на 2016-2023 гг.»</a:t>
            </a:r>
            <a:r>
              <a:rPr lang="ru-RU" sz="1200" dirty="0">
                <a:latin typeface="Times New Roman" panose="02020603050405020304" pitchFamily="18" charset="0"/>
                <a:cs typeface="Times New Roman" panose="02020603050405020304" pitchFamily="18" charset="0"/>
              </a:rPr>
              <a:t> (2914,6 тыс. рублей) – </a:t>
            </a:r>
            <a:r>
              <a:rPr lang="ru-RU" sz="1200" dirty="0" smtClean="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на обеспечение деятельности управления экономического развития, инвестиций, предпринимательства и торговли и проведение мероприятий по содействию развития малого и среднего предпринимательства.</a:t>
            </a:r>
          </a:p>
          <a:p>
            <a:pPr algn="just"/>
            <a:r>
              <a:rPr lang="ru-RU" sz="1200" b="1" dirty="0">
                <a:latin typeface="Times New Roman" panose="02020603050405020304" pitchFamily="18" charset="0"/>
                <a:cs typeface="Times New Roman" panose="02020603050405020304" pitchFamily="18" charset="0"/>
              </a:rPr>
              <a:t> Муниципальная программа комплексного развития транспортной инфраструктуры городского округа Октябрьск Самарской области на 2018-2028 годы </a:t>
            </a:r>
            <a:r>
              <a:rPr lang="ru-RU" sz="1200" dirty="0">
                <a:latin typeface="Times New Roman" panose="02020603050405020304" pitchFamily="18" charset="0"/>
                <a:cs typeface="Times New Roman" panose="02020603050405020304" pitchFamily="18" charset="0"/>
              </a:rPr>
              <a:t>(7593 тыс. рублей) – софинансирование расходных обязательств по ремонту дорог и тротуаров – 4903 тыс. рублей, приобретение и установка дорожных знаков – 1490 тыс. рублей, нанесение дорожной разметки – 800 тыс. рублей, обустройство опасных участков дорог дорожными барьерными ограждениями – 400 тыс. рублей.</a:t>
            </a:r>
          </a:p>
          <a:p>
            <a:pPr algn="just"/>
            <a:r>
              <a:rPr lang="ru-RU" sz="1200" b="1" dirty="0">
                <a:latin typeface="Times New Roman" panose="02020603050405020304" pitchFamily="18" charset="0"/>
                <a:cs typeface="Times New Roman" panose="02020603050405020304" pitchFamily="18" charset="0"/>
              </a:rPr>
              <a:t>Муниципальная программа «Переселение граждан из аварийного жилищного фонда на территории городского округа Октябрьск на 2018-2024 годы» </a:t>
            </a:r>
            <a:r>
              <a:rPr lang="ru-RU" sz="1200" dirty="0">
                <a:latin typeface="Times New Roman" panose="02020603050405020304" pitchFamily="18" charset="0"/>
                <a:cs typeface="Times New Roman" panose="02020603050405020304" pitchFamily="18" charset="0"/>
              </a:rPr>
              <a:t>предусмотрены расходы на реализацию мероприятий по переселению граждан из аварийного жилищного фонда в сумме 85417,4 тыс. рублей, из них за счет средств государственной корпорации – Фонда содействия реформированию жилищно-коммунального хозяйства в сумме 73458,9 тыс. рублей, областного бюджета в сумме 7687,5 тыс. рублей, на реализацию национального проекта «Жилье и городская среда» федерального проекта «Обеспечение устойчивого сокращения непригодного для проживания жилищного фонда».</a:t>
            </a:r>
          </a:p>
          <a:p>
            <a:pPr algn="just"/>
            <a:r>
              <a:rPr lang="ru-RU" sz="1200" b="1" dirty="0">
                <a:latin typeface="Times New Roman" panose="02020603050405020304" pitchFamily="18" charset="0"/>
                <a:cs typeface="Times New Roman" panose="02020603050405020304" pitchFamily="18" charset="0"/>
              </a:rPr>
              <a:t>         Муниципальная программа  «Благоустройство территории городского округа Октябрьск на 2017-2025 годы» </a:t>
            </a:r>
            <a:r>
              <a:rPr lang="ru-RU" sz="1200" dirty="0">
                <a:latin typeface="Times New Roman" panose="02020603050405020304" pitchFamily="18" charset="0"/>
                <a:cs typeface="Times New Roman" panose="02020603050405020304" pitchFamily="18" charset="0"/>
              </a:rPr>
              <a:t>в сумме 51984,8 тыс. рублей (5875,9 тыс. рублей – организация благоустройства и озеленения, 29437,1 тыс. рублей – уборка территории и аналогичная деятельность, 12409,9 тыс. рублей – организация освещения улиц городского округа, 442,3 тыс. рублей – трудоустройство безработных граждан городского округа, 2253,6 тыс. рублей – содержание мест захоронения, 1566,0 тыс. рублей – установка детских игровых площадок и другие расходы).</a:t>
            </a:r>
          </a:p>
          <a:p>
            <a:pPr algn="just"/>
            <a:r>
              <a:rPr lang="ru-RU" sz="1200" b="1" dirty="0">
                <a:latin typeface="Times New Roman" panose="02020603050405020304" pitchFamily="18" charset="0"/>
                <a:cs typeface="Times New Roman" panose="02020603050405020304" pitchFamily="18" charset="0"/>
              </a:rPr>
              <a:t>    Муниципальная программа «Обращение с отходами производства и потребления на территории  городского округа Октябрьск Самарской области на 2017-2023гг.»</a:t>
            </a:r>
            <a:r>
              <a:rPr lang="ru-RU" sz="1200" dirty="0">
                <a:latin typeface="Times New Roman" panose="02020603050405020304" pitchFamily="18" charset="0"/>
                <a:cs typeface="Times New Roman" panose="02020603050405020304" pitchFamily="18" charset="0"/>
              </a:rPr>
              <a:t> (540,6 тыс. рублей)</a:t>
            </a:r>
            <a:r>
              <a:rPr lang="ru-RU" sz="1200" b="1" dirty="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предусмотрены</a:t>
            </a:r>
            <a:r>
              <a:rPr lang="ru-RU" sz="1200" b="1" dirty="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расходы на обустройство контейнерных площадок для организации сбора и вывоза бытовых и промышленных отходов (308,6 тыс. рублей), на расходы, связанные с приобретением мусоросборников (контейнеров, ) для складирования ТКО (212 тыс. рублей);</a:t>
            </a:r>
          </a:p>
          <a:p>
            <a:pPr algn="just"/>
            <a:r>
              <a:rPr lang="ru-RU" sz="1200" b="1" dirty="0">
                <a:latin typeface="Times New Roman" panose="02020603050405020304" pitchFamily="18" charset="0"/>
                <a:cs typeface="Times New Roman" panose="02020603050405020304" pitchFamily="18" charset="0"/>
              </a:rPr>
              <a:t>             </a:t>
            </a:r>
            <a:endParaRPr lang="ru-RU" sz="1050" dirty="0">
              <a:solidFill>
                <a:prstClr val="black"/>
              </a:solidFill>
              <a:latin typeface="Times New Roman"/>
              <a:ea typeface="Times New Roman"/>
            </a:endParaRPr>
          </a:p>
        </p:txBody>
      </p:sp>
    </p:spTree>
  </p:cSld>
  <p:clrMapOvr>
    <a:masterClrMapping/>
  </p:clrMapOvr>
  <p:transition>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5496" y="73069"/>
            <a:ext cx="8983364" cy="6740307"/>
          </a:xfrm>
          <a:prstGeom prst="rect">
            <a:avLst/>
          </a:prstGeom>
        </p:spPr>
        <p:txBody>
          <a:bodyPr wrap="square">
            <a:spAutoFit/>
          </a:bodyPr>
          <a:lstStyle/>
          <a:p>
            <a:pPr algn="just"/>
            <a:r>
              <a:rPr lang="ru-RU" sz="1200" b="1" dirty="0">
                <a:latin typeface="Times New Roman" panose="02020603050405020304" pitchFamily="18" charset="0"/>
                <a:cs typeface="Times New Roman" panose="02020603050405020304" pitchFamily="18" charset="0"/>
              </a:rPr>
              <a:t>Муниципальная программа «Реализация стратегии государственной молодежной политики на территории городского округа Самарской области на 2019-2024 годы» </a:t>
            </a:r>
            <a:r>
              <a:rPr lang="ru-RU" sz="1200" dirty="0">
                <a:latin typeface="Times New Roman" panose="02020603050405020304" pitchFamily="18" charset="0"/>
                <a:cs typeface="Times New Roman" panose="02020603050405020304" pitchFamily="18" charset="0"/>
              </a:rPr>
              <a:t>(4742,3 тыс. рублей) расходы на содержание Дома молодежных организаций (4170,3 тыс. рублей), расходы на трудоустройство несовершеннолетних (446 тыс. рублей), расходы на организацию и проведение Дня молодежи (126 тыс. рублей).</a:t>
            </a:r>
          </a:p>
          <a:p>
            <a:pPr algn="just"/>
            <a:r>
              <a:rPr lang="ru-RU" sz="1200" b="1" dirty="0">
                <a:latin typeface="Times New Roman" panose="02020603050405020304" pitchFamily="18" charset="0"/>
                <a:cs typeface="Times New Roman" panose="02020603050405020304" pitchFamily="18" charset="0"/>
              </a:rPr>
              <a:t>Муниципальная программа «Развитие культуры и искусства в городском округе Октябрьск Самарской области на 2018-2023 годы» </a:t>
            </a:r>
            <a:r>
              <a:rPr lang="ru-RU" sz="1200" dirty="0">
                <a:latin typeface="Times New Roman" panose="02020603050405020304" pitchFamily="18" charset="0"/>
                <a:cs typeface="Times New Roman" panose="02020603050405020304" pitchFamily="18" charset="0"/>
              </a:rPr>
              <a:t>(71757,2 тыс. рублей), в которой предусмотрено содержание учреждений культуры (38759,1 тыс. рублей), дополнительного образования детей (32018,4 тыс. рублей), расходы на проведение праздничных мероприятий запланированы в сумме (979,7 тыс. рублей).</a:t>
            </a:r>
          </a:p>
          <a:p>
            <a:pPr algn="just"/>
            <a:r>
              <a:rPr lang="ru-RU" sz="1200" b="1"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Ведомственная </a:t>
            </a:r>
            <a:r>
              <a:rPr lang="ru-RU" sz="1200" b="1" dirty="0">
                <a:latin typeface="Times New Roman" panose="02020603050405020304" pitchFamily="18" charset="0"/>
                <a:cs typeface="Times New Roman" panose="02020603050405020304" pitchFamily="18" charset="0"/>
              </a:rPr>
              <a:t>целевая программа «Обеспечение реализации полномочий МКУ «Финансовое управление Администрации г.о. Октябрьск Самарской области на 2021-2023 годы» </a:t>
            </a:r>
            <a:r>
              <a:rPr lang="ru-RU" sz="1200" dirty="0">
                <a:latin typeface="Times New Roman" panose="02020603050405020304" pitchFamily="18" charset="0"/>
                <a:cs typeface="Times New Roman" panose="02020603050405020304" pitchFamily="18" charset="0"/>
              </a:rPr>
              <a:t>(8889 тыс. рублей) на содержание МКУ «Финансовое управление Администрации г. о. Октябрьск».</a:t>
            </a:r>
          </a:p>
          <a:p>
            <a:pPr algn="just"/>
            <a:r>
              <a:rPr lang="ru-RU" sz="1200" b="1" dirty="0">
                <a:latin typeface="Times New Roman" panose="02020603050405020304" pitchFamily="18" charset="0"/>
                <a:cs typeface="Times New Roman" panose="02020603050405020304" pitchFamily="18" charset="0"/>
              </a:rPr>
              <a:t>Ведомственная целевая программа «Обеспечение реализации полномочий Муниципального казенного учреждения городского округа Октябрьск Самарской области «Управление по вопросам жилищно-коммунального хозяйства, энергетики и функционирования единой дежурной диспетчерской службы на 2021-2023гг» </a:t>
            </a:r>
            <a:r>
              <a:rPr lang="ru-RU" sz="1200" dirty="0">
                <a:latin typeface="Times New Roman" panose="02020603050405020304" pitchFamily="18" charset="0"/>
                <a:cs typeface="Times New Roman" panose="02020603050405020304" pitchFamily="18" charset="0"/>
              </a:rPr>
              <a:t>в сумме</a:t>
            </a:r>
            <a:r>
              <a:rPr lang="ru-RU" sz="1200" b="1" dirty="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4327,3 тыс. рублей на содержание МКУ «Управление по вопросам жилищно-коммунального хозяйства, энергетики и функционирования единой дежурной диспетчерской службы».</a:t>
            </a:r>
          </a:p>
          <a:p>
            <a:pPr algn="just"/>
            <a:r>
              <a:rPr lang="ru-RU" sz="1200" b="1" dirty="0">
                <a:latin typeface="Times New Roman" panose="02020603050405020304" pitchFamily="18" charset="0"/>
                <a:cs typeface="Times New Roman" panose="02020603050405020304" pitchFamily="18" charset="0"/>
              </a:rPr>
              <a:t>Ведомственная целевая программа «Обеспечение реализации полномочий Муниципального казенного учреждения «Управление по вопросам семьи городского округа Октябрьск Самарской области» на 2021-2023гг.» </a:t>
            </a:r>
            <a:r>
              <a:rPr lang="ru-RU" sz="1200" dirty="0">
                <a:latin typeface="Times New Roman" panose="02020603050405020304" pitchFamily="18" charset="0"/>
                <a:cs typeface="Times New Roman" panose="02020603050405020304" pitchFamily="18" charset="0"/>
              </a:rPr>
              <a:t>в сумме 1396,5 тыс. рублей</a:t>
            </a:r>
            <a:r>
              <a:rPr lang="ru-RU" sz="1200" b="1" dirty="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на содержание МКУ «Управление по вопросам семьи городского округа Октябрьск Самарской области».</a:t>
            </a:r>
          </a:p>
          <a:p>
            <a:pPr algn="just"/>
            <a:r>
              <a:rPr lang="ru-RU" sz="1200" b="1" dirty="0" smtClean="0">
                <a:latin typeface="Times New Roman" panose="02020603050405020304" pitchFamily="18" charset="0"/>
                <a:cs typeface="Times New Roman" panose="02020603050405020304" pitchFamily="18" charset="0"/>
              </a:rPr>
              <a:t>Ведомственная </a:t>
            </a:r>
            <a:r>
              <a:rPr lang="ru-RU" sz="1200" b="1" dirty="0">
                <a:latin typeface="Times New Roman" panose="02020603050405020304" pitchFamily="18" charset="0"/>
                <a:cs typeface="Times New Roman" panose="02020603050405020304" pitchFamily="18" charset="0"/>
              </a:rPr>
              <a:t>целевая программа «Организация предоставления государственных и муниципальных услуг на территории городского округа Октябрьск на базе МБУ «Октябрьский МФЦ» на 2021-2023 годы»</a:t>
            </a:r>
            <a:r>
              <a:rPr lang="ru-RU" sz="1200" dirty="0">
                <a:latin typeface="Times New Roman" panose="02020603050405020304" pitchFamily="18" charset="0"/>
                <a:cs typeface="Times New Roman" panose="02020603050405020304" pitchFamily="18" charset="0"/>
              </a:rPr>
              <a:t> в сумме 10471,8 тыс. рублей на содержание МБУ «Октябрьский МФЦ» (оплата труда и начисления на выплаты по оплате труда, оплата услуг связи и коммунальных услуг, услуги по содержанию имущества, прочие работы, услуги, увеличение стоимости материальных запасов (канц. хоз. расходы).</a:t>
            </a:r>
          </a:p>
          <a:p>
            <a:pPr algn="just"/>
            <a:r>
              <a:rPr lang="ru-RU" sz="1200" b="1" dirty="0">
                <a:latin typeface="Times New Roman" panose="02020603050405020304" pitchFamily="18" charset="0"/>
                <a:cs typeface="Times New Roman" panose="02020603050405020304" pitchFamily="18" charset="0"/>
              </a:rPr>
              <a:t>Ведомственная целевая программа «Обеспечение реализации полномочий Муниципального казенного учреждения «Учреждение по обеспечению деятельности органов местного самоуправления городского округа Октябрьск Самарской области» на 2021-2023 гг.»</a:t>
            </a:r>
            <a:r>
              <a:rPr lang="ru-RU" sz="1200" dirty="0">
                <a:latin typeface="Times New Roman" panose="02020603050405020304" pitchFamily="18" charset="0"/>
                <a:cs typeface="Times New Roman" panose="02020603050405020304" pitchFamily="18" charset="0"/>
              </a:rPr>
              <a:t> в сумме 12764,6 тыс. рублей предусмотрены расходы на содержание МКУ «Учреждение по обеспечению деятельности органов местного самоуправления городского округа Октябрьск Самарской области».</a:t>
            </a:r>
          </a:p>
          <a:p>
            <a:pPr algn="just"/>
            <a:r>
              <a:rPr lang="ru-RU" sz="1200" b="1" dirty="0">
                <a:latin typeface="Times New Roman" panose="02020603050405020304" pitchFamily="18" charset="0"/>
                <a:cs typeface="Times New Roman" panose="02020603050405020304" pitchFamily="18" charset="0"/>
              </a:rPr>
              <a:t>Ведомственная целевая программа «Обеспечение реализации полномочий Муниципального казенного учреждения «Центр по обеспечению деятельности учреждений социальной сферы городского округа Октябрьск Самарской области» на 2021-2023гг» </a:t>
            </a:r>
            <a:r>
              <a:rPr lang="ru-RU" sz="1200" dirty="0">
                <a:latin typeface="Times New Roman" panose="02020603050405020304" pitchFamily="18" charset="0"/>
                <a:cs typeface="Times New Roman" panose="02020603050405020304" pitchFamily="18" charset="0"/>
              </a:rPr>
              <a:t>в сумме 12219,1 тыс. рублей на содержание МКУ «Центр АХО УСС».</a:t>
            </a:r>
          </a:p>
          <a:p>
            <a:pPr algn="just"/>
            <a:r>
              <a:rPr lang="ru-RU" sz="1200" b="1" dirty="0">
                <a:latin typeface="Times New Roman" panose="02020603050405020304" pitchFamily="18" charset="0"/>
                <a:cs typeface="Times New Roman" panose="02020603050405020304" pitchFamily="18" charset="0"/>
              </a:rPr>
              <a:t>Ведомственная целевая программа «Обеспечение реализации полномочий Муниципального казенного учреждения городского округа Октябрьск Самарской области «Централизованная бухгалтерия городского округа Октябрьск Самарской области» на 2021-2023гг» </a:t>
            </a:r>
            <a:r>
              <a:rPr lang="ru-RU" sz="1200" dirty="0">
                <a:latin typeface="Times New Roman" panose="02020603050405020304" pitchFamily="18" charset="0"/>
                <a:cs typeface="Times New Roman" panose="02020603050405020304" pitchFamily="18" charset="0"/>
              </a:rPr>
              <a:t>в сумме 6906,7 тыс. рублей на содержание МКУ «Централизованная бухгалтерия».</a:t>
            </a:r>
          </a:p>
          <a:p>
            <a:pPr algn="just"/>
            <a:r>
              <a:rPr lang="ru-RU" sz="1200" b="1" dirty="0">
                <a:latin typeface="Times New Roman" panose="02020603050405020304" pitchFamily="18" charset="0"/>
                <a:cs typeface="Times New Roman" panose="02020603050405020304" pitchFamily="18" charset="0"/>
              </a:rPr>
              <a:t>Ведомственная целевая программа «Обеспечение реализации полномочий Муниципального казенного учреждения городского округа Октябрьск Самарской области «Управление социального развития Администрации городского округа Октябрьск Самарской области» на 2021-2023 годы» </a:t>
            </a:r>
            <a:r>
              <a:rPr lang="ru-RU" sz="1200" dirty="0">
                <a:latin typeface="Times New Roman" panose="02020603050405020304" pitchFamily="18" charset="0"/>
                <a:cs typeface="Times New Roman" panose="02020603050405020304" pitchFamily="18" charset="0"/>
              </a:rPr>
              <a:t>в сумме 5082 тыс. рублей на содержание МКУ «Управление социального развития».</a:t>
            </a:r>
          </a:p>
        </p:txBody>
      </p:sp>
    </p:spTree>
    <p:extLst>
      <p:ext uri="{BB962C8B-B14F-4D97-AF65-F5344CB8AC3E}">
        <p14:creationId xmlns:p14="http://schemas.microsoft.com/office/powerpoint/2010/main" val="3878646996"/>
      </p:ext>
    </p:extLst>
  </p:cSld>
  <p:clrMapOvr>
    <a:masterClrMapping/>
  </p:clrMapOvr>
  <p:transition>
    <p:pull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ChangeArrowheads="1"/>
          </p:cNvSpPr>
          <p:nvPr/>
        </p:nvSpPr>
        <p:spPr bwMode="auto">
          <a:xfrm>
            <a:off x="323850" y="44624"/>
            <a:ext cx="84963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4492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ru-RU" altLang="ru-RU" sz="1000" dirty="0">
                <a:latin typeface="Times New Roman" pitchFamily="18" charset="0"/>
                <a:cs typeface="Times New Roman" pitchFamily="18" charset="0"/>
              </a:rPr>
              <a:t>Таблицы 7</a:t>
            </a:r>
          </a:p>
          <a:p>
            <a:pPr algn="ctr"/>
            <a:r>
              <a:rPr lang="ru-RU" altLang="ru-RU" sz="1200" b="1" dirty="0">
                <a:latin typeface="Times New Roman" pitchFamily="18" charset="0"/>
                <a:cs typeface="Times New Roman" pitchFamily="18" charset="0"/>
              </a:rPr>
              <a:t>Программа муниципальных  внутренних заимствований </a:t>
            </a:r>
            <a:endParaRPr lang="ru-RU" altLang="ru-RU" sz="1200" b="1" dirty="0" smtClean="0">
              <a:latin typeface="Times New Roman" pitchFamily="18" charset="0"/>
              <a:cs typeface="Times New Roman" pitchFamily="18" charset="0"/>
            </a:endParaRPr>
          </a:p>
          <a:p>
            <a:pPr algn="ctr"/>
            <a:r>
              <a:rPr lang="ru-RU" altLang="ru-RU" sz="1200" b="1" dirty="0" smtClean="0">
                <a:latin typeface="Times New Roman" pitchFamily="18" charset="0"/>
                <a:cs typeface="Times New Roman" pitchFamily="18" charset="0"/>
              </a:rPr>
              <a:t>городского </a:t>
            </a:r>
            <a:r>
              <a:rPr lang="ru-RU" altLang="ru-RU" sz="1200" b="1" dirty="0">
                <a:latin typeface="Times New Roman" pitchFamily="18" charset="0"/>
                <a:cs typeface="Times New Roman" pitchFamily="18" charset="0"/>
              </a:rPr>
              <a:t>округа Октябрьск на </a:t>
            </a:r>
            <a:r>
              <a:rPr lang="ru-RU" altLang="ru-RU" sz="1200" b="1" dirty="0" smtClean="0">
                <a:latin typeface="Times New Roman" pitchFamily="18" charset="0"/>
                <a:cs typeface="Times New Roman" pitchFamily="18" charset="0"/>
              </a:rPr>
              <a:t>2021 </a:t>
            </a:r>
            <a:r>
              <a:rPr lang="ru-RU" altLang="ru-RU" sz="1200" b="1" dirty="0">
                <a:latin typeface="Times New Roman" pitchFamily="18" charset="0"/>
                <a:cs typeface="Times New Roman" pitchFamily="18" charset="0"/>
              </a:rPr>
              <a:t>год</a:t>
            </a:r>
            <a:endParaRPr lang="ru-RU" altLang="ru-RU" sz="1200" b="1" dirty="0">
              <a:latin typeface="Times New Roman" pitchFamily="18" charset="0"/>
            </a:endParaRPr>
          </a:p>
          <a:p>
            <a:pPr algn="r"/>
            <a:r>
              <a:rPr lang="ru-RU" altLang="ru-RU" sz="1000" dirty="0">
                <a:cs typeface="Times New Roman" pitchFamily="18" charset="0"/>
              </a:rPr>
              <a:t>                                                                         </a:t>
            </a:r>
            <a:r>
              <a:rPr lang="ru-RU" altLang="ru-RU" sz="1000" dirty="0">
                <a:latin typeface="Times New Roman" pitchFamily="18" charset="0"/>
                <a:cs typeface="Times New Roman" pitchFamily="18" charset="0"/>
              </a:rPr>
              <a:t>тыс. </a:t>
            </a:r>
            <a:r>
              <a:rPr lang="ru-RU" altLang="ru-RU" sz="1000" dirty="0" smtClean="0">
                <a:latin typeface="Times New Roman" pitchFamily="18" charset="0"/>
                <a:cs typeface="Times New Roman" pitchFamily="18" charset="0"/>
              </a:rPr>
              <a:t>рублей</a:t>
            </a:r>
            <a:endParaRPr lang="ru-RU" altLang="ru-RU" dirty="0">
              <a:latin typeface="Times New Roman" pitchFamily="18" charset="0"/>
              <a:cs typeface="Times New Roman" pitchFamily="18" charset="0"/>
            </a:endParaRPr>
          </a:p>
        </p:txBody>
      </p:sp>
      <p:sp>
        <p:nvSpPr>
          <p:cNvPr id="33795" name="Rectangle 108"/>
          <p:cNvSpPr>
            <a:spLocks noChangeArrowheads="1"/>
          </p:cNvSpPr>
          <p:nvPr/>
        </p:nvSpPr>
        <p:spPr bwMode="auto">
          <a:xfrm>
            <a:off x="250825" y="2276872"/>
            <a:ext cx="85693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ru-RU" altLang="ru-RU" sz="1000" b="1" dirty="0">
                <a:cs typeface="Times New Roman" pitchFamily="18" charset="0"/>
              </a:rPr>
              <a:t>                                                                                                                                                                                   </a:t>
            </a:r>
            <a:endParaRPr lang="ru-RU" altLang="ru-RU" sz="1100" dirty="0"/>
          </a:p>
          <a:p>
            <a:pPr algn="ctr"/>
            <a:r>
              <a:rPr lang="ru-RU" altLang="ru-RU" sz="1200" b="1" dirty="0">
                <a:latin typeface="Times New Roman" pitchFamily="18" charset="0"/>
                <a:cs typeface="Times New Roman" pitchFamily="18" charset="0"/>
              </a:rPr>
              <a:t>Программа муниципальных внутренних заимствований </a:t>
            </a:r>
            <a:br>
              <a:rPr lang="ru-RU" altLang="ru-RU" sz="1200" b="1" dirty="0">
                <a:latin typeface="Times New Roman" pitchFamily="18" charset="0"/>
                <a:cs typeface="Times New Roman" pitchFamily="18" charset="0"/>
              </a:rPr>
            </a:br>
            <a:r>
              <a:rPr lang="ru-RU" altLang="ru-RU" sz="1200" b="1" dirty="0">
                <a:latin typeface="Times New Roman" pitchFamily="18" charset="0"/>
                <a:cs typeface="Times New Roman" pitchFamily="18" charset="0"/>
              </a:rPr>
              <a:t>городского округа  на </a:t>
            </a:r>
            <a:r>
              <a:rPr lang="ru-RU" altLang="ru-RU" sz="1200" b="1" dirty="0" smtClean="0">
                <a:latin typeface="Times New Roman" pitchFamily="18" charset="0"/>
                <a:cs typeface="Times New Roman" pitchFamily="18" charset="0"/>
              </a:rPr>
              <a:t>2022 </a:t>
            </a:r>
            <a:r>
              <a:rPr lang="ru-RU" altLang="ru-RU" sz="1200" b="1" dirty="0">
                <a:latin typeface="Times New Roman" pitchFamily="18" charset="0"/>
                <a:cs typeface="Times New Roman" pitchFamily="18" charset="0"/>
              </a:rPr>
              <a:t>год</a:t>
            </a:r>
          </a:p>
          <a:p>
            <a:pPr algn="r"/>
            <a:r>
              <a:rPr lang="ru-RU" altLang="ru-RU" sz="1000" dirty="0">
                <a:latin typeface="Times New Roman" pitchFamily="18" charset="0"/>
                <a:cs typeface="Times New Roman" pitchFamily="18" charset="0"/>
              </a:rPr>
              <a:t>тыс. </a:t>
            </a:r>
            <a:r>
              <a:rPr lang="ru-RU" altLang="ru-RU" sz="1000" dirty="0" smtClean="0">
                <a:latin typeface="Times New Roman" pitchFamily="18" charset="0"/>
                <a:cs typeface="Times New Roman" pitchFamily="18" charset="0"/>
              </a:rPr>
              <a:t>рублей</a:t>
            </a:r>
            <a:endParaRPr lang="ru-RU" altLang="ru-RU" dirty="0">
              <a:latin typeface="Times New Roman" pitchFamily="18" charset="0"/>
              <a:cs typeface="Times New Roman" pitchFamily="18" charset="0"/>
            </a:endParaRPr>
          </a:p>
        </p:txBody>
      </p:sp>
      <p:sp>
        <p:nvSpPr>
          <p:cNvPr id="33796" name="Rectangle 212"/>
          <p:cNvSpPr>
            <a:spLocks noChangeArrowheads="1"/>
          </p:cNvSpPr>
          <p:nvPr/>
        </p:nvSpPr>
        <p:spPr bwMode="auto">
          <a:xfrm>
            <a:off x="539750" y="4581128"/>
            <a:ext cx="8280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sz="1200" b="1" dirty="0">
                <a:latin typeface="Times New Roman" pitchFamily="18" charset="0"/>
                <a:cs typeface="Times New Roman" pitchFamily="18" charset="0"/>
              </a:rPr>
              <a:t>Программа муниципальных внутренних заимствований </a:t>
            </a:r>
            <a:br>
              <a:rPr lang="ru-RU" altLang="ru-RU" sz="1200" b="1" dirty="0">
                <a:latin typeface="Times New Roman" pitchFamily="18" charset="0"/>
                <a:cs typeface="Times New Roman" pitchFamily="18" charset="0"/>
              </a:rPr>
            </a:br>
            <a:r>
              <a:rPr lang="ru-RU" altLang="ru-RU" sz="1200" b="1" dirty="0">
                <a:latin typeface="Times New Roman" pitchFamily="18" charset="0"/>
                <a:cs typeface="Times New Roman" pitchFamily="18" charset="0"/>
              </a:rPr>
              <a:t>городского округа  на </a:t>
            </a:r>
            <a:r>
              <a:rPr lang="ru-RU" altLang="ru-RU" sz="1200" b="1" dirty="0" smtClean="0">
                <a:latin typeface="Times New Roman" pitchFamily="18" charset="0"/>
                <a:cs typeface="Times New Roman" pitchFamily="18" charset="0"/>
              </a:rPr>
              <a:t>2023 </a:t>
            </a:r>
            <a:r>
              <a:rPr lang="ru-RU" altLang="ru-RU" sz="1200" b="1" dirty="0">
                <a:latin typeface="Times New Roman" pitchFamily="18" charset="0"/>
                <a:cs typeface="Times New Roman" pitchFamily="18" charset="0"/>
              </a:rPr>
              <a:t>год</a:t>
            </a:r>
            <a:endParaRPr lang="ru-RU" altLang="ru-RU" sz="1200" b="1" dirty="0">
              <a:latin typeface="Times New Roman" pitchFamily="18" charset="0"/>
            </a:endParaRPr>
          </a:p>
          <a:p>
            <a:pPr algn="r"/>
            <a:r>
              <a:rPr lang="ru-RU" altLang="ru-RU" sz="1000" dirty="0" smtClean="0">
                <a:latin typeface="Times New Roman" pitchFamily="18" charset="0"/>
                <a:cs typeface="Times New Roman" pitchFamily="18" charset="0"/>
              </a:rPr>
              <a:t>        </a:t>
            </a:r>
            <a:r>
              <a:rPr lang="ru-RU" altLang="ru-RU" sz="1000" dirty="0">
                <a:latin typeface="Times New Roman" pitchFamily="18" charset="0"/>
                <a:cs typeface="Times New Roman" pitchFamily="18" charset="0"/>
              </a:rPr>
              <a:t>тыс. </a:t>
            </a:r>
            <a:r>
              <a:rPr lang="ru-RU" altLang="ru-RU" sz="1000" dirty="0" smtClean="0">
                <a:latin typeface="Times New Roman" pitchFamily="18" charset="0"/>
                <a:cs typeface="Times New Roman" pitchFamily="18" charset="0"/>
              </a:rPr>
              <a:t>рублей</a:t>
            </a:r>
            <a:endParaRPr lang="ru-RU" alt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1911769070"/>
              </p:ext>
            </p:extLst>
          </p:nvPr>
        </p:nvGraphicFramePr>
        <p:xfrm>
          <a:off x="218113" y="828030"/>
          <a:ext cx="8640760" cy="1630680"/>
        </p:xfrm>
        <a:graphic>
          <a:graphicData uri="http://schemas.openxmlformats.org/drawingml/2006/table">
            <a:tbl>
              <a:tblPr firstRow="1" bandRow="1">
                <a:tableStyleId>{5C22544A-7EE6-4342-B048-85BDC9FD1C3A}</a:tableStyleId>
              </a:tblPr>
              <a:tblGrid>
                <a:gridCol w="345379"/>
                <a:gridCol w="3110925"/>
                <a:gridCol w="1728152"/>
                <a:gridCol w="1728152"/>
                <a:gridCol w="1728152"/>
              </a:tblGrid>
              <a:tr h="325748">
                <a:tc>
                  <a:txBody>
                    <a:bodyPr/>
                    <a:lstStyle/>
                    <a:p>
                      <a:pPr algn="ctr" fontAlgn="ctr"/>
                      <a:r>
                        <a:rPr lang="ru-RU" sz="1050" b="0" i="0" u="none" strike="noStrike" dirty="0">
                          <a:solidFill>
                            <a:srgbClr val="000000"/>
                          </a:solidFill>
                          <a:effectLst/>
                          <a:latin typeface="Times New Roman"/>
                        </a:rPr>
                        <a:t>№ п/п</a:t>
                      </a:r>
                    </a:p>
                  </a:txBody>
                  <a:tcPr marL="7620" marR="7620" marT="7620" marB="0" anchor="ctr"/>
                </a:tc>
                <a:tc>
                  <a:txBody>
                    <a:bodyPr/>
                    <a:lstStyle/>
                    <a:p>
                      <a:pPr algn="ctr" fontAlgn="ctr"/>
                      <a:r>
                        <a:rPr lang="ru-RU" sz="1050" b="1" i="0" u="none" strike="noStrike" dirty="0">
                          <a:solidFill>
                            <a:srgbClr val="000000"/>
                          </a:solidFill>
                          <a:effectLst/>
                          <a:latin typeface="Times New Roman"/>
                        </a:rPr>
                        <a:t>Наименование заимствования</a:t>
                      </a:r>
                    </a:p>
                  </a:txBody>
                  <a:tcPr marL="7620" marR="7620" marT="7620" marB="0" anchor="ctr"/>
                </a:tc>
                <a:tc>
                  <a:txBody>
                    <a:bodyPr/>
                    <a:lstStyle/>
                    <a:p>
                      <a:pPr algn="ctr" fontAlgn="ctr"/>
                      <a:r>
                        <a:rPr lang="ru-RU" sz="1050" b="1" i="0" u="none" strike="noStrike">
                          <a:solidFill>
                            <a:srgbClr val="000000"/>
                          </a:solidFill>
                          <a:effectLst/>
                          <a:latin typeface="Times New Roman"/>
                        </a:rPr>
                        <a:t>Привлечение средств</a:t>
                      </a:r>
                      <a:br>
                        <a:rPr lang="ru-RU" sz="1050" b="1" i="0" u="none" strike="noStrike">
                          <a:solidFill>
                            <a:srgbClr val="000000"/>
                          </a:solidFill>
                          <a:effectLst/>
                          <a:latin typeface="Times New Roman"/>
                        </a:rPr>
                      </a:br>
                      <a:r>
                        <a:rPr lang="ru-RU" sz="1050" b="1" i="0" u="none" strike="noStrike">
                          <a:solidFill>
                            <a:srgbClr val="000000"/>
                          </a:solidFill>
                          <a:effectLst/>
                          <a:latin typeface="Times New Roman"/>
                        </a:rPr>
                        <a:t>в 2021 году</a:t>
                      </a:r>
                    </a:p>
                  </a:txBody>
                  <a:tcPr marL="7620" marR="7620" marT="7620" marB="0" anchor="ctr"/>
                </a:tc>
                <a:tc>
                  <a:txBody>
                    <a:bodyPr/>
                    <a:lstStyle/>
                    <a:p>
                      <a:pPr algn="ctr" fontAlgn="ctr"/>
                      <a:r>
                        <a:rPr lang="ru-RU" sz="1050" b="1" i="0" u="none" strike="noStrike">
                          <a:solidFill>
                            <a:srgbClr val="000000"/>
                          </a:solidFill>
                          <a:effectLst/>
                          <a:latin typeface="Times New Roman"/>
                        </a:rPr>
                        <a:t>Погашение основного</a:t>
                      </a:r>
                      <a:br>
                        <a:rPr lang="ru-RU" sz="1050" b="1" i="0" u="none" strike="noStrike">
                          <a:solidFill>
                            <a:srgbClr val="000000"/>
                          </a:solidFill>
                          <a:effectLst/>
                          <a:latin typeface="Times New Roman"/>
                        </a:rPr>
                      </a:br>
                      <a:r>
                        <a:rPr lang="ru-RU" sz="1050" b="1" i="0" u="none" strike="noStrike">
                          <a:solidFill>
                            <a:srgbClr val="000000"/>
                          </a:solidFill>
                          <a:effectLst/>
                          <a:latin typeface="Times New Roman"/>
                        </a:rPr>
                        <a:t>долга в 2021 году</a:t>
                      </a:r>
                    </a:p>
                  </a:txBody>
                  <a:tcPr marL="7620" marR="7620" marT="7620" marB="0" anchor="ctr"/>
                </a:tc>
                <a:tc>
                  <a:txBody>
                    <a:bodyPr/>
                    <a:lstStyle/>
                    <a:p>
                      <a:pPr algn="ctr" fontAlgn="ctr"/>
                      <a:r>
                        <a:rPr lang="ru-RU" sz="1050" b="1" i="0" u="none" strike="noStrike" dirty="0">
                          <a:solidFill>
                            <a:srgbClr val="000000"/>
                          </a:solidFill>
                          <a:effectLst/>
                          <a:latin typeface="Times New Roman"/>
                        </a:rPr>
                        <a:t>Предельный срок погашения  долговых обязательств, лет</a:t>
                      </a:r>
                    </a:p>
                  </a:txBody>
                  <a:tcPr marL="7620" marR="7620" marT="7620" marB="0" anchor="ctr"/>
                </a:tc>
              </a:tr>
              <a:tr h="325748">
                <a:tc>
                  <a:txBody>
                    <a:bodyPr/>
                    <a:lstStyle/>
                    <a:p>
                      <a:pPr algn="ctr" fontAlgn="ctr"/>
                      <a:r>
                        <a:rPr lang="ru-RU" sz="1050" b="0" i="0" u="none" strike="noStrike" dirty="0">
                          <a:solidFill>
                            <a:srgbClr val="000000"/>
                          </a:solidFill>
                          <a:effectLst/>
                          <a:latin typeface="Times New Roman"/>
                        </a:rPr>
                        <a:t>1</a:t>
                      </a:r>
                    </a:p>
                  </a:txBody>
                  <a:tcPr marL="7620" marR="7620" marT="7620" marB="0" anchor="ctr"/>
                </a:tc>
                <a:tc>
                  <a:txBody>
                    <a:bodyPr/>
                    <a:lstStyle/>
                    <a:p>
                      <a:pPr algn="l" fontAlgn="ctr"/>
                      <a:r>
                        <a:rPr lang="ru-RU" sz="1050" b="0" i="0" u="none" strike="noStrike" dirty="0">
                          <a:solidFill>
                            <a:srgbClr val="000000"/>
                          </a:solidFill>
                          <a:effectLst/>
                          <a:latin typeface="Times New Roman"/>
                        </a:rPr>
                        <a:t>Кредиты, привлекаемые городским округом Октябрьск от кредитных организаций в валюте Российской Федерации</a:t>
                      </a:r>
                    </a:p>
                  </a:txBody>
                  <a:tcPr marL="7620" marR="7620" marT="7620" marB="0" anchor="ctr"/>
                </a:tc>
                <a:tc>
                  <a:txBody>
                    <a:bodyPr/>
                    <a:lstStyle/>
                    <a:p>
                      <a:pPr algn="ctr" fontAlgn="t"/>
                      <a:r>
                        <a:rPr lang="ru-RU" sz="1050" b="0" i="0" u="none" strike="noStrike" dirty="0">
                          <a:solidFill>
                            <a:srgbClr val="000000"/>
                          </a:solidFill>
                          <a:effectLst/>
                          <a:latin typeface="Times New Roman"/>
                        </a:rPr>
                        <a:t>48 467,0</a:t>
                      </a:r>
                    </a:p>
                  </a:txBody>
                  <a:tcPr marL="7620" marR="7620" marT="7620" marB="0"/>
                </a:tc>
                <a:tc>
                  <a:txBody>
                    <a:bodyPr/>
                    <a:lstStyle/>
                    <a:p>
                      <a:pPr algn="ctr" fontAlgn="t"/>
                      <a:r>
                        <a:rPr lang="ru-RU" sz="1050" b="0" i="0" u="none" strike="noStrike" dirty="0">
                          <a:solidFill>
                            <a:srgbClr val="000000"/>
                          </a:solidFill>
                          <a:effectLst/>
                          <a:latin typeface="Times New Roman"/>
                        </a:rPr>
                        <a:t>0,0</a:t>
                      </a:r>
                    </a:p>
                  </a:txBody>
                  <a:tcPr marL="7620" marR="7620" marT="7620" marB="0"/>
                </a:tc>
                <a:tc>
                  <a:txBody>
                    <a:bodyPr/>
                    <a:lstStyle/>
                    <a:p>
                      <a:pPr algn="ctr" fontAlgn="t"/>
                      <a:r>
                        <a:rPr lang="ru-RU" sz="1050" b="0" i="0" u="none" strike="noStrike">
                          <a:solidFill>
                            <a:srgbClr val="000000"/>
                          </a:solidFill>
                          <a:effectLst/>
                          <a:latin typeface="Times New Roman"/>
                        </a:rPr>
                        <a:t>3 </a:t>
                      </a:r>
                    </a:p>
                  </a:txBody>
                  <a:tcPr marL="7620" marR="7620" marT="7620" marB="0"/>
                </a:tc>
              </a:tr>
              <a:tr h="325748">
                <a:tc>
                  <a:txBody>
                    <a:bodyPr/>
                    <a:lstStyle/>
                    <a:p>
                      <a:pPr algn="ctr" fontAlgn="ctr"/>
                      <a:r>
                        <a:rPr lang="ru-RU" sz="1050" b="0" i="0" u="none" strike="noStrike">
                          <a:solidFill>
                            <a:srgbClr val="000000"/>
                          </a:solidFill>
                          <a:effectLst/>
                          <a:latin typeface="Times New Roman"/>
                        </a:rPr>
                        <a:t>2</a:t>
                      </a:r>
                    </a:p>
                  </a:txBody>
                  <a:tcPr marL="7620" marR="7620" marT="7620" marB="0" anchor="ctr"/>
                </a:tc>
                <a:tc>
                  <a:txBody>
                    <a:bodyPr/>
                    <a:lstStyle/>
                    <a:p>
                      <a:pPr algn="l" fontAlgn="ctr"/>
                      <a:r>
                        <a:rPr lang="ru-RU" sz="1050" b="0" i="0" u="none" strike="noStrike" dirty="0">
                          <a:solidFill>
                            <a:srgbClr val="000000"/>
                          </a:solidFill>
                          <a:effectLst/>
                          <a:latin typeface="Times New Roman"/>
                        </a:rPr>
                        <a:t>Кредиты, привлекаемые городским округом Октябрьск от других бюджетов бюджетной системы Российской Федерации</a:t>
                      </a:r>
                    </a:p>
                  </a:txBody>
                  <a:tcPr marL="7620" marR="7620" marT="7620" marB="0" anchor="ctr"/>
                </a:tc>
                <a:tc>
                  <a:txBody>
                    <a:bodyPr/>
                    <a:lstStyle/>
                    <a:p>
                      <a:pPr algn="ctr" fontAlgn="t"/>
                      <a:r>
                        <a:rPr lang="ru-RU" sz="1050" b="0" i="0" u="none" strike="noStrike">
                          <a:solidFill>
                            <a:srgbClr val="000000"/>
                          </a:solidFill>
                          <a:effectLst/>
                          <a:latin typeface="Times New Roman"/>
                        </a:rPr>
                        <a:t>0,0</a:t>
                      </a:r>
                    </a:p>
                  </a:txBody>
                  <a:tcPr marL="7620" marR="7620" marT="7620" marB="0"/>
                </a:tc>
                <a:tc>
                  <a:txBody>
                    <a:bodyPr/>
                    <a:lstStyle/>
                    <a:p>
                      <a:pPr algn="ctr" fontAlgn="t"/>
                      <a:r>
                        <a:rPr lang="ru-RU" sz="1050" b="0" i="0" u="none" strike="noStrike" dirty="0">
                          <a:solidFill>
                            <a:srgbClr val="000000"/>
                          </a:solidFill>
                          <a:effectLst/>
                          <a:latin typeface="Times New Roman"/>
                        </a:rPr>
                        <a:t>51 532,0</a:t>
                      </a:r>
                    </a:p>
                  </a:txBody>
                  <a:tcPr marL="7620" marR="7620" marT="7620" marB="0"/>
                </a:tc>
                <a:tc>
                  <a:txBody>
                    <a:bodyPr/>
                    <a:lstStyle/>
                    <a:p>
                      <a:pPr algn="ctr" fontAlgn="t"/>
                      <a:r>
                        <a:rPr lang="ru-RU" sz="1050" b="0" i="0" u="none" strike="noStrike" dirty="0">
                          <a:solidFill>
                            <a:srgbClr val="000000"/>
                          </a:solidFill>
                          <a:effectLst/>
                          <a:latin typeface="Times New Roman"/>
                        </a:rPr>
                        <a:t> </a:t>
                      </a:r>
                    </a:p>
                  </a:txBody>
                  <a:tcPr marL="7620" marR="7620" marT="7620" marB="0"/>
                </a:tc>
              </a:tr>
              <a:tr h="111558">
                <a:tc>
                  <a:txBody>
                    <a:bodyPr/>
                    <a:lstStyle/>
                    <a:p>
                      <a:pPr algn="ctr" fontAlgn="ctr"/>
                      <a:r>
                        <a:rPr lang="ru-RU" sz="1050" b="0" i="0" u="none" strike="noStrike">
                          <a:solidFill>
                            <a:srgbClr val="000000"/>
                          </a:solidFill>
                          <a:effectLst/>
                          <a:latin typeface="Times New Roman"/>
                        </a:rPr>
                        <a:t> </a:t>
                      </a:r>
                    </a:p>
                  </a:txBody>
                  <a:tcPr marL="7620" marR="7620" marT="7620" marB="0" anchor="ctr"/>
                </a:tc>
                <a:tc>
                  <a:txBody>
                    <a:bodyPr/>
                    <a:lstStyle/>
                    <a:p>
                      <a:pPr algn="l" fontAlgn="b"/>
                      <a:r>
                        <a:rPr lang="ru-RU" sz="1050" b="1" i="0" u="none" strike="noStrike" dirty="0">
                          <a:solidFill>
                            <a:srgbClr val="000000"/>
                          </a:solidFill>
                          <a:effectLst/>
                          <a:latin typeface="Times New Roman"/>
                        </a:rPr>
                        <a:t>ИТОГО:</a:t>
                      </a:r>
                    </a:p>
                  </a:txBody>
                  <a:tcPr marL="7620" marR="7620" marT="7620" marB="0" anchor="b"/>
                </a:tc>
                <a:tc>
                  <a:txBody>
                    <a:bodyPr/>
                    <a:lstStyle/>
                    <a:p>
                      <a:pPr algn="ctr" fontAlgn="t"/>
                      <a:r>
                        <a:rPr lang="ru-RU" sz="1050" b="1" i="0" u="none" strike="noStrike" dirty="0">
                          <a:solidFill>
                            <a:srgbClr val="000000"/>
                          </a:solidFill>
                          <a:effectLst/>
                          <a:latin typeface="Times New Roman"/>
                        </a:rPr>
                        <a:t>48 467,0</a:t>
                      </a:r>
                    </a:p>
                  </a:txBody>
                  <a:tcPr marL="7620" marR="7620" marT="7620" marB="0"/>
                </a:tc>
                <a:tc>
                  <a:txBody>
                    <a:bodyPr/>
                    <a:lstStyle/>
                    <a:p>
                      <a:pPr algn="ctr" fontAlgn="t"/>
                      <a:r>
                        <a:rPr lang="ru-RU" sz="1050" b="1" i="0" u="none" strike="noStrike">
                          <a:solidFill>
                            <a:srgbClr val="000000"/>
                          </a:solidFill>
                          <a:effectLst/>
                          <a:latin typeface="Times New Roman"/>
                        </a:rPr>
                        <a:t>51 532,0</a:t>
                      </a:r>
                    </a:p>
                  </a:txBody>
                  <a:tcPr marL="7620" marR="7620" marT="7620" marB="0"/>
                </a:tc>
                <a:tc>
                  <a:txBody>
                    <a:bodyPr/>
                    <a:lstStyle/>
                    <a:p>
                      <a:pPr algn="ctr" fontAlgn="t"/>
                      <a:r>
                        <a:rPr lang="ru-RU" sz="1050" b="0" i="0" u="none" strike="noStrike" dirty="0">
                          <a:solidFill>
                            <a:srgbClr val="000000"/>
                          </a:solidFill>
                          <a:effectLst/>
                          <a:latin typeface="Times New Roman"/>
                        </a:rPr>
                        <a:t> </a:t>
                      </a:r>
                    </a:p>
                  </a:txBody>
                  <a:tcPr marL="7620" marR="7620" marT="7620" marB="0"/>
                </a:tc>
              </a:tr>
            </a:tbl>
          </a:graphicData>
        </a:graphic>
      </p:graphicFrame>
      <p:graphicFrame>
        <p:nvGraphicFramePr>
          <p:cNvPr id="11" name="Таблица 10"/>
          <p:cNvGraphicFramePr>
            <a:graphicFrameLocks noGrp="1"/>
          </p:cNvGraphicFramePr>
          <p:nvPr>
            <p:extLst>
              <p:ext uri="{D42A27DB-BD31-4B8C-83A1-F6EECF244321}">
                <p14:modId xmlns:p14="http://schemas.microsoft.com/office/powerpoint/2010/main" val="2655472837"/>
              </p:ext>
            </p:extLst>
          </p:nvPr>
        </p:nvGraphicFramePr>
        <p:xfrm>
          <a:off x="250824" y="2996952"/>
          <a:ext cx="8569325" cy="1630680"/>
        </p:xfrm>
        <a:graphic>
          <a:graphicData uri="http://schemas.openxmlformats.org/drawingml/2006/table">
            <a:tbl>
              <a:tblPr firstRow="1" bandRow="1">
                <a:tableStyleId>{5C22544A-7EE6-4342-B048-85BDC9FD1C3A}</a:tableStyleId>
              </a:tblPr>
              <a:tblGrid>
                <a:gridCol w="342524"/>
                <a:gridCol w="3085206"/>
                <a:gridCol w="1713865"/>
                <a:gridCol w="1713865"/>
                <a:gridCol w="1713865"/>
              </a:tblGrid>
              <a:tr h="370840">
                <a:tc>
                  <a:txBody>
                    <a:bodyPr/>
                    <a:lstStyle/>
                    <a:p>
                      <a:pPr algn="ctr" fontAlgn="ctr"/>
                      <a:r>
                        <a:rPr lang="ru-RU" sz="1050" b="0" i="0" u="none" strike="noStrike" dirty="0">
                          <a:solidFill>
                            <a:srgbClr val="000000"/>
                          </a:solidFill>
                          <a:effectLst/>
                          <a:latin typeface="Times New Roman"/>
                        </a:rPr>
                        <a:t>№ п/п</a:t>
                      </a:r>
                    </a:p>
                  </a:txBody>
                  <a:tcPr marL="7620" marR="7620" marT="7620" marB="0" anchor="ctr"/>
                </a:tc>
                <a:tc>
                  <a:txBody>
                    <a:bodyPr/>
                    <a:lstStyle/>
                    <a:p>
                      <a:pPr algn="ctr" fontAlgn="ctr"/>
                      <a:r>
                        <a:rPr lang="ru-RU" sz="1050" b="1" i="0" u="none" strike="noStrike" dirty="0">
                          <a:solidFill>
                            <a:srgbClr val="000000"/>
                          </a:solidFill>
                          <a:effectLst/>
                          <a:latin typeface="Times New Roman"/>
                        </a:rPr>
                        <a:t>Наименование заимствования</a:t>
                      </a:r>
                    </a:p>
                  </a:txBody>
                  <a:tcPr marL="7620" marR="7620" marT="7620" marB="0" anchor="ctr"/>
                </a:tc>
                <a:tc>
                  <a:txBody>
                    <a:bodyPr/>
                    <a:lstStyle/>
                    <a:p>
                      <a:pPr algn="ctr" fontAlgn="ctr"/>
                      <a:r>
                        <a:rPr lang="ru-RU" sz="1050" b="1" i="0" u="none" strike="noStrike">
                          <a:solidFill>
                            <a:srgbClr val="000000"/>
                          </a:solidFill>
                          <a:effectLst/>
                          <a:latin typeface="Times New Roman"/>
                        </a:rPr>
                        <a:t>Привлечение средств</a:t>
                      </a:r>
                      <a:br>
                        <a:rPr lang="ru-RU" sz="1050" b="1" i="0" u="none" strike="noStrike">
                          <a:solidFill>
                            <a:srgbClr val="000000"/>
                          </a:solidFill>
                          <a:effectLst/>
                          <a:latin typeface="Times New Roman"/>
                        </a:rPr>
                      </a:br>
                      <a:r>
                        <a:rPr lang="ru-RU" sz="1050" b="1" i="0" u="none" strike="noStrike">
                          <a:solidFill>
                            <a:srgbClr val="000000"/>
                          </a:solidFill>
                          <a:effectLst/>
                          <a:latin typeface="Times New Roman"/>
                        </a:rPr>
                        <a:t>в 2022 году</a:t>
                      </a:r>
                    </a:p>
                  </a:txBody>
                  <a:tcPr marL="7620" marR="7620" marT="7620" marB="0" anchor="ctr"/>
                </a:tc>
                <a:tc>
                  <a:txBody>
                    <a:bodyPr/>
                    <a:lstStyle/>
                    <a:p>
                      <a:pPr algn="ctr" fontAlgn="ctr"/>
                      <a:r>
                        <a:rPr lang="ru-RU" sz="1050" b="1" i="0" u="none" strike="noStrike">
                          <a:solidFill>
                            <a:srgbClr val="000000"/>
                          </a:solidFill>
                          <a:effectLst/>
                          <a:latin typeface="Times New Roman"/>
                        </a:rPr>
                        <a:t>Погашение основного</a:t>
                      </a:r>
                      <a:br>
                        <a:rPr lang="ru-RU" sz="1050" b="1" i="0" u="none" strike="noStrike">
                          <a:solidFill>
                            <a:srgbClr val="000000"/>
                          </a:solidFill>
                          <a:effectLst/>
                          <a:latin typeface="Times New Roman"/>
                        </a:rPr>
                      </a:br>
                      <a:r>
                        <a:rPr lang="ru-RU" sz="1050" b="1" i="0" u="none" strike="noStrike">
                          <a:solidFill>
                            <a:srgbClr val="000000"/>
                          </a:solidFill>
                          <a:effectLst/>
                          <a:latin typeface="Times New Roman"/>
                        </a:rPr>
                        <a:t>долга в 2022 году</a:t>
                      </a:r>
                    </a:p>
                  </a:txBody>
                  <a:tcPr marL="7620" marR="7620" marT="7620" marB="0" anchor="ctr"/>
                </a:tc>
                <a:tc>
                  <a:txBody>
                    <a:bodyPr/>
                    <a:lstStyle/>
                    <a:p>
                      <a:pPr algn="ctr" fontAlgn="ctr"/>
                      <a:r>
                        <a:rPr lang="ru-RU" sz="1050" b="1" i="0" u="none" strike="noStrike">
                          <a:solidFill>
                            <a:srgbClr val="000000"/>
                          </a:solidFill>
                          <a:effectLst/>
                          <a:latin typeface="Times New Roman"/>
                        </a:rPr>
                        <a:t>Предельный срок погашения  долговых обязательств, лет</a:t>
                      </a:r>
                    </a:p>
                  </a:txBody>
                  <a:tcPr marL="7620" marR="7620" marT="7620" marB="0" anchor="ctr"/>
                </a:tc>
              </a:tr>
              <a:tr h="370840">
                <a:tc>
                  <a:txBody>
                    <a:bodyPr/>
                    <a:lstStyle/>
                    <a:p>
                      <a:pPr algn="ctr" fontAlgn="ctr"/>
                      <a:r>
                        <a:rPr lang="ru-RU" sz="1050" b="0" i="0" u="none" strike="noStrike">
                          <a:solidFill>
                            <a:srgbClr val="000000"/>
                          </a:solidFill>
                          <a:effectLst/>
                          <a:latin typeface="Times New Roman"/>
                        </a:rPr>
                        <a:t>1</a:t>
                      </a:r>
                    </a:p>
                  </a:txBody>
                  <a:tcPr marL="7620" marR="7620" marT="7620" marB="0" anchor="ctr"/>
                </a:tc>
                <a:tc>
                  <a:txBody>
                    <a:bodyPr/>
                    <a:lstStyle/>
                    <a:p>
                      <a:pPr algn="l" fontAlgn="ctr"/>
                      <a:r>
                        <a:rPr lang="ru-RU" sz="1050" b="0" i="0" u="none" strike="noStrike" dirty="0">
                          <a:solidFill>
                            <a:srgbClr val="000000"/>
                          </a:solidFill>
                          <a:effectLst/>
                          <a:latin typeface="Times New Roman"/>
                        </a:rPr>
                        <a:t>Кредиты, привлекаемые городским округом Октябрьск от кредитных организаций в валюте Российской Федерации</a:t>
                      </a:r>
                    </a:p>
                  </a:txBody>
                  <a:tcPr marL="7620" marR="7620" marT="7620" marB="0" anchor="ctr"/>
                </a:tc>
                <a:tc>
                  <a:txBody>
                    <a:bodyPr/>
                    <a:lstStyle/>
                    <a:p>
                      <a:pPr algn="ctr" fontAlgn="t"/>
                      <a:r>
                        <a:rPr lang="ru-RU" sz="1050" b="0" i="0" u="none" strike="noStrike" dirty="0">
                          <a:solidFill>
                            <a:srgbClr val="000000"/>
                          </a:solidFill>
                          <a:effectLst/>
                          <a:latin typeface="Times New Roman"/>
                        </a:rPr>
                        <a:t>56 250,6</a:t>
                      </a:r>
                    </a:p>
                  </a:txBody>
                  <a:tcPr marL="7620" marR="7620" marT="7620" marB="0"/>
                </a:tc>
                <a:tc>
                  <a:txBody>
                    <a:bodyPr/>
                    <a:lstStyle/>
                    <a:p>
                      <a:pPr algn="ctr" fontAlgn="t"/>
                      <a:r>
                        <a:rPr lang="ru-RU" sz="1050" b="0" i="0" u="none" strike="noStrike" dirty="0">
                          <a:solidFill>
                            <a:srgbClr val="000000"/>
                          </a:solidFill>
                          <a:effectLst/>
                          <a:latin typeface="Times New Roman"/>
                        </a:rPr>
                        <a:t>300,0</a:t>
                      </a:r>
                    </a:p>
                  </a:txBody>
                  <a:tcPr marL="7620" marR="7620" marT="7620" marB="0"/>
                </a:tc>
                <a:tc>
                  <a:txBody>
                    <a:bodyPr/>
                    <a:lstStyle/>
                    <a:p>
                      <a:pPr algn="ctr" fontAlgn="t"/>
                      <a:r>
                        <a:rPr lang="ru-RU" sz="1050" b="0" i="0" u="none" strike="noStrike">
                          <a:solidFill>
                            <a:srgbClr val="000000"/>
                          </a:solidFill>
                          <a:effectLst/>
                          <a:latin typeface="Times New Roman"/>
                        </a:rPr>
                        <a:t>3 </a:t>
                      </a:r>
                    </a:p>
                  </a:txBody>
                  <a:tcPr marL="7620" marR="7620" marT="7620" marB="0"/>
                </a:tc>
              </a:tr>
              <a:tr h="370840">
                <a:tc>
                  <a:txBody>
                    <a:bodyPr/>
                    <a:lstStyle/>
                    <a:p>
                      <a:pPr algn="ctr" fontAlgn="ctr"/>
                      <a:r>
                        <a:rPr lang="ru-RU" sz="1050" b="0" i="0" u="none" strike="noStrike">
                          <a:solidFill>
                            <a:srgbClr val="000000"/>
                          </a:solidFill>
                          <a:effectLst/>
                          <a:latin typeface="Times New Roman"/>
                        </a:rPr>
                        <a:t>2</a:t>
                      </a:r>
                    </a:p>
                  </a:txBody>
                  <a:tcPr marL="7620" marR="7620" marT="7620" marB="0" anchor="ctr"/>
                </a:tc>
                <a:tc>
                  <a:txBody>
                    <a:bodyPr/>
                    <a:lstStyle/>
                    <a:p>
                      <a:pPr algn="l" fontAlgn="ctr"/>
                      <a:r>
                        <a:rPr lang="ru-RU" sz="1050" b="0" i="0" u="none" strike="noStrike">
                          <a:solidFill>
                            <a:srgbClr val="000000"/>
                          </a:solidFill>
                          <a:effectLst/>
                          <a:latin typeface="Times New Roman"/>
                        </a:rPr>
                        <a:t>Кредиты, привлекаемые городским округом Октябрьск от других бюджетов бюджетной системы Российской Федерации</a:t>
                      </a:r>
                    </a:p>
                  </a:txBody>
                  <a:tcPr marL="7620" marR="7620" marT="7620" marB="0" anchor="ctr"/>
                </a:tc>
                <a:tc>
                  <a:txBody>
                    <a:bodyPr/>
                    <a:lstStyle/>
                    <a:p>
                      <a:pPr algn="ctr" fontAlgn="t"/>
                      <a:r>
                        <a:rPr lang="ru-RU" sz="1050" b="0" i="0" u="none" strike="noStrike" dirty="0">
                          <a:solidFill>
                            <a:srgbClr val="000000"/>
                          </a:solidFill>
                          <a:effectLst/>
                          <a:latin typeface="Times New Roman"/>
                        </a:rPr>
                        <a:t>0,0</a:t>
                      </a:r>
                    </a:p>
                  </a:txBody>
                  <a:tcPr marL="7620" marR="7620" marT="7620" marB="0"/>
                </a:tc>
                <a:tc>
                  <a:txBody>
                    <a:bodyPr/>
                    <a:lstStyle/>
                    <a:p>
                      <a:pPr algn="ctr" fontAlgn="t"/>
                      <a:r>
                        <a:rPr lang="ru-RU" sz="1050" b="0" i="0" u="none" strike="noStrike" dirty="0">
                          <a:solidFill>
                            <a:srgbClr val="000000"/>
                          </a:solidFill>
                          <a:effectLst/>
                          <a:latin typeface="Times New Roman"/>
                        </a:rPr>
                        <a:t>56 368,9</a:t>
                      </a:r>
                    </a:p>
                  </a:txBody>
                  <a:tcPr marL="7620" marR="7620" marT="7620" marB="0"/>
                </a:tc>
                <a:tc>
                  <a:txBody>
                    <a:bodyPr/>
                    <a:lstStyle/>
                    <a:p>
                      <a:pPr algn="ctr" fontAlgn="t"/>
                      <a:r>
                        <a:rPr lang="ru-RU" sz="1050" b="0" i="0" u="none" strike="noStrike" dirty="0">
                          <a:solidFill>
                            <a:srgbClr val="000000"/>
                          </a:solidFill>
                          <a:effectLst/>
                          <a:latin typeface="Times New Roman"/>
                        </a:rPr>
                        <a:t> </a:t>
                      </a:r>
                    </a:p>
                  </a:txBody>
                  <a:tcPr marL="7620" marR="7620" marT="7620" marB="0"/>
                </a:tc>
              </a:tr>
              <a:tr h="154816">
                <a:tc>
                  <a:txBody>
                    <a:bodyPr/>
                    <a:lstStyle/>
                    <a:p>
                      <a:pPr algn="ctr" fontAlgn="ctr"/>
                      <a:r>
                        <a:rPr lang="ru-RU" sz="1050" b="0" i="0" u="none" strike="noStrike">
                          <a:solidFill>
                            <a:srgbClr val="000000"/>
                          </a:solidFill>
                          <a:effectLst/>
                          <a:latin typeface="Times New Roman"/>
                        </a:rPr>
                        <a:t> </a:t>
                      </a:r>
                    </a:p>
                  </a:txBody>
                  <a:tcPr marL="7620" marR="7620" marT="7620" marB="0" anchor="ctr"/>
                </a:tc>
                <a:tc>
                  <a:txBody>
                    <a:bodyPr/>
                    <a:lstStyle/>
                    <a:p>
                      <a:pPr algn="l" fontAlgn="b"/>
                      <a:r>
                        <a:rPr lang="ru-RU" sz="1050" b="1" i="0" u="none" strike="noStrike">
                          <a:solidFill>
                            <a:srgbClr val="000000"/>
                          </a:solidFill>
                          <a:effectLst/>
                          <a:latin typeface="Times New Roman"/>
                        </a:rPr>
                        <a:t>ИТОГО:</a:t>
                      </a:r>
                    </a:p>
                  </a:txBody>
                  <a:tcPr marL="7620" marR="7620" marT="7620" marB="0" anchor="b"/>
                </a:tc>
                <a:tc>
                  <a:txBody>
                    <a:bodyPr/>
                    <a:lstStyle/>
                    <a:p>
                      <a:pPr algn="ctr" fontAlgn="t"/>
                      <a:r>
                        <a:rPr lang="ru-RU" sz="1050" b="1" i="0" u="none" strike="noStrike">
                          <a:solidFill>
                            <a:srgbClr val="000000"/>
                          </a:solidFill>
                          <a:effectLst/>
                          <a:latin typeface="Times New Roman"/>
                        </a:rPr>
                        <a:t>56 250,6</a:t>
                      </a:r>
                    </a:p>
                  </a:txBody>
                  <a:tcPr marL="7620" marR="7620" marT="7620" marB="0"/>
                </a:tc>
                <a:tc>
                  <a:txBody>
                    <a:bodyPr/>
                    <a:lstStyle/>
                    <a:p>
                      <a:pPr algn="ctr" fontAlgn="t"/>
                      <a:r>
                        <a:rPr lang="ru-RU" sz="1050" b="1" i="0" u="none" strike="noStrike">
                          <a:solidFill>
                            <a:srgbClr val="000000"/>
                          </a:solidFill>
                          <a:effectLst/>
                          <a:latin typeface="Times New Roman"/>
                        </a:rPr>
                        <a:t>56 668,9</a:t>
                      </a:r>
                    </a:p>
                  </a:txBody>
                  <a:tcPr marL="7620" marR="7620" marT="7620" marB="0"/>
                </a:tc>
                <a:tc>
                  <a:txBody>
                    <a:bodyPr/>
                    <a:lstStyle/>
                    <a:p>
                      <a:pPr algn="ctr" fontAlgn="t"/>
                      <a:r>
                        <a:rPr lang="ru-RU" sz="1050" b="0" i="0" u="none" strike="noStrike" dirty="0">
                          <a:solidFill>
                            <a:srgbClr val="000000"/>
                          </a:solidFill>
                          <a:effectLst/>
                          <a:latin typeface="Times New Roman"/>
                        </a:rPr>
                        <a:t> </a:t>
                      </a:r>
                    </a:p>
                  </a:txBody>
                  <a:tcPr marL="7620" marR="7620" marT="7620" marB="0"/>
                </a:tc>
              </a:tr>
            </a:tbl>
          </a:graphicData>
        </a:graphic>
      </p:graphicFrame>
      <p:graphicFrame>
        <p:nvGraphicFramePr>
          <p:cNvPr id="13" name="Таблица 12"/>
          <p:cNvGraphicFramePr>
            <a:graphicFrameLocks noGrp="1"/>
          </p:cNvGraphicFramePr>
          <p:nvPr>
            <p:extLst>
              <p:ext uri="{D42A27DB-BD31-4B8C-83A1-F6EECF244321}">
                <p14:modId xmlns:p14="http://schemas.microsoft.com/office/powerpoint/2010/main" val="2487299890"/>
              </p:ext>
            </p:extLst>
          </p:nvPr>
        </p:nvGraphicFramePr>
        <p:xfrm>
          <a:off x="263823" y="5157192"/>
          <a:ext cx="8556328" cy="1646664"/>
        </p:xfrm>
        <a:graphic>
          <a:graphicData uri="http://schemas.openxmlformats.org/drawingml/2006/table">
            <a:tbl>
              <a:tblPr firstRow="1" bandRow="1">
                <a:tableStyleId>{5C22544A-7EE6-4342-B048-85BDC9FD1C3A}</a:tableStyleId>
              </a:tblPr>
              <a:tblGrid>
                <a:gridCol w="342004"/>
                <a:gridCol w="3080526"/>
                <a:gridCol w="1711266"/>
                <a:gridCol w="1711266"/>
                <a:gridCol w="1711266"/>
              </a:tblGrid>
              <a:tr h="370840">
                <a:tc>
                  <a:txBody>
                    <a:bodyPr/>
                    <a:lstStyle/>
                    <a:p>
                      <a:pPr algn="ctr" fontAlgn="ctr"/>
                      <a:r>
                        <a:rPr lang="ru-RU" sz="1050" b="0" i="0" u="none" strike="noStrike" dirty="0">
                          <a:solidFill>
                            <a:srgbClr val="000000"/>
                          </a:solidFill>
                          <a:effectLst/>
                          <a:latin typeface="Times New Roman"/>
                        </a:rPr>
                        <a:t>№ п/п</a:t>
                      </a:r>
                    </a:p>
                  </a:txBody>
                  <a:tcPr marL="7620" marR="7620" marT="7620" marB="0" anchor="ctr"/>
                </a:tc>
                <a:tc>
                  <a:txBody>
                    <a:bodyPr/>
                    <a:lstStyle/>
                    <a:p>
                      <a:pPr algn="ctr" fontAlgn="ctr"/>
                      <a:r>
                        <a:rPr lang="ru-RU" sz="1050" b="1" i="0" u="none" strike="noStrike" dirty="0">
                          <a:solidFill>
                            <a:srgbClr val="000000"/>
                          </a:solidFill>
                          <a:effectLst/>
                          <a:latin typeface="Times New Roman"/>
                        </a:rPr>
                        <a:t>Наименование заимствования</a:t>
                      </a:r>
                    </a:p>
                  </a:txBody>
                  <a:tcPr marL="7620" marR="7620" marT="7620" marB="0" anchor="ctr"/>
                </a:tc>
                <a:tc>
                  <a:txBody>
                    <a:bodyPr/>
                    <a:lstStyle/>
                    <a:p>
                      <a:pPr algn="ctr" fontAlgn="ctr"/>
                      <a:r>
                        <a:rPr lang="ru-RU" sz="1050" b="1" i="0" u="none" strike="noStrike">
                          <a:solidFill>
                            <a:srgbClr val="000000"/>
                          </a:solidFill>
                          <a:effectLst/>
                          <a:latin typeface="Times New Roman"/>
                        </a:rPr>
                        <a:t>Привлечение средств</a:t>
                      </a:r>
                      <a:br>
                        <a:rPr lang="ru-RU" sz="1050" b="1" i="0" u="none" strike="noStrike">
                          <a:solidFill>
                            <a:srgbClr val="000000"/>
                          </a:solidFill>
                          <a:effectLst/>
                          <a:latin typeface="Times New Roman"/>
                        </a:rPr>
                      </a:br>
                      <a:r>
                        <a:rPr lang="ru-RU" sz="1050" b="1" i="0" u="none" strike="noStrike">
                          <a:solidFill>
                            <a:srgbClr val="000000"/>
                          </a:solidFill>
                          <a:effectLst/>
                          <a:latin typeface="Times New Roman"/>
                        </a:rPr>
                        <a:t>в 2023 году</a:t>
                      </a:r>
                    </a:p>
                  </a:txBody>
                  <a:tcPr marL="7620" marR="7620" marT="7620" marB="0" anchor="ctr"/>
                </a:tc>
                <a:tc>
                  <a:txBody>
                    <a:bodyPr/>
                    <a:lstStyle/>
                    <a:p>
                      <a:pPr algn="ctr" fontAlgn="ctr"/>
                      <a:r>
                        <a:rPr lang="ru-RU" sz="1050" b="1" i="0" u="none" strike="noStrike">
                          <a:solidFill>
                            <a:srgbClr val="000000"/>
                          </a:solidFill>
                          <a:effectLst/>
                          <a:latin typeface="Times New Roman"/>
                        </a:rPr>
                        <a:t>Погашение основного</a:t>
                      </a:r>
                      <a:br>
                        <a:rPr lang="ru-RU" sz="1050" b="1" i="0" u="none" strike="noStrike">
                          <a:solidFill>
                            <a:srgbClr val="000000"/>
                          </a:solidFill>
                          <a:effectLst/>
                          <a:latin typeface="Times New Roman"/>
                        </a:rPr>
                      </a:br>
                      <a:r>
                        <a:rPr lang="ru-RU" sz="1050" b="1" i="0" u="none" strike="noStrike">
                          <a:solidFill>
                            <a:srgbClr val="000000"/>
                          </a:solidFill>
                          <a:effectLst/>
                          <a:latin typeface="Times New Roman"/>
                        </a:rPr>
                        <a:t>долга в 2023году</a:t>
                      </a:r>
                    </a:p>
                  </a:txBody>
                  <a:tcPr marL="7620" marR="7620" marT="7620" marB="0" anchor="ctr"/>
                </a:tc>
                <a:tc>
                  <a:txBody>
                    <a:bodyPr/>
                    <a:lstStyle/>
                    <a:p>
                      <a:pPr algn="ctr" fontAlgn="ctr"/>
                      <a:r>
                        <a:rPr lang="ru-RU" sz="1050" b="1" i="0" u="none" strike="noStrike">
                          <a:solidFill>
                            <a:srgbClr val="000000"/>
                          </a:solidFill>
                          <a:effectLst/>
                          <a:latin typeface="Times New Roman"/>
                        </a:rPr>
                        <a:t>Предельный срок погашения  долговых обязательств, лет</a:t>
                      </a:r>
                    </a:p>
                  </a:txBody>
                  <a:tcPr marL="7620" marR="7620" marT="7620" marB="0" anchor="ctr"/>
                </a:tc>
              </a:tr>
              <a:tr h="370840">
                <a:tc>
                  <a:txBody>
                    <a:bodyPr/>
                    <a:lstStyle/>
                    <a:p>
                      <a:pPr algn="ctr" fontAlgn="ctr"/>
                      <a:r>
                        <a:rPr lang="ru-RU" sz="1050" b="0" i="0" u="none" strike="noStrike">
                          <a:solidFill>
                            <a:srgbClr val="000000"/>
                          </a:solidFill>
                          <a:effectLst/>
                          <a:latin typeface="Times New Roman"/>
                        </a:rPr>
                        <a:t>1</a:t>
                      </a:r>
                    </a:p>
                  </a:txBody>
                  <a:tcPr marL="7620" marR="7620" marT="7620" marB="0" anchor="ctr"/>
                </a:tc>
                <a:tc>
                  <a:txBody>
                    <a:bodyPr/>
                    <a:lstStyle/>
                    <a:p>
                      <a:pPr algn="l" fontAlgn="ctr"/>
                      <a:r>
                        <a:rPr lang="ru-RU" sz="1050" b="0" i="0" u="none" strike="noStrike" dirty="0">
                          <a:solidFill>
                            <a:srgbClr val="000000"/>
                          </a:solidFill>
                          <a:effectLst/>
                          <a:latin typeface="Times New Roman"/>
                        </a:rPr>
                        <a:t>Кредиты, привлекаемые городским округом Октябрьск от кредитных организаций в валюте Российской Федерации</a:t>
                      </a:r>
                    </a:p>
                  </a:txBody>
                  <a:tcPr marL="7620" marR="7620" marT="7620" marB="0" anchor="ctr"/>
                </a:tc>
                <a:tc>
                  <a:txBody>
                    <a:bodyPr/>
                    <a:lstStyle/>
                    <a:p>
                      <a:pPr algn="ctr" fontAlgn="t"/>
                      <a:r>
                        <a:rPr lang="ru-RU" sz="1050" b="0" i="0" u="none" strike="noStrike" dirty="0">
                          <a:solidFill>
                            <a:srgbClr val="000000"/>
                          </a:solidFill>
                          <a:effectLst/>
                          <a:latin typeface="Times New Roman"/>
                        </a:rPr>
                        <a:t>52 098,3</a:t>
                      </a:r>
                    </a:p>
                  </a:txBody>
                  <a:tcPr marL="7620" marR="7620" marT="7620" marB="0"/>
                </a:tc>
                <a:tc>
                  <a:txBody>
                    <a:bodyPr/>
                    <a:lstStyle/>
                    <a:p>
                      <a:pPr algn="ctr" fontAlgn="t"/>
                      <a:r>
                        <a:rPr lang="ru-RU" sz="1050" b="0" i="0" u="none" strike="noStrike">
                          <a:solidFill>
                            <a:srgbClr val="000000"/>
                          </a:solidFill>
                          <a:effectLst/>
                          <a:latin typeface="Times New Roman"/>
                        </a:rPr>
                        <a:t>41 896,5</a:t>
                      </a:r>
                    </a:p>
                  </a:txBody>
                  <a:tcPr marL="7620" marR="7620" marT="7620" marB="0"/>
                </a:tc>
                <a:tc>
                  <a:txBody>
                    <a:bodyPr/>
                    <a:lstStyle/>
                    <a:p>
                      <a:pPr algn="ctr" fontAlgn="t"/>
                      <a:r>
                        <a:rPr lang="ru-RU" sz="1050" b="0" i="0" u="none" strike="noStrike">
                          <a:solidFill>
                            <a:srgbClr val="000000"/>
                          </a:solidFill>
                          <a:effectLst/>
                          <a:latin typeface="Times New Roman"/>
                        </a:rPr>
                        <a:t>3 </a:t>
                      </a:r>
                    </a:p>
                  </a:txBody>
                  <a:tcPr marL="7620" marR="7620" marT="7620" marB="0"/>
                </a:tc>
              </a:tr>
              <a:tr h="370840">
                <a:tc>
                  <a:txBody>
                    <a:bodyPr/>
                    <a:lstStyle/>
                    <a:p>
                      <a:pPr algn="ctr" fontAlgn="ctr"/>
                      <a:r>
                        <a:rPr lang="ru-RU" sz="1050" b="0" i="0" u="none" strike="noStrike">
                          <a:solidFill>
                            <a:srgbClr val="000000"/>
                          </a:solidFill>
                          <a:effectLst/>
                          <a:latin typeface="Times New Roman"/>
                        </a:rPr>
                        <a:t>2</a:t>
                      </a:r>
                    </a:p>
                  </a:txBody>
                  <a:tcPr marL="7620" marR="7620" marT="7620" marB="0" anchor="ctr"/>
                </a:tc>
                <a:tc>
                  <a:txBody>
                    <a:bodyPr/>
                    <a:lstStyle/>
                    <a:p>
                      <a:pPr algn="l" fontAlgn="ctr"/>
                      <a:r>
                        <a:rPr lang="ru-RU" sz="1050" b="0" i="0" u="none" strike="noStrike">
                          <a:solidFill>
                            <a:srgbClr val="000000"/>
                          </a:solidFill>
                          <a:effectLst/>
                          <a:latin typeface="Times New Roman"/>
                        </a:rPr>
                        <a:t>Кредиты, привлекаемые городским округом Октябрьск от других бюджетов бюджетной системы Российской Федерации</a:t>
                      </a:r>
                    </a:p>
                  </a:txBody>
                  <a:tcPr marL="7620" marR="7620" marT="7620" marB="0" anchor="ctr"/>
                </a:tc>
                <a:tc>
                  <a:txBody>
                    <a:bodyPr/>
                    <a:lstStyle/>
                    <a:p>
                      <a:pPr algn="ctr" fontAlgn="t"/>
                      <a:r>
                        <a:rPr lang="ru-RU" sz="1050" b="0" i="0" u="none" strike="noStrike" dirty="0">
                          <a:solidFill>
                            <a:srgbClr val="000000"/>
                          </a:solidFill>
                          <a:effectLst/>
                          <a:latin typeface="Times New Roman"/>
                        </a:rPr>
                        <a:t>0,0</a:t>
                      </a:r>
                    </a:p>
                  </a:txBody>
                  <a:tcPr marL="7620" marR="7620" marT="7620" marB="0"/>
                </a:tc>
                <a:tc>
                  <a:txBody>
                    <a:bodyPr/>
                    <a:lstStyle/>
                    <a:p>
                      <a:pPr algn="ctr" fontAlgn="t"/>
                      <a:r>
                        <a:rPr lang="ru-RU" sz="1050" b="0" i="0" u="none" strike="noStrike" dirty="0">
                          <a:solidFill>
                            <a:srgbClr val="000000"/>
                          </a:solidFill>
                          <a:effectLst/>
                          <a:latin typeface="Times New Roman"/>
                        </a:rPr>
                        <a:t>11 330,4</a:t>
                      </a:r>
                    </a:p>
                  </a:txBody>
                  <a:tcPr marL="7620" marR="7620" marT="7620" marB="0"/>
                </a:tc>
                <a:tc>
                  <a:txBody>
                    <a:bodyPr/>
                    <a:lstStyle/>
                    <a:p>
                      <a:pPr algn="ctr" fontAlgn="t"/>
                      <a:r>
                        <a:rPr lang="ru-RU" sz="1050" b="0" i="0" u="none" strike="noStrike" dirty="0">
                          <a:solidFill>
                            <a:srgbClr val="000000"/>
                          </a:solidFill>
                          <a:effectLst/>
                          <a:latin typeface="Times New Roman"/>
                        </a:rPr>
                        <a:t> </a:t>
                      </a:r>
                    </a:p>
                  </a:txBody>
                  <a:tcPr marL="7620" marR="7620" marT="7620" marB="0"/>
                </a:tc>
              </a:tr>
              <a:tr h="183624">
                <a:tc>
                  <a:txBody>
                    <a:bodyPr/>
                    <a:lstStyle/>
                    <a:p>
                      <a:pPr algn="ctr" fontAlgn="ctr"/>
                      <a:r>
                        <a:rPr lang="ru-RU" sz="1050" b="0" i="0" u="none" strike="noStrike">
                          <a:solidFill>
                            <a:srgbClr val="000000"/>
                          </a:solidFill>
                          <a:effectLst/>
                          <a:latin typeface="Times New Roman"/>
                        </a:rPr>
                        <a:t> </a:t>
                      </a:r>
                    </a:p>
                  </a:txBody>
                  <a:tcPr marL="7620" marR="7620" marT="7620" marB="0" anchor="ctr"/>
                </a:tc>
                <a:tc>
                  <a:txBody>
                    <a:bodyPr/>
                    <a:lstStyle/>
                    <a:p>
                      <a:pPr algn="l" fontAlgn="b"/>
                      <a:r>
                        <a:rPr lang="ru-RU" sz="1050" b="1" i="0" u="none" strike="noStrike">
                          <a:solidFill>
                            <a:srgbClr val="000000"/>
                          </a:solidFill>
                          <a:effectLst/>
                          <a:latin typeface="Times New Roman"/>
                        </a:rPr>
                        <a:t>ИТОГО:</a:t>
                      </a:r>
                    </a:p>
                  </a:txBody>
                  <a:tcPr marL="7620" marR="7620" marT="7620" marB="0" anchor="b"/>
                </a:tc>
                <a:tc>
                  <a:txBody>
                    <a:bodyPr/>
                    <a:lstStyle/>
                    <a:p>
                      <a:pPr algn="ctr" fontAlgn="t"/>
                      <a:r>
                        <a:rPr lang="ru-RU" sz="1050" b="1" i="0" u="none" strike="noStrike">
                          <a:solidFill>
                            <a:srgbClr val="000000"/>
                          </a:solidFill>
                          <a:effectLst/>
                          <a:latin typeface="Times New Roman"/>
                        </a:rPr>
                        <a:t>52 098,3</a:t>
                      </a:r>
                    </a:p>
                  </a:txBody>
                  <a:tcPr marL="7620" marR="7620" marT="7620" marB="0"/>
                </a:tc>
                <a:tc>
                  <a:txBody>
                    <a:bodyPr/>
                    <a:lstStyle/>
                    <a:p>
                      <a:pPr algn="ctr" fontAlgn="t"/>
                      <a:r>
                        <a:rPr lang="ru-RU" sz="1050" b="1" i="0" u="none" strike="noStrike" dirty="0">
                          <a:solidFill>
                            <a:srgbClr val="000000"/>
                          </a:solidFill>
                          <a:effectLst/>
                          <a:latin typeface="Times New Roman"/>
                        </a:rPr>
                        <a:t>53 226,9</a:t>
                      </a:r>
                    </a:p>
                  </a:txBody>
                  <a:tcPr marL="7620" marR="7620" marT="7620" marB="0"/>
                </a:tc>
                <a:tc>
                  <a:txBody>
                    <a:bodyPr/>
                    <a:lstStyle/>
                    <a:p>
                      <a:pPr algn="ctr" fontAlgn="t"/>
                      <a:r>
                        <a:rPr lang="ru-RU" sz="1050" b="0" i="0" u="none" strike="noStrike" dirty="0">
                          <a:solidFill>
                            <a:srgbClr val="000000"/>
                          </a:solidFill>
                          <a:effectLst/>
                          <a:latin typeface="Times New Roman"/>
                        </a:rPr>
                        <a:t> </a:t>
                      </a:r>
                    </a:p>
                  </a:txBody>
                  <a:tcPr marL="7620" marR="7620" marT="7620" marB="0"/>
                </a:tc>
              </a:tr>
            </a:tbl>
          </a:graphicData>
        </a:graphic>
      </p:graphicFrame>
    </p:spTree>
  </p:cSld>
  <p:clrMapOvr>
    <a:masterClrMapping/>
  </p:clrMapOvr>
  <p:transition>
    <p:pull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7504" y="116632"/>
            <a:ext cx="8928992" cy="6740307"/>
          </a:xfrm>
          <a:prstGeom prst="rect">
            <a:avLst/>
          </a:prstGeom>
        </p:spPr>
        <p:txBody>
          <a:bodyPr wrap="square">
            <a:spAutoFit/>
          </a:bodyPr>
          <a:lstStyle/>
          <a:p>
            <a:pPr algn="just">
              <a:tabLst>
                <a:tab pos="355600" algn="l"/>
              </a:tabLst>
            </a:pPr>
            <a:r>
              <a:rPr lang="ru-RU" sz="1600" dirty="0" smtClean="0">
                <a:latin typeface="Times New Roman" panose="02020603050405020304" pitchFamily="18" charset="0"/>
                <a:cs typeface="Times New Roman" panose="02020603050405020304" pitchFamily="18" charset="0"/>
              </a:rPr>
              <a:t>	Программа </a:t>
            </a:r>
            <a:r>
              <a:rPr lang="ru-RU" sz="1600" dirty="0">
                <a:latin typeface="Times New Roman" panose="02020603050405020304" pitchFamily="18" charset="0"/>
                <a:cs typeface="Times New Roman" panose="02020603050405020304" pitchFamily="18" charset="0"/>
              </a:rPr>
              <a:t>муниципальных внутренних заимствований городского округа Октябрьск Самарской области на 2021 год и плановый период 2022 и 2023 годов предусматривает погашение долговых обязательств прошлых лет. </a:t>
            </a:r>
          </a:p>
          <a:p>
            <a:pPr algn="just">
              <a:tabLst>
                <a:tab pos="355600" algn="l"/>
              </a:tabLst>
            </a:pPr>
            <a:r>
              <a:rPr lang="ru-RU" sz="1600" dirty="0" smtClean="0">
                <a:latin typeface="Times New Roman" panose="02020603050405020304" pitchFamily="18" charset="0"/>
                <a:cs typeface="Times New Roman" panose="02020603050405020304" pitchFamily="18" charset="0"/>
              </a:rPr>
              <a:t>	В </a:t>
            </a:r>
            <a:r>
              <a:rPr lang="ru-RU" sz="1600" dirty="0">
                <a:latin typeface="Times New Roman" panose="02020603050405020304" pitchFamily="18" charset="0"/>
                <a:cs typeface="Times New Roman" panose="02020603050405020304" pitchFamily="18" charset="0"/>
              </a:rPr>
              <a:t>соответствии с заключенными и планируемыми договорами и графиками погашения долговых обязательств в 2021 году предусмотрено получение кредита от кредитной организации в сумме 48467,0 тыс. рублей,  погашение бюджетного кредита в сумме 51532,0 тыс. рублей,  в 2022 году предусмотрено получение кредита кредитных организаций в сумме 56250,6 тыс. рублей, погашение бюджетного кредита в сумме 56368,9 тыс. рублей, погашение кредита от кредитной организации в сумме 300,0 тыс. рублей, в 2023 году  предусмотрено получение кредита от кредитной организации в сумме 52098,3 тыс. рублей,  погашение кредита от кредитной организации в сумме 41896,5 тыс. рублей, погашение бюджетного кредита  в сумме 11330,4 тыс. рублей.</a:t>
            </a:r>
          </a:p>
          <a:p>
            <a:pPr algn="just">
              <a:tabLst>
                <a:tab pos="355600" algn="l"/>
              </a:tabLst>
            </a:pPr>
            <a:r>
              <a:rPr lang="ru-RU" sz="1600" dirty="0" smtClean="0">
                <a:latin typeface="Times New Roman" panose="02020603050405020304" pitchFamily="18" charset="0"/>
                <a:cs typeface="Times New Roman" panose="02020603050405020304" pitchFamily="18" charset="0"/>
              </a:rPr>
              <a:t>	Предельный </a:t>
            </a:r>
            <a:r>
              <a:rPr lang="ru-RU" sz="1600" dirty="0">
                <a:latin typeface="Times New Roman" panose="02020603050405020304" pitchFamily="18" charset="0"/>
                <a:cs typeface="Times New Roman" panose="02020603050405020304" pitchFamily="18" charset="0"/>
              </a:rPr>
              <a:t>объем  внутреннего муниципального долга городского округа Октябрьск Самарской области:</a:t>
            </a:r>
          </a:p>
          <a:p>
            <a:pPr algn="just">
              <a:tabLst>
                <a:tab pos="355600" algn="l"/>
              </a:tabLst>
            </a:pPr>
            <a:r>
              <a:rPr lang="ru-RU" sz="1600" dirty="0">
                <a:latin typeface="Times New Roman" panose="02020603050405020304" pitchFamily="18" charset="0"/>
                <a:cs typeface="Times New Roman" panose="02020603050405020304" pitchFamily="18" charset="0"/>
              </a:rPr>
              <a:t>в 2021 году в сумме 134300,0 тыс. рублей;</a:t>
            </a:r>
          </a:p>
          <a:p>
            <a:pPr algn="just">
              <a:tabLst>
                <a:tab pos="355600" algn="l"/>
              </a:tabLst>
            </a:pPr>
            <a:r>
              <a:rPr lang="ru-RU" sz="1600" dirty="0">
                <a:latin typeface="Times New Roman" panose="02020603050405020304" pitchFamily="18" charset="0"/>
                <a:cs typeface="Times New Roman" panose="02020603050405020304" pitchFamily="18" charset="0"/>
              </a:rPr>
              <a:t>в 2022 году в сумме 135300,0 тыс. рублей;</a:t>
            </a:r>
          </a:p>
          <a:p>
            <a:pPr algn="just">
              <a:tabLst>
                <a:tab pos="355600" algn="l"/>
              </a:tabLst>
            </a:pPr>
            <a:r>
              <a:rPr lang="ru-RU" sz="1600" dirty="0" smtClean="0">
                <a:latin typeface="Times New Roman" panose="02020603050405020304" pitchFamily="18" charset="0"/>
                <a:cs typeface="Times New Roman" panose="02020603050405020304" pitchFamily="18" charset="0"/>
              </a:rPr>
              <a:t>в </a:t>
            </a:r>
            <a:r>
              <a:rPr lang="ru-RU" sz="1600" dirty="0">
                <a:latin typeface="Times New Roman" panose="02020603050405020304" pitchFamily="18" charset="0"/>
                <a:cs typeface="Times New Roman" panose="02020603050405020304" pitchFamily="18" charset="0"/>
              </a:rPr>
              <a:t>2023 году в сумме 139400,0 тыс. рублей.</a:t>
            </a:r>
          </a:p>
          <a:p>
            <a:pPr algn="just">
              <a:tabLst>
                <a:tab pos="355600" algn="l"/>
              </a:tabLst>
            </a:pPr>
            <a:r>
              <a:rPr lang="ru-RU" sz="1600" dirty="0" smtClean="0">
                <a:latin typeface="Times New Roman" panose="02020603050405020304" pitchFamily="18" charset="0"/>
                <a:cs typeface="Times New Roman" panose="02020603050405020304" pitchFamily="18" charset="0"/>
              </a:rPr>
              <a:t>	Верхний </a:t>
            </a:r>
            <a:r>
              <a:rPr lang="ru-RU" sz="1600" dirty="0">
                <a:latin typeface="Times New Roman" panose="02020603050405020304" pitchFamily="18" charset="0"/>
                <a:cs typeface="Times New Roman" panose="02020603050405020304" pitchFamily="18" charset="0"/>
              </a:rPr>
              <a:t>предел муниципального внутреннего долга городского округа Октябрьск Самарской области по состоянию:   </a:t>
            </a:r>
          </a:p>
          <a:p>
            <a:pPr algn="just">
              <a:tabLst>
                <a:tab pos="355600" algn="l"/>
              </a:tabLst>
            </a:pPr>
            <a:r>
              <a:rPr lang="ru-RU" sz="1600" dirty="0">
                <a:latin typeface="Times New Roman" panose="02020603050405020304" pitchFamily="18" charset="0"/>
                <a:cs typeface="Times New Roman" panose="02020603050405020304" pitchFamily="18" charset="0"/>
              </a:rPr>
              <a:t>на 01.01.2022 года составит 118176,6 тыс. рублей;</a:t>
            </a:r>
          </a:p>
          <a:p>
            <a:pPr algn="just">
              <a:tabLst>
                <a:tab pos="355600" algn="l"/>
              </a:tabLst>
            </a:pPr>
            <a:r>
              <a:rPr lang="ru-RU" sz="1600" dirty="0">
                <a:latin typeface="Times New Roman" panose="02020603050405020304" pitchFamily="18" charset="0"/>
                <a:cs typeface="Times New Roman" panose="02020603050405020304" pitchFamily="18" charset="0"/>
              </a:rPr>
              <a:t>на 01.01.2023 года составит 117758,3 тыс. рублей;</a:t>
            </a:r>
          </a:p>
          <a:p>
            <a:pPr algn="just">
              <a:tabLst>
                <a:tab pos="355600" algn="l"/>
              </a:tabLst>
            </a:pPr>
            <a:r>
              <a:rPr lang="ru-RU" sz="1600" dirty="0">
                <a:latin typeface="Times New Roman" panose="02020603050405020304" pitchFamily="18" charset="0"/>
                <a:cs typeface="Times New Roman" panose="02020603050405020304" pitchFamily="18" charset="0"/>
              </a:rPr>
              <a:t>на 01.01.2024 года составит 116629,7 тыс. рублей.</a:t>
            </a:r>
          </a:p>
          <a:p>
            <a:pPr algn="just">
              <a:tabLst>
                <a:tab pos="355600" algn="l"/>
              </a:tabLst>
            </a:pPr>
            <a:r>
              <a:rPr lang="ru-RU" sz="1600" dirty="0" smtClean="0">
                <a:latin typeface="Times New Roman" panose="02020603050405020304" pitchFamily="18" charset="0"/>
                <a:cs typeface="Times New Roman" panose="02020603050405020304" pitchFamily="18" charset="0"/>
              </a:rPr>
              <a:t>	Расходы </a:t>
            </a:r>
            <a:r>
              <a:rPr lang="ru-RU" sz="1600" dirty="0">
                <a:latin typeface="Times New Roman" panose="02020603050405020304" pitchFamily="18" charset="0"/>
                <a:cs typeface="Times New Roman" panose="02020603050405020304" pitchFamily="18" charset="0"/>
              </a:rPr>
              <a:t>на обслуживание муниципального долга запланированы в следующих объемах: на 2021 год – 1817,9 тыс. рублей; на 2022 год- 1810,6 тыс. рублей; на 2023 год – 1810,6 тыс. рублей.</a:t>
            </a:r>
          </a:p>
          <a:p>
            <a:pPr algn="just">
              <a:tabLst>
                <a:tab pos="355600" algn="l"/>
              </a:tabLst>
            </a:pPr>
            <a:r>
              <a:rPr lang="ru-RU" sz="1600" dirty="0" smtClean="0">
                <a:latin typeface="Times New Roman" panose="02020603050405020304" pitchFamily="18" charset="0"/>
                <a:cs typeface="Times New Roman" panose="02020603050405020304" pitchFamily="18" charset="0"/>
              </a:rPr>
              <a:t>	Указанное </a:t>
            </a:r>
            <a:r>
              <a:rPr lang="ru-RU" sz="1600" dirty="0">
                <a:latin typeface="Times New Roman" panose="02020603050405020304" pitchFamily="18" charset="0"/>
                <a:cs typeface="Times New Roman" panose="02020603050405020304" pitchFamily="18" charset="0"/>
              </a:rPr>
              <a:t>значение показателя долга не превышает ограничения, установленные Бюджетным Кодексом Российской Федерации.</a:t>
            </a:r>
          </a:p>
          <a:p>
            <a:pPr algn="just">
              <a:tabLst>
                <a:tab pos="355600" algn="l"/>
              </a:tabLst>
            </a:pPr>
            <a:r>
              <a:rPr lang="ru-RU" sz="1600" dirty="0" smtClean="0">
                <a:latin typeface="Times New Roman" panose="02020603050405020304" pitchFamily="18" charset="0"/>
                <a:cs typeface="Times New Roman" panose="02020603050405020304" pitchFamily="18" charset="0"/>
              </a:rPr>
              <a:t>	Предоставление </a:t>
            </a:r>
            <a:r>
              <a:rPr lang="ru-RU" sz="1600" dirty="0">
                <a:latin typeface="Times New Roman" panose="02020603050405020304" pitchFamily="18" charset="0"/>
                <a:cs typeface="Times New Roman" panose="02020603050405020304" pitchFamily="18" charset="0"/>
              </a:rPr>
              <a:t>муниципальных гарантий городским округом Октябрьск в 2021-2023 годы не предусмотрено</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1132384" y="393630"/>
            <a:ext cx="7488237"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492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ru-RU" altLang="ru-RU" sz="1200" dirty="0">
                <a:latin typeface="Times New Roman" pitchFamily="18" charset="0"/>
              </a:rPr>
              <a:t>Таблица 1</a:t>
            </a:r>
          </a:p>
          <a:p>
            <a:pPr algn="ctr" eaLnBrk="1" hangingPunct="1"/>
            <a:r>
              <a:rPr lang="ru-RU" altLang="ru-RU" b="1" dirty="0">
                <a:latin typeface="Times New Roman" pitchFamily="18" charset="0"/>
              </a:rPr>
              <a:t>Основные характеристики бюджета </a:t>
            </a:r>
            <a:br>
              <a:rPr lang="ru-RU" altLang="ru-RU" b="1" dirty="0">
                <a:latin typeface="Times New Roman" pitchFamily="18" charset="0"/>
              </a:rPr>
            </a:br>
            <a:r>
              <a:rPr lang="ru-RU" altLang="ru-RU" b="1" dirty="0">
                <a:latin typeface="Times New Roman" pitchFamily="18" charset="0"/>
              </a:rPr>
              <a:t>на </a:t>
            </a:r>
            <a:r>
              <a:rPr lang="ru-RU" altLang="ru-RU" b="1" dirty="0" smtClean="0">
                <a:latin typeface="Times New Roman" pitchFamily="18" charset="0"/>
              </a:rPr>
              <a:t>2021 </a:t>
            </a:r>
            <a:r>
              <a:rPr lang="ru-RU" altLang="ru-RU" b="1" dirty="0">
                <a:latin typeface="Times New Roman" pitchFamily="18" charset="0"/>
              </a:rPr>
              <a:t>год и на плановый период </a:t>
            </a:r>
            <a:r>
              <a:rPr lang="ru-RU" altLang="ru-RU" b="1" dirty="0" smtClean="0">
                <a:latin typeface="Times New Roman" pitchFamily="18" charset="0"/>
              </a:rPr>
              <a:t>2022-2023 годов</a:t>
            </a:r>
          </a:p>
          <a:p>
            <a:pPr algn="r" eaLnBrk="1" hangingPunct="1"/>
            <a:r>
              <a:rPr lang="ru-RU" altLang="ru-RU" dirty="0">
                <a:latin typeface="Times New Roman" pitchFamily="18" charset="0"/>
              </a:rPr>
              <a:t>						                </a:t>
            </a:r>
            <a:r>
              <a:rPr lang="ru-RU" altLang="ru-RU" sz="1200" dirty="0">
                <a:latin typeface="Times New Roman" pitchFamily="18" charset="0"/>
              </a:rPr>
              <a:t>тыс. рублей</a:t>
            </a:r>
          </a:p>
        </p:txBody>
      </p:sp>
      <p:graphicFrame>
        <p:nvGraphicFramePr>
          <p:cNvPr id="4" name="Таблица 3"/>
          <p:cNvGraphicFramePr>
            <a:graphicFrameLocks noGrp="1"/>
          </p:cNvGraphicFramePr>
          <p:nvPr>
            <p:extLst>
              <p:ext uri="{D42A27DB-BD31-4B8C-83A1-F6EECF244321}">
                <p14:modId xmlns:p14="http://schemas.microsoft.com/office/powerpoint/2010/main" val="2519066235"/>
              </p:ext>
            </p:extLst>
          </p:nvPr>
        </p:nvGraphicFramePr>
        <p:xfrm>
          <a:off x="251520" y="1822871"/>
          <a:ext cx="8712970" cy="4414441"/>
        </p:xfrm>
        <a:graphic>
          <a:graphicData uri="http://schemas.openxmlformats.org/drawingml/2006/table">
            <a:tbl>
              <a:tblPr firstRow="1" bandRow="1">
                <a:tableStyleId>{5C22544A-7EE6-4342-B048-85BDC9FD1C3A}</a:tableStyleId>
              </a:tblPr>
              <a:tblGrid>
                <a:gridCol w="1224136"/>
                <a:gridCol w="936104"/>
                <a:gridCol w="936104"/>
                <a:gridCol w="983314"/>
                <a:gridCol w="1104907"/>
                <a:gridCol w="934921"/>
                <a:gridCol w="934921"/>
                <a:gridCol w="830483"/>
                <a:gridCol w="828080"/>
              </a:tblGrid>
              <a:tr h="605249">
                <a:tc rowSpan="2">
                  <a:txBody>
                    <a:bodyPr/>
                    <a:lstStyle/>
                    <a:p>
                      <a:pPr algn="ctr" fontAlgn="t"/>
                      <a:r>
                        <a:rPr lang="ru-RU" sz="1200" b="1" i="0" u="none" strike="noStrike" dirty="0">
                          <a:effectLst/>
                          <a:latin typeface="Times New Roman"/>
                        </a:rPr>
                        <a:t>Наименование</a:t>
                      </a:r>
                    </a:p>
                  </a:txBody>
                  <a:tcPr marL="7620" marR="7620" marT="7620" marB="0" anchor="ctr"/>
                </a:tc>
                <a:tc rowSpan="2">
                  <a:txBody>
                    <a:bodyPr/>
                    <a:lstStyle/>
                    <a:p>
                      <a:pPr algn="ctr" fontAlgn="t"/>
                      <a:r>
                        <a:rPr lang="ru-RU" sz="1200" b="1" i="0" u="none" strike="noStrike" dirty="0">
                          <a:effectLst/>
                          <a:latin typeface="Times New Roman"/>
                        </a:rPr>
                        <a:t>2020 бюджет</a:t>
                      </a:r>
                    </a:p>
                  </a:txBody>
                  <a:tcPr marL="7620" marR="7620" marT="7620" marB="0" anchor="ctr"/>
                </a:tc>
                <a:tc rowSpan="2">
                  <a:txBody>
                    <a:bodyPr/>
                    <a:lstStyle/>
                    <a:p>
                      <a:pPr algn="ctr" fontAlgn="t"/>
                      <a:r>
                        <a:rPr lang="ru-RU" sz="1200" b="1" i="0" u="none" strike="noStrike" dirty="0">
                          <a:effectLst/>
                          <a:latin typeface="Times New Roman"/>
                        </a:rPr>
                        <a:t>Оценка 2020</a:t>
                      </a:r>
                    </a:p>
                  </a:txBody>
                  <a:tcPr marL="7620" marR="7620" marT="7620" marB="0" anchor="ctr"/>
                </a:tc>
                <a:tc rowSpan="2">
                  <a:txBody>
                    <a:bodyPr/>
                    <a:lstStyle/>
                    <a:p>
                      <a:pPr algn="ctr" fontAlgn="t"/>
                      <a:r>
                        <a:rPr lang="ru-RU" sz="1200" b="1" i="0" u="none" strike="noStrike" dirty="0">
                          <a:effectLst/>
                          <a:latin typeface="Times New Roman"/>
                        </a:rPr>
                        <a:t>2021 проект</a:t>
                      </a:r>
                    </a:p>
                  </a:txBody>
                  <a:tcPr marL="7620" marR="7620" marT="7620" marB="0" anchor="ctr"/>
                </a:tc>
                <a:tc gridSpan="2">
                  <a:txBody>
                    <a:bodyPr/>
                    <a:lstStyle/>
                    <a:p>
                      <a:pPr algn="ctr" fontAlgn="t"/>
                      <a:r>
                        <a:rPr lang="ru-RU" sz="1200" b="1" i="0" u="none" strike="noStrike" dirty="0">
                          <a:effectLst/>
                          <a:latin typeface="Times New Roman"/>
                        </a:rPr>
                        <a:t>  Плановый период</a:t>
                      </a:r>
                    </a:p>
                  </a:txBody>
                  <a:tcPr marL="7620" marR="7620" marT="7620" marB="0" anchor="ctr"/>
                </a:tc>
                <a:tc hMerge="1">
                  <a:txBody>
                    <a:bodyPr/>
                    <a:lstStyle/>
                    <a:p>
                      <a:endParaRPr lang="ru-RU"/>
                    </a:p>
                  </a:txBody>
                  <a:tcPr/>
                </a:tc>
                <a:tc rowSpan="2">
                  <a:txBody>
                    <a:bodyPr/>
                    <a:lstStyle/>
                    <a:p>
                      <a:pPr algn="ctr" fontAlgn="t"/>
                      <a:r>
                        <a:rPr lang="ru-RU" sz="1200" b="1" i="0" u="none" strike="noStrike" dirty="0">
                          <a:effectLst/>
                          <a:latin typeface="Times New Roman"/>
                        </a:rPr>
                        <a:t>2021 проект/ 2020 г. бюджет</a:t>
                      </a:r>
                    </a:p>
                  </a:txBody>
                  <a:tcPr marL="7620" marR="7620" marT="7620" marB="0" anchor="ctr"/>
                </a:tc>
                <a:tc rowSpan="2">
                  <a:txBody>
                    <a:bodyPr/>
                    <a:lstStyle/>
                    <a:p>
                      <a:pPr algn="ctr" fontAlgn="t"/>
                      <a:r>
                        <a:rPr lang="ru-RU" sz="1200" b="1" i="0" u="none" strike="noStrike">
                          <a:effectLst/>
                          <a:latin typeface="Times New Roman"/>
                        </a:rPr>
                        <a:t>2022 проект/ 2021 г. проект</a:t>
                      </a:r>
                    </a:p>
                  </a:txBody>
                  <a:tcPr marL="7620" marR="7620" marT="7620" marB="0" anchor="ctr"/>
                </a:tc>
                <a:tc rowSpan="2">
                  <a:txBody>
                    <a:bodyPr/>
                    <a:lstStyle/>
                    <a:p>
                      <a:pPr algn="ctr" fontAlgn="t"/>
                      <a:r>
                        <a:rPr lang="ru-RU" sz="1200" b="1" i="0" u="none" strike="noStrike">
                          <a:effectLst/>
                          <a:latin typeface="Times New Roman"/>
                        </a:rPr>
                        <a:t>2023 проект/ 2022 г. проект</a:t>
                      </a:r>
                    </a:p>
                  </a:txBody>
                  <a:tcPr marL="7620" marR="7620" marT="7620" marB="0" anchor="ctr"/>
                </a:tc>
              </a:tr>
              <a:tr h="415711">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t"/>
                      <a:r>
                        <a:rPr lang="ru-RU" sz="1200" b="1" i="0" u="none" strike="noStrike">
                          <a:effectLst/>
                          <a:latin typeface="Times New Roman"/>
                        </a:rPr>
                        <a:t>2022</a:t>
                      </a:r>
                    </a:p>
                  </a:txBody>
                  <a:tcPr marL="7620" marR="7620" marT="7620" marB="0" anchor="ctr"/>
                </a:tc>
                <a:tc>
                  <a:txBody>
                    <a:bodyPr/>
                    <a:lstStyle/>
                    <a:p>
                      <a:pPr algn="ctr" fontAlgn="t"/>
                      <a:r>
                        <a:rPr lang="ru-RU" sz="1200" b="1" i="0" u="none" strike="noStrike" dirty="0">
                          <a:effectLst/>
                          <a:latin typeface="Times New Roman"/>
                        </a:rPr>
                        <a:t>2023</a:t>
                      </a:r>
                    </a:p>
                  </a:txBody>
                  <a:tcPr marL="7620" marR="7620" marT="7620" marB="0" anchor="ctr"/>
                </a:tc>
                <a:tc vMerge="1">
                  <a:txBody>
                    <a:bodyPr/>
                    <a:lstStyle/>
                    <a:p>
                      <a:endParaRPr lang="ru-RU"/>
                    </a:p>
                  </a:txBody>
                  <a:tcPr/>
                </a:tc>
                <a:tc vMerge="1">
                  <a:txBody>
                    <a:bodyPr/>
                    <a:lstStyle/>
                    <a:p>
                      <a:endParaRPr lang="ru-RU"/>
                    </a:p>
                  </a:txBody>
                  <a:tcPr/>
                </a:tc>
                <a:tc vMerge="1">
                  <a:txBody>
                    <a:bodyPr/>
                    <a:lstStyle/>
                    <a:p>
                      <a:endParaRPr lang="ru-RU"/>
                    </a:p>
                  </a:txBody>
                  <a:tcPr/>
                </a:tc>
              </a:tr>
              <a:tr h="415711">
                <a:tc>
                  <a:txBody>
                    <a:bodyPr/>
                    <a:lstStyle/>
                    <a:p>
                      <a:pPr algn="l" fontAlgn="t"/>
                      <a:r>
                        <a:rPr lang="ru-RU" sz="1200" b="1" i="0" u="none" strike="noStrike" dirty="0">
                          <a:effectLst/>
                          <a:latin typeface="Times New Roman"/>
                        </a:rPr>
                        <a:t>Доходы всего</a:t>
                      </a:r>
                    </a:p>
                  </a:txBody>
                  <a:tcPr marL="7620" marR="7620" marT="7620" marB="0" anchor="ctr"/>
                </a:tc>
                <a:tc>
                  <a:txBody>
                    <a:bodyPr/>
                    <a:lstStyle/>
                    <a:p>
                      <a:pPr algn="ctr" fontAlgn="t"/>
                      <a:r>
                        <a:rPr lang="ru-RU" sz="1200" b="1" i="0" u="none" strike="noStrike" dirty="0">
                          <a:effectLst/>
                          <a:latin typeface="Times New Roman"/>
                        </a:rPr>
                        <a:t>574772,6</a:t>
                      </a:r>
                    </a:p>
                  </a:txBody>
                  <a:tcPr marL="7620" marR="7620" marT="7620" marB="0" anchor="ctr"/>
                </a:tc>
                <a:tc>
                  <a:txBody>
                    <a:bodyPr/>
                    <a:lstStyle/>
                    <a:p>
                      <a:pPr algn="ctr" fontAlgn="t"/>
                      <a:r>
                        <a:rPr lang="ru-RU" sz="1200" b="1" i="0" u="none" strike="noStrike" dirty="0">
                          <a:effectLst/>
                          <a:latin typeface="Times New Roman"/>
                        </a:rPr>
                        <a:t>669231,1</a:t>
                      </a:r>
                    </a:p>
                  </a:txBody>
                  <a:tcPr marL="7620" marR="7620" marT="7620" marB="0" anchor="ctr"/>
                </a:tc>
                <a:tc>
                  <a:txBody>
                    <a:bodyPr/>
                    <a:lstStyle/>
                    <a:p>
                      <a:pPr algn="ctr" fontAlgn="t"/>
                      <a:r>
                        <a:rPr lang="ru-RU" sz="1200" b="1" i="0" u="none" strike="noStrike" dirty="0">
                          <a:effectLst/>
                          <a:latin typeface="Times New Roman"/>
                        </a:rPr>
                        <a:t>422930,9</a:t>
                      </a:r>
                    </a:p>
                  </a:txBody>
                  <a:tcPr marL="7620" marR="7620" marT="7620" marB="0" anchor="ctr"/>
                </a:tc>
                <a:tc>
                  <a:txBody>
                    <a:bodyPr/>
                    <a:lstStyle/>
                    <a:p>
                      <a:pPr algn="ctr" fontAlgn="t"/>
                      <a:r>
                        <a:rPr lang="ru-RU" sz="1200" b="1" i="0" u="none" strike="noStrike">
                          <a:effectLst/>
                          <a:latin typeface="Times New Roman"/>
                        </a:rPr>
                        <a:t>380233,2</a:t>
                      </a:r>
                    </a:p>
                  </a:txBody>
                  <a:tcPr marL="7620" marR="7620" marT="7620" marB="0" anchor="ctr"/>
                </a:tc>
                <a:tc>
                  <a:txBody>
                    <a:bodyPr/>
                    <a:lstStyle/>
                    <a:p>
                      <a:pPr algn="ctr" fontAlgn="t"/>
                      <a:r>
                        <a:rPr lang="ru-RU" sz="1200" b="1" i="0" u="none" strike="noStrike">
                          <a:effectLst/>
                          <a:latin typeface="Times New Roman"/>
                        </a:rPr>
                        <a:t>302835,7</a:t>
                      </a:r>
                    </a:p>
                  </a:txBody>
                  <a:tcPr marL="7620" marR="7620" marT="7620" marB="0" anchor="ctr"/>
                </a:tc>
                <a:tc>
                  <a:txBody>
                    <a:bodyPr/>
                    <a:lstStyle/>
                    <a:p>
                      <a:pPr algn="ctr" fontAlgn="t"/>
                      <a:r>
                        <a:rPr lang="ru-RU" sz="1200" b="1" i="0" u="none" strike="noStrike">
                          <a:effectLst/>
                          <a:latin typeface="Times New Roman"/>
                        </a:rPr>
                        <a:t>73,6%</a:t>
                      </a:r>
                    </a:p>
                  </a:txBody>
                  <a:tcPr marL="7620" marR="7620" marT="7620" marB="0" anchor="ctr"/>
                </a:tc>
                <a:tc>
                  <a:txBody>
                    <a:bodyPr/>
                    <a:lstStyle/>
                    <a:p>
                      <a:pPr algn="ctr" fontAlgn="t"/>
                      <a:r>
                        <a:rPr lang="ru-RU" sz="1200" b="1" i="0" u="none" strike="noStrike">
                          <a:effectLst/>
                          <a:latin typeface="Times New Roman"/>
                        </a:rPr>
                        <a:t>89,9%</a:t>
                      </a:r>
                    </a:p>
                  </a:txBody>
                  <a:tcPr marL="7620" marR="7620" marT="7620" marB="0" anchor="ctr"/>
                </a:tc>
                <a:tc>
                  <a:txBody>
                    <a:bodyPr/>
                    <a:lstStyle/>
                    <a:p>
                      <a:pPr algn="ctr" fontAlgn="t"/>
                      <a:r>
                        <a:rPr lang="ru-RU" sz="1200" b="1" i="0" u="none" strike="noStrike">
                          <a:effectLst/>
                          <a:latin typeface="Times New Roman"/>
                        </a:rPr>
                        <a:t>79,6%</a:t>
                      </a:r>
                    </a:p>
                  </a:txBody>
                  <a:tcPr marL="7620" marR="7620" marT="7620" marB="0" anchor="ctr"/>
                </a:tc>
              </a:tr>
              <a:tr h="482756">
                <a:tc>
                  <a:txBody>
                    <a:bodyPr/>
                    <a:lstStyle/>
                    <a:p>
                      <a:pPr algn="l" fontAlgn="t"/>
                      <a:r>
                        <a:rPr lang="ru-RU" sz="1200" b="0" i="0" u="none" strike="noStrike" dirty="0">
                          <a:effectLst/>
                          <a:latin typeface="Times New Roman"/>
                        </a:rPr>
                        <a:t>Налоговые и неналоговые доходы</a:t>
                      </a:r>
                    </a:p>
                  </a:txBody>
                  <a:tcPr marL="7620" marR="7620" marT="7620" marB="0" anchor="ctr"/>
                </a:tc>
                <a:tc>
                  <a:txBody>
                    <a:bodyPr/>
                    <a:lstStyle/>
                    <a:p>
                      <a:pPr algn="ctr" fontAlgn="t"/>
                      <a:r>
                        <a:rPr lang="ru-RU" sz="1200" b="0" i="0" u="none" strike="noStrike">
                          <a:effectLst/>
                          <a:latin typeface="Times New Roman"/>
                        </a:rPr>
                        <a:t>132278,3</a:t>
                      </a:r>
                    </a:p>
                  </a:txBody>
                  <a:tcPr marL="7620" marR="7620" marT="7620" marB="0" anchor="ctr"/>
                </a:tc>
                <a:tc>
                  <a:txBody>
                    <a:bodyPr/>
                    <a:lstStyle/>
                    <a:p>
                      <a:pPr algn="ctr" fontAlgn="t"/>
                      <a:r>
                        <a:rPr lang="ru-RU" sz="1200" b="0" i="0" u="none" strike="noStrike" dirty="0">
                          <a:effectLst/>
                          <a:latin typeface="Times New Roman"/>
                        </a:rPr>
                        <a:t>134994,6</a:t>
                      </a:r>
                    </a:p>
                  </a:txBody>
                  <a:tcPr marL="7620" marR="7620" marT="7620" marB="0" anchor="ctr"/>
                </a:tc>
                <a:tc>
                  <a:txBody>
                    <a:bodyPr/>
                    <a:lstStyle/>
                    <a:p>
                      <a:pPr algn="ctr" fontAlgn="t"/>
                      <a:r>
                        <a:rPr lang="ru-RU" sz="1200" b="0" i="0" u="none" strike="noStrike" dirty="0">
                          <a:effectLst/>
                          <a:latin typeface="Times New Roman"/>
                        </a:rPr>
                        <a:t>134318,5</a:t>
                      </a:r>
                    </a:p>
                  </a:txBody>
                  <a:tcPr marL="7620" marR="7620" marT="7620" marB="0" anchor="ctr"/>
                </a:tc>
                <a:tc>
                  <a:txBody>
                    <a:bodyPr/>
                    <a:lstStyle/>
                    <a:p>
                      <a:pPr algn="ctr" fontAlgn="t"/>
                      <a:r>
                        <a:rPr lang="ru-RU" sz="1200" b="0" i="0" u="none" strike="noStrike" dirty="0">
                          <a:effectLst/>
                          <a:latin typeface="Times New Roman"/>
                        </a:rPr>
                        <a:t>135322,7</a:t>
                      </a:r>
                    </a:p>
                  </a:txBody>
                  <a:tcPr marL="7620" marR="7620" marT="7620" marB="0" anchor="ctr"/>
                </a:tc>
                <a:tc>
                  <a:txBody>
                    <a:bodyPr/>
                    <a:lstStyle/>
                    <a:p>
                      <a:pPr algn="ctr" fontAlgn="t"/>
                      <a:r>
                        <a:rPr lang="ru-RU" sz="1200" b="0" i="0" u="none" strike="noStrike">
                          <a:effectLst/>
                          <a:latin typeface="Times New Roman"/>
                        </a:rPr>
                        <a:t>139491,7</a:t>
                      </a:r>
                    </a:p>
                  </a:txBody>
                  <a:tcPr marL="7620" marR="7620" marT="7620" marB="0" anchor="ctr"/>
                </a:tc>
                <a:tc>
                  <a:txBody>
                    <a:bodyPr/>
                    <a:lstStyle/>
                    <a:p>
                      <a:pPr algn="ctr" fontAlgn="t"/>
                      <a:r>
                        <a:rPr lang="ru-RU" sz="1200" b="0" i="0" u="none" strike="noStrike" dirty="0">
                          <a:effectLst/>
                          <a:latin typeface="Times New Roman"/>
                        </a:rPr>
                        <a:t>101,5%</a:t>
                      </a:r>
                    </a:p>
                  </a:txBody>
                  <a:tcPr marL="7620" marR="7620" marT="7620" marB="0" anchor="ctr"/>
                </a:tc>
                <a:tc>
                  <a:txBody>
                    <a:bodyPr/>
                    <a:lstStyle/>
                    <a:p>
                      <a:pPr algn="ctr" fontAlgn="t"/>
                      <a:r>
                        <a:rPr lang="ru-RU" sz="1200" b="0" i="0" u="none" strike="noStrike">
                          <a:effectLst/>
                          <a:latin typeface="Times New Roman"/>
                        </a:rPr>
                        <a:t>100,7%</a:t>
                      </a:r>
                    </a:p>
                  </a:txBody>
                  <a:tcPr marL="7620" marR="7620" marT="7620" marB="0" anchor="ctr"/>
                </a:tc>
                <a:tc>
                  <a:txBody>
                    <a:bodyPr/>
                    <a:lstStyle/>
                    <a:p>
                      <a:pPr algn="ctr" fontAlgn="t"/>
                      <a:r>
                        <a:rPr lang="ru-RU" sz="1200" b="0" i="0" u="none" strike="noStrike">
                          <a:effectLst/>
                          <a:latin typeface="Times New Roman"/>
                        </a:rPr>
                        <a:t>103,1%</a:t>
                      </a:r>
                    </a:p>
                  </a:txBody>
                  <a:tcPr marL="7620" marR="7620" marT="7620" marB="0" anchor="ctr"/>
                </a:tc>
              </a:tr>
              <a:tr h="677884">
                <a:tc>
                  <a:txBody>
                    <a:bodyPr/>
                    <a:lstStyle/>
                    <a:p>
                      <a:pPr algn="l" fontAlgn="t"/>
                      <a:r>
                        <a:rPr lang="ru-RU" sz="1200" b="0" i="0" u="none" strike="noStrike" dirty="0">
                          <a:effectLst/>
                          <a:latin typeface="Times New Roman"/>
                        </a:rPr>
                        <a:t>Безвозмездные поступления</a:t>
                      </a:r>
                    </a:p>
                  </a:txBody>
                  <a:tcPr marL="7620" marR="7620" marT="7620" marB="0" anchor="ctr"/>
                </a:tc>
                <a:tc>
                  <a:txBody>
                    <a:bodyPr/>
                    <a:lstStyle/>
                    <a:p>
                      <a:pPr algn="ctr" fontAlgn="t"/>
                      <a:r>
                        <a:rPr lang="ru-RU" sz="1200" b="0" i="0" u="none" strike="noStrike">
                          <a:effectLst/>
                          <a:latin typeface="Times New Roman"/>
                        </a:rPr>
                        <a:t>442494,3</a:t>
                      </a:r>
                    </a:p>
                  </a:txBody>
                  <a:tcPr marL="7620" marR="7620" marT="7620" marB="0" anchor="ctr"/>
                </a:tc>
                <a:tc>
                  <a:txBody>
                    <a:bodyPr/>
                    <a:lstStyle/>
                    <a:p>
                      <a:pPr algn="ctr" fontAlgn="t"/>
                      <a:r>
                        <a:rPr lang="ru-RU" sz="1200" b="0" i="0" u="none" strike="noStrike">
                          <a:effectLst/>
                          <a:latin typeface="Times New Roman"/>
                        </a:rPr>
                        <a:t>534236,5</a:t>
                      </a:r>
                    </a:p>
                  </a:txBody>
                  <a:tcPr marL="7620" marR="7620" marT="7620" marB="0" anchor="ctr"/>
                </a:tc>
                <a:tc>
                  <a:txBody>
                    <a:bodyPr/>
                    <a:lstStyle/>
                    <a:p>
                      <a:pPr algn="ctr" fontAlgn="t"/>
                      <a:r>
                        <a:rPr lang="ru-RU" sz="1200" b="0" i="0" u="none" strike="noStrike" dirty="0">
                          <a:effectLst/>
                          <a:latin typeface="Times New Roman"/>
                        </a:rPr>
                        <a:t>288612,4</a:t>
                      </a:r>
                    </a:p>
                  </a:txBody>
                  <a:tcPr marL="7620" marR="7620" marT="7620" marB="0" anchor="ctr"/>
                </a:tc>
                <a:tc>
                  <a:txBody>
                    <a:bodyPr/>
                    <a:lstStyle/>
                    <a:p>
                      <a:pPr algn="ctr" fontAlgn="t"/>
                      <a:r>
                        <a:rPr lang="ru-RU" sz="1200" b="0" i="0" u="none" strike="noStrike" dirty="0">
                          <a:effectLst/>
                          <a:latin typeface="Times New Roman"/>
                        </a:rPr>
                        <a:t>244910,5</a:t>
                      </a:r>
                    </a:p>
                  </a:txBody>
                  <a:tcPr marL="7620" marR="7620" marT="7620" marB="0" anchor="ctr"/>
                </a:tc>
                <a:tc>
                  <a:txBody>
                    <a:bodyPr/>
                    <a:lstStyle/>
                    <a:p>
                      <a:pPr algn="ctr" fontAlgn="t"/>
                      <a:r>
                        <a:rPr lang="ru-RU" sz="1200" b="0" i="0" u="none" strike="noStrike" dirty="0">
                          <a:effectLst/>
                          <a:latin typeface="Times New Roman"/>
                        </a:rPr>
                        <a:t>163344,0</a:t>
                      </a:r>
                    </a:p>
                  </a:txBody>
                  <a:tcPr marL="7620" marR="7620" marT="7620" marB="0" anchor="ctr"/>
                </a:tc>
                <a:tc>
                  <a:txBody>
                    <a:bodyPr/>
                    <a:lstStyle/>
                    <a:p>
                      <a:pPr algn="ctr" fontAlgn="t"/>
                      <a:r>
                        <a:rPr lang="ru-RU" sz="1200" b="0" i="0" u="none" strike="noStrike">
                          <a:effectLst/>
                          <a:latin typeface="Times New Roman"/>
                        </a:rPr>
                        <a:t>65,2%</a:t>
                      </a:r>
                    </a:p>
                  </a:txBody>
                  <a:tcPr marL="7620" marR="7620" marT="7620" marB="0" anchor="ctr"/>
                </a:tc>
                <a:tc>
                  <a:txBody>
                    <a:bodyPr/>
                    <a:lstStyle/>
                    <a:p>
                      <a:pPr algn="ctr" fontAlgn="t"/>
                      <a:r>
                        <a:rPr lang="ru-RU" sz="1200" b="0" i="0" u="none" strike="noStrike">
                          <a:effectLst/>
                          <a:latin typeface="Times New Roman"/>
                        </a:rPr>
                        <a:t>84,9%</a:t>
                      </a:r>
                    </a:p>
                  </a:txBody>
                  <a:tcPr marL="7620" marR="7620" marT="7620" marB="0" anchor="ctr"/>
                </a:tc>
                <a:tc>
                  <a:txBody>
                    <a:bodyPr/>
                    <a:lstStyle/>
                    <a:p>
                      <a:pPr algn="ctr" fontAlgn="t"/>
                      <a:r>
                        <a:rPr lang="ru-RU" sz="1200" b="0" i="0" u="none" strike="noStrike">
                          <a:effectLst/>
                          <a:latin typeface="Times New Roman"/>
                        </a:rPr>
                        <a:t>66,7%</a:t>
                      </a:r>
                    </a:p>
                  </a:txBody>
                  <a:tcPr marL="7620" marR="7620" marT="7620" marB="0" anchor="ctr"/>
                </a:tc>
              </a:tr>
              <a:tr h="494470">
                <a:tc>
                  <a:txBody>
                    <a:bodyPr/>
                    <a:lstStyle/>
                    <a:p>
                      <a:pPr algn="l" fontAlgn="t"/>
                      <a:r>
                        <a:rPr lang="ru-RU" sz="1200" b="1" i="0" u="none" strike="noStrike" dirty="0">
                          <a:effectLst/>
                          <a:latin typeface="Times New Roman"/>
                        </a:rPr>
                        <a:t>Расходы</a:t>
                      </a:r>
                    </a:p>
                  </a:txBody>
                  <a:tcPr marL="7620" marR="7620" marT="7620" marB="0" anchor="ctr"/>
                </a:tc>
                <a:tc>
                  <a:txBody>
                    <a:bodyPr/>
                    <a:lstStyle/>
                    <a:p>
                      <a:pPr algn="ctr" fontAlgn="t"/>
                      <a:r>
                        <a:rPr lang="ru-RU" sz="1200" b="1" i="0" u="none" strike="noStrike">
                          <a:effectLst/>
                          <a:latin typeface="Times New Roman"/>
                        </a:rPr>
                        <a:t>581435,2</a:t>
                      </a:r>
                    </a:p>
                  </a:txBody>
                  <a:tcPr marL="7620" marR="7620" marT="7620" marB="0" anchor="ctr"/>
                </a:tc>
                <a:tc>
                  <a:txBody>
                    <a:bodyPr/>
                    <a:lstStyle/>
                    <a:p>
                      <a:pPr algn="ctr" fontAlgn="t"/>
                      <a:r>
                        <a:rPr lang="ru-RU" sz="1200" b="1" i="0" u="none" strike="noStrike" dirty="0">
                          <a:effectLst/>
                          <a:latin typeface="Times New Roman"/>
                        </a:rPr>
                        <a:t>675893,7</a:t>
                      </a:r>
                    </a:p>
                  </a:txBody>
                  <a:tcPr marL="7620" marR="7620" marT="7620" marB="0" anchor="ctr"/>
                </a:tc>
                <a:tc>
                  <a:txBody>
                    <a:bodyPr/>
                    <a:lstStyle/>
                    <a:p>
                      <a:pPr algn="ctr" fontAlgn="t"/>
                      <a:r>
                        <a:rPr lang="ru-RU" sz="1200" b="1" i="0" u="none" strike="noStrike">
                          <a:effectLst/>
                          <a:latin typeface="Times New Roman"/>
                        </a:rPr>
                        <a:t>424878,9</a:t>
                      </a:r>
                    </a:p>
                  </a:txBody>
                  <a:tcPr marL="7620" marR="7620" marT="7620" marB="0" anchor="ctr"/>
                </a:tc>
                <a:tc>
                  <a:txBody>
                    <a:bodyPr/>
                    <a:lstStyle/>
                    <a:p>
                      <a:pPr algn="ctr" fontAlgn="t"/>
                      <a:r>
                        <a:rPr lang="ru-RU" sz="1200" b="1" i="0" u="none" strike="noStrike">
                          <a:effectLst/>
                          <a:latin typeface="Times New Roman"/>
                        </a:rPr>
                        <a:t>379814,9</a:t>
                      </a:r>
                    </a:p>
                  </a:txBody>
                  <a:tcPr marL="7620" marR="7620" marT="7620" marB="0" anchor="ctr"/>
                </a:tc>
                <a:tc>
                  <a:txBody>
                    <a:bodyPr/>
                    <a:lstStyle/>
                    <a:p>
                      <a:pPr algn="ctr" fontAlgn="t"/>
                      <a:r>
                        <a:rPr lang="ru-RU" sz="1200" b="1" i="0" u="none" strike="noStrike" dirty="0">
                          <a:effectLst/>
                          <a:latin typeface="Times New Roman"/>
                        </a:rPr>
                        <a:t>301707,1</a:t>
                      </a:r>
                    </a:p>
                  </a:txBody>
                  <a:tcPr marL="7620" marR="7620" marT="7620" marB="0" anchor="ctr"/>
                </a:tc>
                <a:tc>
                  <a:txBody>
                    <a:bodyPr/>
                    <a:lstStyle/>
                    <a:p>
                      <a:pPr algn="ctr" fontAlgn="t"/>
                      <a:r>
                        <a:rPr lang="ru-RU" sz="1200" b="1" i="0" u="none" strike="noStrike">
                          <a:effectLst/>
                          <a:latin typeface="Times New Roman"/>
                        </a:rPr>
                        <a:t>73,1%</a:t>
                      </a:r>
                    </a:p>
                  </a:txBody>
                  <a:tcPr marL="7620" marR="7620" marT="7620" marB="0" anchor="ctr"/>
                </a:tc>
                <a:tc>
                  <a:txBody>
                    <a:bodyPr/>
                    <a:lstStyle/>
                    <a:p>
                      <a:pPr algn="ctr" fontAlgn="t"/>
                      <a:r>
                        <a:rPr lang="ru-RU" sz="1200" b="1" i="0" u="none" strike="noStrike">
                          <a:effectLst/>
                          <a:latin typeface="Times New Roman"/>
                        </a:rPr>
                        <a:t>89,4%</a:t>
                      </a:r>
                    </a:p>
                  </a:txBody>
                  <a:tcPr marL="7620" marR="7620" marT="7620" marB="0" anchor="ctr"/>
                </a:tc>
                <a:tc>
                  <a:txBody>
                    <a:bodyPr/>
                    <a:lstStyle/>
                    <a:p>
                      <a:pPr algn="ctr" fontAlgn="t"/>
                      <a:r>
                        <a:rPr lang="ru-RU" sz="1200" b="1" i="0" u="none" strike="noStrike">
                          <a:effectLst/>
                          <a:latin typeface="Times New Roman"/>
                        </a:rPr>
                        <a:t>79,4%</a:t>
                      </a:r>
                    </a:p>
                  </a:txBody>
                  <a:tcPr marL="7620" marR="7620" marT="7620" marB="0" anchor="ctr"/>
                </a:tc>
              </a:tr>
              <a:tr h="692896">
                <a:tc>
                  <a:txBody>
                    <a:bodyPr/>
                    <a:lstStyle/>
                    <a:p>
                      <a:pPr algn="l" fontAlgn="t"/>
                      <a:r>
                        <a:rPr lang="ru-RU" sz="1200" b="0" i="0" u="none" strike="noStrike" dirty="0">
                          <a:effectLst/>
                          <a:latin typeface="Times New Roman"/>
                        </a:rPr>
                        <a:t>Дефицит(-), профицит (+)</a:t>
                      </a:r>
                    </a:p>
                  </a:txBody>
                  <a:tcPr marL="7620" marR="7620" marT="7620" marB="0" anchor="ctr"/>
                </a:tc>
                <a:tc>
                  <a:txBody>
                    <a:bodyPr/>
                    <a:lstStyle/>
                    <a:p>
                      <a:pPr algn="ctr" fontAlgn="t"/>
                      <a:r>
                        <a:rPr lang="ru-RU" sz="1200" b="0" i="0" u="none" strike="noStrike" dirty="0">
                          <a:solidFill>
                            <a:srgbClr val="FF0000"/>
                          </a:solidFill>
                          <a:effectLst/>
                          <a:latin typeface="Times New Roman"/>
                        </a:rPr>
                        <a:t>-6662,6</a:t>
                      </a:r>
                    </a:p>
                  </a:txBody>
                  <a:tcPr marL="7620" marR="7620" marT="7620" marB="0" anchor="ctr"/>
                </a:tc>
                <a:tc>
                  <a:txBody>
                    <a:bodyPr/>
                    <a:lstStyle/>
                    <a:p>
                      <a:pPr algn="ctr" fontAlgn="t"/>
                      <a:r>
                        <a:rPr lang="ru-RU" sz="1200" b="0" i="0" u="none" strike="noStrike" dirty="0">
                          <a:solidFill>
                            <a:srgbClr val="FF0000"/>
                          </a:solidFill>
                          <a:effectLst/>
                          <a:latin typeface="Times New Roman"/>
                        </a:rPr>
                        <a:t>-6662,6</a:t>
                      </a:r>
                    </a:p>
                  </a:txBody>
                  <a:tcPr marL="7620" marR="7620" marT="7620" marB="0" anchor="ctr"/>
                </a:tc>
                <a:tc>
                  <a:txBody>
                    <a:bodyPr/>
                    <a:lstStyle/>
                    <a:p>
                      <a:pPr algn="ctr" fontAlgn="t"/>
                      <a:r>
                        <a:rPr lang="ru-RU" sz="1200" b="0" i="0" u="none" strike="noStrike" dirty="0">
                          <a:solidFill>
                            <a:srgbClr val="FF0000"/>
                          </a:solidFill>
                          <a:effectLst/>
                          <a:latin typeface="Times New Roman"/>
                        </a:rPr>
                        <a:t>-1948,0</a:t>
                      </a:r>
                    </a:p>
                  </a:txBody>
                  <a:tcPr marL="7620" marR="7620" marT="7620" marB="0" anchor="ctr"/>
                </a:tc>
                <a:tc>
                  <a:txBody>
                    <a:bodyPr/>
                    <a:lstStyle/>
                    <a:p>
                      <a:pPr algn="ctr" fontAlgn="t"/>
                      <a:r>
                        <a:rPr lang="ru-RU" sz="1200" b="0" i="0" u="none" strike="noStrike">
                          <a:effectLst/>
                          <a:latin typeface="Times New Roman"/>
                        </a:rPr>
                        <a:t>418,3</a:t>
                      </a:r>
                    </a:p>
                  </a:txBody>
                  <a:tcPr marL="7620" marR="7620" marT="7620" marB="0" anchor="ctr"/>
                </a:tc>
                <a:tc>
                  <a:txBody>
                    <a:bodyPr/>
                    <a:lstStyle/>
                    <a:p>
                      <a:pPr algn="ctr" fontAlgn="t"/>
                      <a:r>
                        <a:rPr lang="ru-RU" sz="1200" b="0" i="0" u="none" strike="noStrike">
                          <a:effectLst/>
                          <a:latin typeface="Times New Roman"/>
                        </a:rPr>
                        <a:t>1128,6</a:t>
                      </a:r>
                    </a:p>
                  </a:txBody>
                  <a:tcPr marL="7620" marR="7620" marT="7620" marB="0" anchor="ctr"/>
                </a:tc>
                <a:tc>
                  <a:txBody>
                    <a:bodyPr/>
                    <a:lstStyle/>
                    <a:p>
                      <a:pPr algn="ctr" fontAlgn="t"/>
                      <a:r>
                        <a:rPr lang="ru-RU" sz="1200" b="0" i="0" u="none" strike="noStrike" dirty="0">
                          <a:effectLst/>
                          <a:latin typeface="Times New Roman"/>
                        </a:rPr>
                        <a:t>29,2%</a:t>
                      </a:r>
                    </a:p>
                  </a:txBody>
                  <a:tcPr marL="7620" marR="7620" marT="7620" marB="0" anchor="ctr"/>
                </a:tc>
                <a:tc>
                  <a:txBody>
                    <a:bodyPr/>
                    <a:lstStyle/>
                    <a:p>
                      <a:pPr algn="ctr" fontAlgn="t"/>
                      <a:r>
                        <a:rPr lang="ru-RU" sz="1200" b="0" i="0" u="none" strike="noStrike" dirty="0" smtClean="0">
                          <a:solidFill>
                            <a:srgbClr val="FF0000"/>
                          </a:solidFill>
                          <a:effectLst/>
                          <a:latin typeface="Times New Roman"/>
                        </a:rPr>
                        <a:t>-21,5%</a:t>
                      </a:r>
                      <a:endParaRPr lang="ru-RU" sz="1200" b="0" i="0" u="none" strike="noStrike" dirty="0">
                        <a:solidFill>
                          <a:srgbClr val="FF0000"/>
                        </a:solidFill>
                        <a:effectLst/>
                        <a:latin typeface="Times New Roman"/>
                      </a:endParaRPr>
                    </a:p>
                  </a:txBody>
                  <a:tcPr marL="7620" marR="7620" marT="7620" marB="0" anchor="ctr"/>
                </a:tc>
                <a:tc>
                  <a:txBody>
                    <a:bodyPr/>
                    <a:lstStyle/>
                    <a:p>
                      <a:pPr algn="ctr" fontAlgn="t"/>
                      <a:r>
                        <a:rPr lang="ru-RU" sz="1200" b="0" i="0" u="none" strike="noStrike">
                          <a:effectLst/>
                          <a:latin typeface="Times New Roman"/>
                        </a:rPr>
                        <a:t>269,8%</a:t>
                      </a:r>
                    </a:p>
                  </a:txBody>
                  <a:tcPr marL="7620" marR="7620" marT="7620" marB="0" anchor="ctr"/>
                </a:tc>
              </a:tr>
              <a:tr h="494470">
                <a:tc>
                  <a:txBody>
                    <a:bodyPr/>
                    <a:lstStyle/>
                    <a:p>
                      <a:pPr algn="l" fontAlgn="t"/>
                      <a:r>
                        <a:rPr lang="ru-RU" sz="1200" b="0" i="0" u="none" strike="noStrike" dirty="0">
                          <a:effectLst/>
                          <a:latin typeface="Times New Roman"/>
                        </a:rPr>
                        <a:t>Источники финансирования дефицита</a:t>
                      </a:r>
                    </a:p>
                  </a:txBody>
                  <a:tcPr marL="7620" marR="7620" marT="7620" marB="0" anchor="ctr"/>
                </a:tc>
                <a:tc>
                  <a:txBody>
                    <a:bodyPr/>
                    <a:lstStyle/>
                    <a:p>
                      <a:pPr algn="ctr" fontAlgn="t"/>
                      <a:r>
                        <a:rPr lang="ru-RU" sz="1200" b="0" i="0" u="none" strike="noStrike">
                          <a:effectLst/>
                          <a:latin typeface="Times New Roman"/>
                        </a:rPr>
                        <a:t>6662,6</a:t>
                      </a:r>
                    </a:p>
                  </a:txBody>
                  <a:tcPr marL="7620" marR="7620" marT="7620" marB="0" anchor="ctr"/>
                </a:tc>
                <a:tc>
                  <a:txBody>
                    <a:bodyPr/>
                    <a:lstStyle/>
                    <a:p>
                      <a:pPr algn="ctr" fontAlgn="t"/>
                      <a:r>
                        <a:rPr lang="ru-RU" sz="1200" b="0" i="0" u="none" strike="noStrike">
                          <a:effectLst/>
                          <a:latin typeface="Times New Roman"/>
                        </a:rPr>
                        <a:t>6662,6</a:t>
                      </a:r>
                    </a:p>
                  </a:txBody>
                  <a:tcPr marL="7620" marR="7620" marT="7620" marB="0" anchor="ctr"/>
                </a:tc>
                <a:tc>
                  <a:txBody>
                    <a:bodyPr/>
                    <a:lstStyle/>
                    <a:p>
                      <a:pPr algn="ctr" fontAlgn="t"/>
                      <a:r>
                        <a:rPr lang="ru-RU" sz="1200" b="0" i="0" u="none" strike="noStrike">
                          <a:effectLst/>
                          <a:latin typeface="Times New Roman"/>
                        </a:rPr>
                        <a:t>1948,0</a:t>
                      </a:r>
                    </a:p>
                  </a:txBody>
                  <a:tcPr marL="7620" marR="7620" marT="7620" marB="0" anchor="ctr"/>
                </a:tc>
                <a:tc>
                  <a:txBody>
                    <a:bodyPr/>
                    <a:lstStyle/>
                    <a:p>
                      <a:pPr algn="ctr" fontAlgn="t"/>
                      <a:r>
                        <a:rPr lang="ru-RU" sz="1200" b="0" i="0" u="none" strike="noStrike" dirty="0">
                          <a:solidFill>
                            <a:srgbClr val="FF0000"/>
                          </a:solidFill>
                          <a:effectLst/>
                          <a:latin typeface="Times New Roman"/>
                        </a:rPr>
                        <a:t>-418,3</a:t>
                      </a:r>
                    </a:p>
                  </a:txBody>
                  <a:tcPr marL="7620" marR="7620" marT="7620" marB="0" anchor="ctr"/>
                </a:tc>
                <a:tc>
                  <a:txBody>
                    <a:bodyPr/>
                    <a:lstStyle/>
                    <a:p>
                      <a:pPr algn="ctr" fontAlgn="t"/>
                      <a:r>
                        <a:rPr lang="ru-RU" sz="1200" b="0" i="0" u="none" strike="noStrike" dirty="0">
                          <a:solidFill>
                            <a:srgbClr val="FF0000"/>
                          </a:solidFill>
                          <a:effectLst/>
                          <a:latin typeface="Times New Roman"/>
                        </a:rPr>
                        <a:t>-1128,6</a:t>
                      </a:r>
                    </a:p>
                  </a:txBody>
                  <a:tcPr marL="7620" marR="7620" marT="7620" marB="0" anchor="ctr"/>
                </a:tc>
                <a:tc>
                  <a:txBody>
                    <a:bodyPr/>
                    <a:lstStyle/>
                    <a:p>
                      <a:pPr algn="ctr" fontAlgn="t"/>
                      <a:r>
                        <a:rPr lang="ru-RU" sz="1200" b="0" i="0" u="none" strike="noStrike" dirty="0">
                          <a:effectLst/>
                          <a:latin typeface="Times New Roman"/>
                        </a:rPr>
                        <a:t>29,2%</a:t>
                      </a:r>
                    </a:p>
                  </a:txBody>
                  <a:tcPr marL="7620" marR="7620" marT="7620" marB="0" anchor="ctr"/>
                </a:tc>
                <a:tc>
                  <a:txBody>
                    <a:bodyPr/>
                    <a:lstStyle/>
                    <a:p>
                      <a:pPr algn="ctr" fontAlgn="t"/>
                      <a:r>
                        <a:rPr lang="ru-RU" sz="1200" b="0" i="0" u="none" strike="noStrike" dirty="0" smtClean="0">
                          <a:solidFill>
                            <a:srgbClr val="FF0000"/>
                          </a:solidFill>
                          <a:effectLst/>
                          <a:latin typeface="Times New Roman"/>
                        </a:rPr>
                        <a:t>-21,5%</a:t>
                      </a:r>
                      <a:endParaRPr lang="ru-RU" sz="1200" b="0" i="0" u="none" strike="noStrike" dirty="0">
                        <a:solidFill>
                          <a:srgbClr val="FF0000"/>
                        </a:solidFill>
                        <a:effectLst/>
                        <a:latin typeface="Times New Roman"/>
                      </a:endParaRPr>
                    </a:p>
                  </a:txBody>
                  <a:tcPr marL="7620" marR="7620" marT="7620" marB="0" anchor="ctr"/>
                </a:tc>
                <a:tc>
                  <a:txBody>
                    <a:bodyPr/>
                    <a:lstStyle/>
                    <a:p>
                      <a:pPr algn="ctr" fontAlgn="t"/>
                      <a:r>
                        <a:rPr lang="ru-RU" sz="1200" b="0" i="0" u="none" strike="noStrike" dirty="0">
                          <a:effectLst/>
                          <a:latin typeface="Times New Roman"/>
                        </a:rPr>
                        <a:t>269,8%</a:t>
                      </a:r>
                    </a:p>
                  </a:txBody>
                  <a:tcPr marL="7620" marR="7620" marT="7620" marB="0" anchor="ctr"/>
                </a:tc>
              </a:tr>
            </a:tbl>
          </a:graphicData>
        </a:graphic>
      </p:graphicFrame>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620688"/>
            <a:ext cx="8928992" cy="5909310"/>
          </a:xfrm>
          <a:prstGeom prst="rect">
            <a:avLst/>
          </a:prstGeom>
        </p:spPr>
        <p:txBody>
          <a:bodyPr wrap="square">
            <a:spAutoFit/>
          </a:bodyPr>
          <a:lstStyle/>
          <a:p>
            <a:r>
              <a:rPr lang="ru-RU" sz="1600" dirty="0">
                <a:latin typeface="Times New Roman" panose="02020603050405020304" pitchFamily="18" charset="0"/>
                <a:cs typeface="Times New Roman" panose="02020603050405020304" pitchFamily="18" charset="0"/>
              </a:rPr>
              <a:t>Доходная часть бюджета городского округа спрогнозирована из следующих источников:</a:t>
            </a:r>
          </a:p>
          <a:p>
            <a:r>
              <a:rPr lang="ru-RU" sz="1600" dirty="0">
                <a:latin typeface="Times New Roman" panose="02020603050405020304" pitchFamily="18" charset="0"/>
                <a:cs typeface="Times New Roman" panose="02020603050405020304" pitchFamily="18" charset="0"/>
              </a:rPr>
              <a:t> </a:t>
            </a:r>
          </a:p>
          <a:p>
            <a:r>
              <a:rPr lang="ru-RU" sz="1600" dirty="0">
                <a:latin typeface="Times New Roman" panose="02020603050405020304" pitchFamily="18" charset="0"/>
                <a:cs typeface="Times New Roman" panose="02020603050405020304" pitchFamily="18" charset="0"/>
              </a:rPr>
              <a:t>Собственных доходов:</a:t>
            </a:r>
          </a:p>
          <a:p>
            <a:r>
              <a:rPr lang="ru-RU" sz="1600" dirty="0">
                <a:latin typeface="Times New Roman" panose="02020603050405020304" pitchFamily="18" charset="0"/>
                <a:cs typeface="Times New Roman" panose="02020603050405020304" pitchFamily="18" charset="0"/>
              </a:rPr>
              <a:t> </a:t>
            </a:r>
          </a:p>
          <a:p>
            <a:r>
              <a:rPr lang="ru-RU" sz="1600" dirty="0">
                <a:latin typeface="Times New Roman" panose="02020603050405020304" pitchFamily="18" charset="0"/>
                <a:cs typeface="Times New Roman" panose="02020603050405020304" pitchFamily="18" charset="0"/>
              </a:rPr>
              <a:t>Налоговых доходов:</a:t>
            </a:r>
          </a:p>
          <a:p>
            <a:r>
              <a:rPr lang="ru-RU" sz="1600" dirty="0">
                <a:latin typeface="Times New Roman" panose="02020603050405020304" pitchFamily="18" charset="0"/>
                <a:cs typeface="Times New Roman" panose="02020603050405020304" pitchFamily="18" charset="0"/>
              </a:rPr>
              <a:t>На 2021 год в объеме – 120055,2 тыс. рублей;</a:t>
            </a:r>
          </a:p>
          <a:p>
            <a:r>
              <a:rPr lang="ru-RU" sz="1600" dirty="0">
                <a:latin typeface="Times New Roman" panose="02020603050405020304" pitchFamily="18" charset="0"/>
                <a:cs typeface="Times New Roman" panose="02020603050405020304" pitchFamily="18" charset="0"/>
              </a:rPr>
              <a:t>На 2022 год – 123151,6 тыс. рублей;</a:t>
            </a:r>
          </a:p>
          <a:p>
            <a:r>
              <a:rPr lang="ru-RU" sz="1600" dirty="0">
                <a:latin typeface="Times New Roman" panose="02020603050405020304" pitchFamily="18" charset="0"/>
                <a:cs typeface="Times New Roman" panose="02020603050405020304" pitchFamily="18" charset="0"/>
              </a:rPr>
              <a:t>На 2023 год – 129129,9 тыс. рублей.</a:t>
            </a:r>
          </a:p>
          <a:p>
            <a:r>
              <a:rPr lang="ru-RU" sz="1600" dirty="0">
                <a:latin typeface="Times New Roman" panose="02020603050405020304" pitchFamily="18" charset="0"/>
                <a:cs typeface="Times New Roman" panose="02020603050405020304" pitchFamily="18" charset="0"/>
              </a:rPr>
              <a:t> </a:t>
            </a:r>
          </a:p>
          <a:p>
            <a:r>
              <a:rPr lang="ru-RU" sz="1600" dirty="0">
                <a:latin typeface="Times New Roman" panose="02020603050405020304" pitchFamily="18" charset="0"/>
                <a:cs typeface="Times New Roman" panose="02020603050405020304" pitchFamily="18" charset="0"/>
              </a:rPr>
              <a:t>Неналоговых доходов:</a:t>
            </a:r>
          </a:p>
          <a:p>
            <a:r>
              <a:rPr lang="ru-RU" sz="1600" dirty="0">
                <a:latin typeface="Times New Roman" panose="02020603050405020304" pitchFamily="18" charset="0"/>
                <a:cs typeface="Times New Roman" panose="02020603050405020304" pitchFamily="18" charset="0"/>
              </a:rPr>
              <a:t>На 2021 год в объеме  - 14263,3 тыс. рублей;</a:t>
            </a:r>
          </a:p>
          <a:p>
            <a:r>
              <a:rPr lang="ru-RU" sz="1600" dirty="0">
                <a:latin typeface="Times New Roman" panose="02020603050405020304" pitchFamily="18" charset="0"/>
                <a:cs typeface="Times New Roman" panose="02020603050405020304" pitchFamily="18" charset="0"/>
              </a:rPr>
              <a:t>На 2022 год – 12171,1 тыс. рублей;</a:t>
            </a:r>
          </a:p>
          <a:p>
            <a:r>
              <a:rPr lang="ru-RU" sz="1600" dirty="0">
                <a:latin typeface="Times New Roman" panose="02020603050405020304" pitchFamily="18" charset="0"/>
                <a:cs typeface="Times New Roman" panose="02020603050405020304" pitchFamily="18" charset="0"/>
              </a:rPr>
              <a:t>На 2023 год – 10361,8 тыс. рублей.</a:t>
            </a:r>
          </a:p>
          <a:p>
            <a:r>
              <a:rPr lang="ru-RU" sz="1600" dirty="0">
                <a:latin typeface="Times New Roman" panose="02020603050405020304" pitchFamily="18" charset="0"/>
                <a:cs typeface="Times New Roman" panose="02020603050405020304" pitchFamily="18" charset="0"/>
              </a:rPr>
              <a:t> </a:t>
            </a:r>
          </a:p>
          <a:p>
            <a:r>
              <a:rPr lang="ru-RU" sz="1600" dirty="0">
                <a:latin typeface="Times New Roman" panose="02020603050405020304" pitchFamily="18" charset="0"/>
                <a:cs typeface="Times New Roman" panose="02020603050405020304" pitchFamily="18" charset="0"/>
              </a:rPr>
              <a:t>Безвозмездных поступлений  от других бюджетов бюджетной системы:</a:t>
            </a:r>
          </a:p>
          <a:p>
            <a:r>
              <a:rPr lang="ru-RU" sz="1600" dirty="0">
                <a:latin typeface="Times New Roman" panose="02020603050405020304" pitchFamily="18" charset="0"/>
                <a:cs typeface="Times New Roman" panose="02020603050405020304" pitchFamily="18" charset="0"/>
              </a:rPr>
              <a:t>На 2021 год в объеме - 288612,4 тыс. рублей;</a:t>
            </a:r>
          </a:p>
          <a:p>
            <a:r>
              <a:rPr lang="ru-RU" sz="1600" dirty="0">
                <a:latin typeface="Times New Roman" panose="02020603050405020304" pitchFamily="18" charset="0"/>
                <a:cs typeface="Times New Roman" panose="02020603050405020304" pitchFamily="18" charset="0"/>
              </a:rPr>
              <a:t>На 2022 год – 244910,5 тыс. рублей;</a:t>
            </a:r>
          </a:p>
          <a:p>
            <a:r>
              <a:rPr lang="ru-RU" sz="1600" dirty="0">
                <a:latin typeface="Times New Roman" panose="02020603050405020304" pitchFamily="18" charset="0"/>
                <a:cs typeface="Times New Roman" panose="02020603050405020304" pitchFamily="18" charset="0"/>
              </a:rPr>
              <a:t>На 2023 год – 163344,0 тыс. рублей.</a:t>
            </a:r>
          </a:p>
          <a:p>
            <a:r>
              <a:rPr lang="ru-RU" sz="1600" dirty="0">
                <a:latin typeface="Times New Roman" panose="02020603050405020304" pitchFamily="18" charset="0"/>
                <a:cs typeface="Times New Roman" panose="02020603050405020304" pitchFamily="18" charset="0"/>
              </a:rPr>
              <a:t> </a:t>
            </a:r>
          </a:p>
          <a:p>
            <a:r>
              <a:rPr lang="ru-RU" sz="1600" dirty="0">
                <a:latin typeface="Times New Roman" panose="02020603050405020304" pitchFamily="18" charset="0"/>
                <a:cs typeface="Times New Roman" panose="02020603050405020304" pitchFamily="18" charset="0"/>
              </a:rPr>
              <a:t>Доля налоговых и неналоговых доходов в общем объеме доходов составляет: 2021 год – 31,8%, 2022 год – 35,6%, 2023 год – 46,1%. </a:t>
            </a:r>
          </a:p>
          <a:p>
            <a:r>
              <a:rPr lang="ru-RU" sz="1600" dirty="0">
                <a:latin typeface="Times New Roman" panose="02020603050405020304" pitchFamily="18" charset="0"/>
                <a:cs typeface="Times New Roman" panose="02020603050405020304" pitchFamily="18" charset="0"/>
              </a:rPr>
              <a:t>Доля безвозмездных поступлений в общем объеме доходов составляет: 2021 год – 68,2%, 2022 год – 64,4%, 2023 год – 53,9%.</a:t>
            </a:r>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900113" y="120650"/>
            <a:ext cx="7416800" cy="661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ru-RU" altLang="ru-RU" sz="1000" dirty="0">
                <a:latin typeface="Times New Roman" pitchFamily="18" charset="0"/>
              </a:rPr>
              <a:t>Гистограмма 1</a:t>
            </a:r>
          </a:p>
          <a:p>
            <a:pPr algn="ctr" eaLnBrk="1" hangingPunct="1">
              <a:spcBef>
                <a:spcPct val="50000"/>
              </a:spcBef>
            </a:pPr>
            <a:r>
              <a:rPr lang="ru-RU" altLang="ru-RU" b="1" dirty="0" smtClean="0">
                <a:latin typeface="Times New Roman" pitchFamily="18" charset="0"/>
              </a:rPr>
              <a:t>Удельный вес источников доходов бюджета 2020-2023 </a:t>
            </a:r>
            <a:r>
              <a:rPr lang="ru-RU" altLang="ru-RU" b="1" dirty="0">
                <a:latin typeface="Times New Roman" pitchFamily="18" charset="0"/>
              </a:rPr>
              <a:t>годов</a:t>
            </a:r>
          </a:p>
        </p:txBody>
      </p:sp>
      <p:sp>
        <p:nvSpPr>
          <p:cNvPr id="11268" name="Прямоугольник 2"/>
          <p:cNvSpPr>
            <a:spLocks noChangeArrowheads="1"/>
          </p:cNvSpPr>
          <p:nvPr/>
        </p:nvSpPr>
        <p:spPr bwMode="auto">
          <a:xfrm>
            <a:off x="282799" y="6229176"/>
            <a:ext cx="8642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ru-RU" altLang="ru-RU" sz="1600" dirty="0">
                <a:solidFill>
                  <a:srgbClr val="000000"/>
                </a:solidFill>
                <a:latin typeface="Times New Roman" pitchFamily="18" charset="0"/>
                <a:cs typeface="Times New Roman" pitchFamily="18" charset="0"/>
              </a:rPr>
              <a:t>Доля налоговых и неналоговых доходов в общем объеме доходов составляет: </a:t>
            </a:r>
            <a:r>
              <a:rPr lang="ru-RU" altLang="ru-RU" sz="1600" dirty="0" smtClean="0">
                <a:solidFill>
                  <a:srgbClr val="000000"/>
                </a:solidFill>
                <a:latin typeface="Times New Roman" pitchFamily="18" charset="0"/>
                <a:cs typeface="Times New Roman" pitchFamily="18" charset="0"/>
              </a:rPr>
              <a:t>2020 </a:t>
            </a:r>
            <a:r>
              <a:rPr lang="ru-RU" altLang="ru-RU" sz="1600" dirty="0">
                <a:solidFill>
                  <a:srgbClr val="000000"/>
                </a:solidFill>
                <a:latin typeface="Times New Roman" pitchFamily="18" charset="0"/>
                <a:cs typeface="Times New Roman" pitchFamily="18" charset="0"/>
              </a:rPr>
              <a:t>год- </a:t>
            </a:r>
            <a:r>
              <a:rPr lang="ru-RU" altLang="ru-RU" sz="1600" dirty="0" smtClean="0">
                <a:solidFill>
                  <a:srgbClr val="000000"/>
                </a:solidFill>
                <a:latin typeface="Times New Roman" pitchFamily="18" charset="0"/>
                <a:cs typeface="Times New Roman" pitchFamily="18" charset="0"/>
              </a:rPr>
              <a:t>20,2%, 2021 год-31,8%, 2022 год-35,6%, 2023 год-46,1%.</a:t>
            </a:r>
            <a:endParaRPr lang="ru-RU" altLang="ru-RU" sz="1600" dirty="0">
              <a:solidFill>
                <a:srgbClr val="000000"/>
              </a:solidFill>
              <a:latin typeface="Times New Roman" pitchFamily="18" charset="0"/>
              <a:cs typeface="Times New Roman" pitchFamily="18" charset="0"/>
            </a:endParaRPr>
          </a:p>
        </p:txBody>
      </p:sp>
      <p:graphicFrame>
        <p:nvGraphicFramePr>
          <p:cNvPr id="5" name="Диаграмма 4"/>
          <p:cNvGraphicFramePr>
            <a:graphicFrameLocks/>
          </p:cNvGraphicFramePr>
          <p:nvPr>
            <p:extLst>
              <p:ext uri="{D42A27DB-BD31-4B8C-83A1-F6EECF244321}">
                <p14:modId xmlns:p14="http://schemas.microsoft.com/office/powerpoint/2010/main" val="2993040271"/>
              </p:ext>
            </p:extLst>
          </p:nvPr>
        </p:nvGraphicFramePr>
        <p:xfrm>
          <a:off x="179512" y="1196752"/>
          <a:ext cx="8745637" cy="480082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128"/>
          <p:cNvSpPr>
            <a:spLocks noChangeArrowheads="1"/>
          </p:cNvSpPr>
          <p:nvPr/>
        </p:nvSpPr>
        <p:spPr bwMode="auto">
          <a:xfrm>
            <a:off x="1095375" y="260350"/>
            <a:ext cx="7072313"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b="1" dirty="0">
                <a:latin typeface="Times New Roman" pitchFamily="18" charset="0"/>
              </a:rPr>
              <a:t>Структура доходной части бюджета городского округа Октябрьск</a:t>
            </a:r>
          </a:p>
          <a:p>
            <a:pPr algn="ctr" eaLnBrk="1" hangingPunct="1"/>
            <a:r>
              <a:rPr lang="ru-RU" altLang="ru-RU" b="1" dirty="0">
                <a:latin typeface="Times New Roman" pitchFamily="18" charset="0"/>
              </a:rPr>
              <a:t>на </a:t>
            </a:r>
            <a:r>
              <a:rPr lang="ru-RU" altLang="ru-RU" b="1" dirty="0" smtClean="0">
                <a:latin typeface="Times New Roman" pitchFamily="18" charset="0"/>
              </a:rPr>
              <a:t>2021 </a:t>
            </a:r>
            <a:r>
              <a:rPr lang="ru-RU" altLang="ru-RU" b="1" dirty="0">
                <a:latin typeface="Times New Roman" pitchFamily="18" charset="0"/>
              </a:rPr>
              <a:t>год и плановый период </a:t>
            </a:r>
            <a:r>
              <a:rPr lang="ru-RU" altLang="ru-RU" b="1" dirty="0" smtClean="0">
                <a:latin typeface="Times New Roman" pitchFamily="18" charset="0"/>
              </a:rPr>
              <a:t>2022-2023 </a:t>
            </a:r>
            <a:r>
              <a:rPr lang="ru-RU" altLang="ru-RU" b="1" dirty="0">
                <a:latin typeface="Times New Roman" pitchFamily="18" charset="0"/>
              </a:rPr>
              <a:t>годов</a:t>
            </a:r>
          </a:p>
          <a:p>
            <a:pPr algn="ctr" eaLnBrk="1" hangingPunct="1"/>
            <a:r>
              <a:rPr lang="ru-RU" altLang="ru-RU" b="1" dirty="0">
                <a:latin typeface="Times New Roman" pitchFamily="18" charset="0"/>
              </a:rPr>
              <a:t>по основным источникам</a:t>
            </a:r>
          </a:p>
        </p:txBody>
      </p:sp>
      <p:sp>
        <p:nvSpPr>
          <p:cNvPr id="12291" name="Rectangle 7904"/>
          <p:cNvSpPr>
            <a:spLocks noChangeArrowheads="1"/>
          </p:cNvSpPr>
          <p:nvPr/>
        </p:nvSpPr>
        <p:spPr bwMode="auto">
          <a:xfrm>
            <a:off x="8027988" y="981075"/>
            <a:ext cx="9159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ltLang="ru-RU" sz="1200">
                <a:latin typeface="Times New Roman" pitchFamily="18" charset="0"/>
              </a:rPr>
              <a:t>тыс.рублей</a:t>
            </a:r>
          </a:p>
        </p:txBody>
      </p:sp>
      <p:sp>
        <p:nvSpPr>
          <p:cNvPr id="12292" name="Rectangle 12815"/>
          <p:cNvSpPr>
            <a:spLocks noChangeArrowheads="1"/>
          </p:cNvSpPr>
          <p:nvPr/>
        </p:nvSpPr>
        <p:spPr bwMode="auto">
          <a:xfrm>
            <a:off x="8048625" y="130175"/>
            <a:ext cx="844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ltLang="ru-RU" sz="1200">
                <a:latin typeface="Times New Roman" pitchFamily="18" charset="0"/>
              </a:rPr>
              <a:t>Таблица 2</a:t>
            </a:r>
          </a:p>
        </p:txBody>
      </p:sp>
      <p:graphicFrame>
        <p:nvGraphicFramePr>
          <p:cNvPr id="3" name="Таблица 2"/>
          <p:cNvGraphicFramePr>
            <a:graphicFrameLocks noGrp="1"/>
          </p:cNvGraphicFramePr>
          <p:nvPr>
            <p:extLst>
              <p:ext uri="{D42A27DB-BD31-4B8C-83A1-F6EECF244321}">
                <p14:modId xmlns:p14="http://schemas.microsoft.com/office/powerpoint/2010/main" val="4209653474"/>
              </p:ext>
            </p:extLst>
          </p:nvPr>
        </p:nvGraphicFramePr>
        <p:xfrm>
          <a:off x="107504" y="1412776"/>
          <a:ext cx="8928100" cy="5040561"/>
        </p:xfrm>
        <a:graphic>
          <a:graphicData uri="http://schemas.openxmlformats.org/drawingml/2006/table">
            <a:tbl>
              <a:tblPr firstRow="1" bandRow="1">
                <a:tableStyleId>{5C22544A-7EE6-4342-B048-85BDC9FD1C3A}</a:tableStyleId>
              </a:tblPr>
              <a:tblGrid>
                <a:gridCol w="3383930"/>
                <a:gridCol w="936104"/>
                <a:gridCol w="720080"/>
                <a:gridCol w="792088"/>
                <a:gridCol w="576064"/>
                <a:gridCol w="720080"/>
                <a:gridCol w="504056"/>
                <a:gridCol w="818194"/>
                <a:gridCol w="477504"/>
              </a:tblGrid>
              <a:tr h="673841">
                <a:tc>
                  <a:txBody>
                    <a:bodyPr/>
                    <a:lstStyle/>
                    <a:p>
                      <a:pPr algn="ctr" fontAlgn="t"/>
                      <a:r>
                        <a:rPr lang="ru-RU" sz="1000" b="1" i="0" u="none" strike="noStrike" dirty="0">
                          <a:effectLst/>
                          <a:latin typeface="Times New Roman"/>
                        </a:rPr>
                        <a:t>Наименование групп, подгрупп, статей, подстатей, классификации доходов</a:t>
                      </a:r>
                    </a:p>
                  </a:txBody>
                  <a:tcPr marL="114300" marR="7620" marT="7620" marB="0"/>
                </a:tc>
                <a:tc>
                  <a:txBody>
                    <a:bodyPr/>
                    <a:lstStyle/>
                    <a:p>
                      <a:pPr algn="ctr" fontAlgn="t"/>
                      <a:r>
                        <a:rPr lang="ru-RU" sz="1000" b="1" i="0" u="none" strike="noStrike" dirty="0">
                          <a:effectLst/>
                          <a:latin typeface="Times New Roman"/>
                        </a:rPr>
                        <a:t>Оценка 2020 г.</a:t>
                      </a:r>
                    </a:p>
                  </a:txBody>
                  <a:tcPr marL="114300" marR="7620" marT="7620" marB="0"/>
                </a:tc>
                <a:tc>
                  <a:txBody>
                    <a:bodyPr/>
                    <a:lstStyle/>
                    <a:p>
                      <a:pPr algn="ctr" fontAlgn="t"/>
                      <a:r>
                        <a:rPr lang="ru-RU" sz="1000" b="1" i="0" u="none" strike="noStrike" dirty="0">
                          <a:effectLst/>
                          <a:latin typeface="Times New Roman"/>
                        </a:rPr>
                        <a:t>Удельный вес 2020г.</a:t>
                      </a:r>
                    </a:p>
                  </a:txBody>
                  <a:tcPr marL="7620" marR="7620" marT="7620" marB="0"/>
                </a:tc>
                <a:tc>
                  <a:txBody>
                    <a:bodyPr/>
                    <a:lstStyle/>
                    <a:p>
                      <a:pPr algn="ctr" fontAlgn="t"/>
                      <a:r>
                        <a:rPr lang="ru-RU" sz="1000" b="1" i="0" u="none" strike="noStrike" dirty="0">
                          <a:effectLst/>
                          <a:latin typeface="Times New Roman"/>
                        </a:rPr>
                        <a:t>2021 год</a:t>
                      </a:r>
                    </a:p>
                  </a:txBody>
                  <a:tcPr marL="7620" marR="7620" marT="7620" marB="0"/>
                </a:tc>
                <a:tc>
                  <a:txBody>
                    <a:bodyPr/>
                    <a:lstStyle/>
                    <a:p>
                      <a:pPr algn="ctr" fontAlgn="t"/>
                      <a:r>
                        <a:rPr lang="ru-RU" sz="1000" b="1" i="0" u="none" strike="noStrike" dirty="0">
                          <a:effectLst/>
                          <a:latin typeface="Times New Roman"/>
                        </a:rPr>
                        <a:t>Удельный вес 2021г.</a:t>
                      </a:r>
                    </a:p>
                  </a:txBody>
                  <a:tcPr marL="7620" marR="7620" marT="7620" marB="0"/>
                </a:tc>
                <a:tc>
                  <a:txBody>
                    <a:bodyPr/>
                    <a:lstStyle/>
                    <a:p>
                      <a:pPr algn="ctr" fontAlgn="t"/>
                      <a:r>
                        <a:rPr lang="ru-RU" sz="1000" b="1" i="0" u="none" strike="noStrike" dirty="0">
                          <a:effectLst/>
                          <a:latin typeface="Times New Roman"/>
                        </a:rPr>
                        <a:t>2022 год</a:t>
                      </a:r>
                    </a:p>
                  </a:txBody>
                  <a:tcPr marL="7620" marR="7620" marT="7620" marB="0"/>
                </a:tc>
                <a:tc>
                  <a:txBody>
                    <a:bodyPr/>
                    <a:lstStyle/>
                    <a:p>
                      <a:pPr algn="ctr" fontAlgn="t"/>
                      <a:r>
                        <a:rPr lang="ru-RU" sz="1000" b="1" i="0" u="none" strike="noStrike" dirty="0">
                          <a:effectLst/>
                          <a:latin typeface="Times New Roman"/>
                        </a:rPr>
                        <a:t>Удельный вес 2022г.</a:t>
                      </a:r>
                    </a:p>
                  </a:txBody>
                  <a:tcPr marL="7620" marR="7620" marT="7620" marB="0"/>
                </a:tc>
                <a:tc>
                  <a:txBody>
                    <a:bodyPr/>
                    <a:lstStyle/>
                    <a:p>
                      <a:pPr algn="ctr" fontAlgn="t"/>
                      <a:r>
                        <a:rPr lang="ru-RU" sz="1000" b="1" i="0" u="none" strike="noStrike" dirty="0">
                          <a:effectLst/>
                          <a:latin typeface="Times New Roman"/>
                        </a:rPr>
                        <a:t>2023год</a:t>
                      </a:r>
                    </a:p>
                  </a:txBody>
                  <a:tcPr marL="7620" marR="7620" marT="7620" marB="0"/>
                </a:tc>
                <a:tc>
                  <a:txBody>
                    <a:bodyPr/>
                    <a:lstStyle/>
                    <a:p>
                      <a:pPr algn="ctr" fontAlgn="t"/>
                      <a:r>
                        <a:rPr lang="ru-RU" sz="1000" b="1" i="0" u="none" strike="noStrike" dirty="0">
                          <a:effectLst/>
                          <a:latin typeface="Times New Roman"/>
                        </a:rPr>
                        <a:t>Удельный вес 2023г.</a:t>
                      </a:r>
                    </a:p>
                  </a:txBody>
                  <a:tcPr marL="7620" marR="7620" marT="7620" marB="0"/>
                </a:tc>
              </a:tr>
              <a:tr h="300799">
                <a:tc>
                  <a:txBody>
                    <a:bodyPr/>
                    <a:lstStyle/>
                    <a:p>
                      <a:pPr algn="l" fontAlgn="t"/>
                      <a:r>
                        <a:rPr lang="ru-RU" sz="1100" b="1" i="0" u="none" strike="noStrike" dirty="0">
                          <a:effectLst/>
                          <a:latin typeface="Times New Roman"/>
                        </a:rPr>
                        <a:t>Доходы</a:t>
                      </a:r>
                    </a:p>
                  </a:txBody>
                  <a:tcPr marL="7620" marR="7620" marT="7620" marB="0" anchor="ctr"/>
                </a:tc>
                <a:tc>
                  <a:txBody>
                    <a:bodyPr/>
                    <a:lstStyle/>
                    <a:p>
                      <a:pPr algn="ctr" fontAlgn="t"/>
                      <a:r>
                        <a:rPr lang="ru-RU" sz="1100" b="1" i="0" u="none" strike="noStrike" dirty="0">
                          <a:effectLst/>
                          <a:latin typeface="Times New Roman"/>
                        </a:rPr>
                        <a:t>134 994,6</a:t>
                      </a:r>
                    </a:p>
                  </a:txBody>
                  <a:tcPr marL="7620" marR="7620" marT="7620" marB="0" anchor="ctr"/>
                </a:tc>
                <a:tc>
                  <a:txBody>
                    <a:bodyPr/>
                    <a:lstStyle/>
                    <a:p>
                      <a:pPr algn="ctr" fontAlgn="t"/>
                      <a:r>
                        <a:rPr lang="ru-RU" sz="1100" b="1" i="0" u="none" strike="noStrike">
                          <a:effectLst/>
                          <a:latin typeface="Times New Roman"/>
                        </a:rPr>
                        <a:t>100,0</a:t>
                      </a:r>
                    </a:p>
                  </a:txBody>
                  <a:tcPr marL="7620" marR="7620" marT="7620" marB="0" anchor="ctr"/>
                </a:tc>
                <a:tc>
                  <a:txBody>
                    <a:bodyPr/>
                    <a:lstStyle/>
                    <a:p>
                      <a:pPr algn="ctr" fontAlgn="t"/>
                      <a:r>
                        <a:rPr lang="ru-RU" sz="1100" b="1" i="0" u="none" strike="noStrike">
                          <a:effectLst/>
                          <a:latin typeface="Times New Roman"/>
                        </a:rPr>
                        <a:t>134 318,5</a:t>
                      </a:r>
                    </a:p>
                  </a:txBody>
                  <a:tcPr marL="7620" marR="7620" marT="7620" marB="0" anchor="ctr"/>
                </a:tc>
                <a:tc>
                  <a:txBody>
                    <a:bodyPr/>
                    <a:lstStyle/>
                    <a:p>
                      <a:pPr algn="ctr" fontAlgn="t"/>
                      <a:r>
                        <a:rPr lang="ru-RU" sz="1100" b="1" i="0" u="none" strike="noStrike">
                          <a:effectLst/>
                          <a:latin typeface="Times New Roman"/>
                        </a:rPr>
                        <a:t>100,0</a:t>
                      </a:r>
                    </a:p>
                  </a:txBody>
                  <a:tcPr marL="7620" marR="7620" marT="7620" marB="0" anchor="ctr"/>
                </a:tc>
                <a:tc>
                  <a:txBody>
                    <a:bodyPr/>
                    <a:lstStyle/>
                    <a:p>
                      <a:pPr algn="ctr" fontAlgn="t"/>
                      <a:r>
                        <a:rPr lang="ru-RU" sz="1100" b="1" i="0" u="none" strike="noStrike">
                          <a:effectLst/>
                          <a:latin typeface="Times New Roman"/>
                        </a:rPr>
                        <a:t>135 322,7</a:t>
                      </a:r>
                    </a:p>
                  </a:txBody>
                  <a:tcPr marL="7620" marR="7620" marT="7620" marB="0" anchor="ctr"/>
                </a:tc>
                <a:tc>
                  <a:txBody>
                    <a:bodyPr/>
                    <a:lstStyle/>
                    <a:p>
                      <a:pPr algn="ctr" fontAlgn="t"/>
                      <a:r>
                        <a:rPr lang="ru-RU" sz="1100" b="1" i="0" u="none" strike="noStrike">
                          <a:effectLst/>
                          <a:latin typeface="Times New Roman"/>
                        </a:rPr>
                        <a:t>100,0</a:t>
                      </a:r>
                    </a:p>
                  </a:txBody>
                  <a:tcPr marL="7620" marR="7620" marT="7620" marB="0" anchor="ctr"/>
                </a:tc>
                <a:tc>
                  <a:txBody>
                    <a:bodyPr/>
                    <a:lstStyle/>
                    <a:p>
                      <a:pPr algn="ctr" fontAlgn="t"/>
                      <a:r>
                        <a:rPr lang="ru-RU" sz="1100" b="1" i="0" u="none" strike="noStrike">
                          <a:effectLst/>
                          <a:latin typeface="Times New Roman"/>
                        </a:rPr>
                        <a:t>139 491,7</a:t>
                      </a:r>
                    </a:p>
                  </a:txBody>
                  <a:tcPr marL="7620" marR="7620" marT="7620" marB="0" anchor="ctr"/>
                </a:tc>
                <a:tc>
                  <a:txBody>
                    <a:bodyPr/>
                    <a:lstStyle/>
                    <a:p>
                      <a:pPr algn="ctr" fontAlgn="t"/>
                      <a:r>
                        <a:rPr lang="ru-RU" sz="1100" b="1" i="0" u="none" strike="noStrike">
                          <a:effectLst/>
                          <a:latin typeface="Times New Roman"/>
                        </a:rPr>
                        <a:t>100,0</a:t>
                      </a:r>
                    </a:p>
                  </a:txBody>
                  <a:tcPr marL="7620" marR="7620" marT="7620" marB="0" anchor="ctr"/>
                </a:tc>
              </a:tr>
              <a:tr h="300799">
                <a:tc>
                  <a:txBody>
                    <a:bodyPr/>
                    <a:lstStyle/>
                    <a:p>
                      <a:pPr algn="l" fontAlgn="t"/>
                      <a:r>
                        <a:rPr lang="ru-RU" sz="1100" b="1" i="0" u="none" strike="noStrike" dirty="0">
                          <a:effectLst/>
                          <a:latin typeface="Times New Roman"/>
                        </a:rPr>
                        <a:t>Налоги на прибыль, доходы</a:t>
                      </a:r>
                    </a:p>
                  </a:txBody>
                  <a:tcPr marL="7620" marR="7620" marT="7620" marB="0" anchor="ctr"/>
                </a:tc>
                <a:tc>
                  <a:txBody>
                    <a:bodyPr/>
                    <a:lstStyle/>
                    <a:p>
                      <a:pPr algn="ctr" fontAlgn="t"/>
                      <a:r>
                        <a:rPr lang="ru-RU" sz="1100" b="1" i="0" u="none" strike="noStrike" dirty="0">
                          <a:effectLst/>
                          <a:latin typeface="Times New Roman"/>
                        </a:rPr>
                        <a:t>68 925,9</a:t>
                      </a:r>
                    </a:p>
                  </a:txBody>
                  <a:tcPr marL="7620" marR="7620" marT="7620" marB="0" anchor="ctr"/>
                </a:tc>
                <a:tc>
                  <a:txBody>
                    <a:bodyPr/>
                    <a:lstStyle/>
                    <a:p>
                      <a:pPr algn="ctr" fontAlgn="t"/>
                      <a:r>
                        <a:rPr lang="ru-RU" sz="1100" b="1" i="0" u="none" strike="noStrike">
                          <a:effectLst/>
                          <a:latin typeface="Times New Roman"/>
                        </a:rPr>
                        <a:t>51,1</a:t>
                      </a:r>
                    </a:p>
                  </a:txBody>
                  <a:tcPr marL="7620" marR="7620" marT="7620" marB="0" anchor="ctr"/>
                </a:tc>
                <a:tc>
                  <a:txBody>
                    <a:bodyPr/>
                    <a:lstStyle/>
                    <a:p>
                      <a:pPr algn="ctr" fontAlgn="t"/>
                      <a:r>
                        <a:rPr lang="ru-RU" sz="1100" b="1" i="0" u="none" strike="noStrike">
                          <a:effectLst/>
                          <a:latin typeface="Times New Roman"/>
                        </a:rPr>
                        <a:t>69 422,0</a:t>
                      </a:r>
                    </a:p>
                  </a:txBody>
                  <a:tcPr marL="7620" marR="7620" marT="7620" marB="0" anchor="ctr"/>
                </a:tc>
                <a:tc>
                  <a:txBody>
                    <a:bodyPr/>
                    <a:lstStyle/>
                    <a:p>
                      <a:pPr algn="ctr" fontAlgn="t"/>
                      <a:r>
                        <a:rPr lang="ru-RU" sz="1100" b="1" i="0" u="none" strike="noStrike">
                          <a:effectLst/>
                          <a:latin typeface="Times New Roman"/>
                        </a:rPr>
                        <a:t>51,7</a:t>
                      </a:r>
                    </a:p>
                  </a:txBody>
                  <a:tcPr marL="7620" marR="7620" marT="7620" marB="0" anchor="ctr"/>
                </a:tc>
                <a:tc>
                  <a:txBody>
                    <a:bodyPr/>
                    <a:lstStyle/>
                    <a:p>
                      <a:pPr algn="ctr" fontAlgn="t"/>
                      <a:r>
                        <a:rPr lang="ru-RU" sz="1100" b="1" i="0" u="none" strike="noStrike">
                          <a:effectLst/>
                          <a:latin typeface="Times New Roman"/>
                        </a:rPr>
                        <a:t>74 209,0</a:t>
                      </a:r>
                    </a:p>
                  </a:txBody>
                  <a:tcPr marL="7620" marR="7620" marT="7620" marB="0" anchor="ctr"/>
                </a:tc>
                <a:tc>
                  <a:txBody>
                    <a:bodyPr/>
                    <a:lstStyle/>
                    <a:p>
                      <a:pPr algn="ctr" fontAlgn="t"/>
                      <a:r>
                        <a:rPr lang="ru-RU" sz="1100" b="1" i="0" u="none" strike="noStrike">
                          <a:effectLst/>
                          <a:latin typeface="Times New Roman"/>
                        </a:rPr>
                        <a:t>54,8</a:t>
                      </a:r>
                    </a:p>
                  </a:txBody>
                  <a:tcPr marL="7620" marR="7620" marT="7620" marB="0" anchor="ctr"/>
                </a:tc>
                <a:tc>
                  <a:txBody>
                    <a:bodyPr/>
                    <a:lstStyle/>
                    <a:p>
                      <a:pPr algn="ctr" fontAlgn="t"/>
                      <a:r>
                        <a:rPr lang="ru-RU" sz="1100" b="1" i="0" u="none" strike="noStrike">
                          <a:effectLst/>
                          <a:latin typeface="Times New Roman"/>
                        </a:rPr>
                        <a:t>79 845,0</a:t>
                      </a:r>
                    </a:p>
                  </a:txBody>
                  <a:tcPr marL="7620" marR="7620" marT="7620" marB="0" anchor="ctr"/>
                </a:tc>
                <a:tc>
                  <a:txBody>
                    <a:bodyPr/>
                    <a:lstStyle/>
                    <a:p>
                      <a:pPr algn="ctr" fontAlgn="t"/>
                      <a:r>
                        <a:rPr lang="ru-RU" sz="1100" b="1" i="0" u="none" strike="noStrike">
                          <a:effectLst/>
                          <a:latin typeface="Times New Roman"/>
                        </a:rPr>
                        <a:t>57,2</a:t>
                      </a:r>
                    </a:p>
                  </a:txBody>
                  <a:tcPr marL="7620" marR="7620" marT="7620" marB="0" anchor="ctr"/>
                </a:tc>
              </a:tr>
              <a:tr h="300799">
                <a:tc>
                  <a:txBody>
                    <a:bodyPr/>
                    <a:lstStyle/>
                    <a:p>
                      <a:pPr algn="l" fontAlgn="t"/>
                      <a:r>
                        <a:rPr lang="ru-RU" sz="1100" b="1" i="0" u="none" strike="noStrike" dirty="0">
                          <a:effectLst/>
                          <a:latin typeface="Times New Roman"/>
                        </a:rPr>
                        <a:t>Налог на доходы физических лиц</a:t>
                      </a:r>
                    </a:p>
                  </a:txBody>
                  <a:tcPr marL="7620" marR="7620" marT="7620" marB="0" anchor="ctr"/>
                </a:tc>
                <a:tc>
                  <a:txBody>
                    <a:bodyPr/>
                    <a:lstStyle/>
                    <a:p>
                      <a:pPr algn="ctr" fontAlgn="t"/>
                      <a:r>
                        <a:rPr lang="ru-RU" sz="1100" b="1" i="0" u="none" strike="noStrike" dirty="0">
                          <a:effectLst/>
                          <a:latin typeface="Times New Roman"/>
                        </a:rPr>
                        <a:t>68 925,9</a:t>
                      </a:r>
                    </a:p>
                  </a:txBody>
                  <a:tcPr marL="7620" marR="7620" marT="7620" marB="0" anchor="ctr"/>
                </a:tc>
                <a:tc>
                  <a:txBody>
                    <a:bodyPr/>
                    <a:lstStyle/>
                    <a:p>
                      <a:pPr algn="ctr" fontAlgn="t"/>
                      <a:r>
                        <a:rPr lang="ru-RU" sz="1100" b="1" i="0" u="none" strike="noStrike" dirty="0">
                          <a:effectLst/>
                          <a:latin typeface="Times New Roman"/>
                        </a:rPr>
                        <a:t>51,1</a:t>
                      </a:r>
                    </a:p>
                  </a:txBody>
                  <a:tcPr marL="7620" marR="7620" marT="7620" marB="0" anchor="ctr"/>
                </a:tc>
                <a:tc>
                  <a:txBody>
                    <a:bodyPr/>
                    <a:lstStyle/>
                    <a:p>
                      <a:pPr algn="ctr" fontAlgn="t"/>
                      <a:r>
                        <a:rPr lang="ru-RU" sz="1100" b="1" i="0" u="none" strike="noStrike">
                          <a:effectLst/>
                          <a:latin typeface="Times New Roman"/>
                        </a:rPr>
                        <a:t>69 422,0</a:t>
                      </a:r>
                    </a:p>
                  </a:txBody>
                  <a:tcPr marL="7620" marR="7620" marT="7620" marB="0" anchor="ctr"/>
                </a:tc>
                <a:tc>
                  <a:txBody>
                    <a:bodyPr/>
                    <a:lstStyle/>
                    <a:p>
                      <a:pPr algn="ctr" fontAlgn="t"/>
                      <a:r>
                        <a:rPr lang="ru-RU" sz="1100" b="1" i="0" u="none" strike="noStrike">
                          <a:effectLst/>
                          <a:latin typeface="Times New Roman"/>
                        </a:rPr>
                        <a:t>51,7</a:t>
                      </a:r>
                    </a:p>
                  </a:txBody>
                  <a:tcPr marL="7620" marR="7620" marT="7620" marB="0" anchor="ctr"/>
                </a:tc>
                <a:tc>
                  <a:txBody>
                    <a:bodyPr/>
                    <a:lstStyle/>
                    <a:p>
                      <a:pPr algn="ctr" fontAlgn="t"/>
                      <a:r>
                        <a:rPr lang="ru-RU" sz="1100" b="1" i="0" u="none" strike="noStrike">
                          <a:effectLst/>
                          <a:latin typeface="Times New Roman"/>
                        </a:rPr>
                        <a:t>74 209,0</a:t>
                      </a:r>
                    </a:p>
                  </a:txBody>
                  <a:tcPr marL="7620" marR="7620" marT="7620" marB="0" anchor="ctr"/>
                </a:tc>
                <a:tc>
                  <a:txBody>
                    <a:bodyPr/>
                    <a:lstStyle/>
                    <a:p>
                      <a:pPr algn="ctr" fontAlgn="t"/>
                      <a:r>
                        <a:rPr lang="ru-RU" sz="1100" b="1" i="0" u="none" strike="noStrike">
                          <a:effectLst/>
                          <a:latin typeface="Times New Roman"/>
                        </a:rPr>
                        <a:t>54,8</a:t>
                      </a:r>
                    </a:p>
                  </a:txBody>
                  <a:tcPr marL="7620" marR="7620" marT="7620" marB="0" anchor="ctr"/>
                </a:tc>
                <a:tc>
                  <a:txBody>
                    <a:bodyPr/>
                    <a:lstStyle/>
                    <a:p>
                      <a:pPr algn="ctr" fontAlgn="t"/>
                      <a:r>
                        <a:rPr lang="ru-RU" sz="1100" b="1" i="0" u="none" strike="noStrike">
                          <a:effectLst/>
                          <a:latin typeface="Times New Roman"/>
                        </a:rPr>
                        <a:t>79 845,0</a:t>
                      </a:r>
                    </a:p>
                  </a:txBody>
                  <a:tcPr marL="7620" marR="7620" marT="7620" marB="0" anchor="ctr"/>
                </a:tc>
                <a:tc>
                  <a:txBody>
                    <a:bodyPr/>
                    <a:lstStyle/>
                    <a:p>
                      <a:pPr algn="ctr" fontAlgn="t"/>
                      <a:r>
                        <a:rPr lang="ru-RU" sz="1100" b="1" i="0" u="none" strike="noStrike">
                          <a:effectLst/>
                          <a:latin typeface="Times New Roman"/>
                        </a:rPr>
                        <a:t>57,2</a:t>
                      </a:r>
                    </a:p>
                  </a:txBody>
                  <a:tcPr marL="7620" marR="7620" marT="7620" marB="0" anchor="ctr"/>
                </a:tc>
              </a:tr>
              <a:tr h="452910">
                <a:tc>
                  <a:txBody>
                    <a:bodyPr/>
                    <a:lstStyle/>
                    <a:p>
                      <a:pPr algn="l" fontAlgn="t"/>
                      <a:r>
                        <a:rPr lang="ru-RU" sz="1100" b="1" i="0" u="none" strike="noStrike" dirty="0">
                          <a:effectLst/>
                          <a:latin typeface="Times New Roman"/>
                        </a:rPr>
                        <a:t>Акцизы на дизельное топливо, моторные масла, автомобильный и прямогонный бензин</a:t>
                      </a:r>
                    </a:p>
                  </a:txBody>
                  <a:tcPr marL="7620" marR="7620" marT="7620" marB="0" anchor="ctr"/>
                </a:tc>
                <a:tc>
                  <a:txBody>
                    <a:bodyPr/>
                    <a:lstStyle/>
                    <a:p>
                      <a:pPr algn="ctr" fontAlgn="t"/>
                      <a:r>
                        <a:rPr lang="ru-RU" sz="1100" b="1" i="0" u="none" strike="noStrike" dirty="0">
                          <a:effectLst/>
                          <a:latin typeface="Times New Roman"/>
                        </a:rPr>
                        <a:t>7 203,0</a:t>
                      </a:r>
                    </a:p>
                  </a:txBody>
                  <a:tcPr marL="7620" marR="7620" marT="7620" marB="0" anchor="ctr"/>
                </a:tc>
                <a:tc>
                  <a:txBody>
                    <a:bodyPr/>
                    <a:lstStyle/>
                    <a:p>
                      <a:pPr algn="ctr" fontAlgn="t"/>
                      <a:r>
                        <a:rPr lang="ru-RU" sz="1100" b="1" i="0" u="none" strike="noStrike" dirty="0">
                          <a:effectLst/>
                          <a:latin typeface="Times New Roman"/>
                        </a:rPr>
                        <a:t>5,3</a:t>
                      </a:r>
                    </a:p>
                  </a:txBody>
                  <a:tcPr marL="7620" marR="7620" marT="7620" marB="0" anchor="ctr"/>
                </a:tc>
                <a:tc>
                  <a:txBody>
                    <a:bodyPr/>
                    <a:lstStyle/>
                    <a:p>
                      <a:pPr algn="ctr" fontAlgn="t"/>
                      <a:r>
                        <a:rPr lang="ru-RU" sz="1100" b="1" i="0" u="none" strike="noStrike">
                          <a:effectLst/>
                          <a:latin typeface="Times New Roman"/>
                        </a:rPr>
                        <a:t>7 000,0</a:t>
                      </a:r>
                    </a:p>
                  </a:txBody>
                  <a:tcPr marL="7620" marR="7620" marT="7620" marB="0" anchor="ctr"/>
                </a:tc>
                <a:tc>
                  <a:txBody>
                    <a:bodyPr/>
                    <a:lstStyle/>
                    <a:p>
                      <a:pPr algn="ctr" fontAlgn="t"/>
                      <a:r>
                        <a:rPr lang="ru-RU" sz="1100" b="1" i="0" u="none" strike="noStrike">
                          <a:effectLst/>
                          <a:latin typeface="Times New Roman"/>
                        </a:rPr>
                        <a:t>5,2</a:t>
                      </a:r>
                    </a:p>
                  </a:txBody>
                  <a:tcPr marL="7620" marR="7620" marT="7620" marB="0" anchor="ctr"/>
                </a:tc>
                <a:tc>
                  <a:txBody>
                    <a:bodyPr/>
                    <a:lstStyle/>
                    <a:p>
                      <a:pPr algn="ctr" fontAlgn="t"/>
                      <a:r>
                        <a:rPr lang="ru-RU" sz="1100" b="1" i="0" u="none" strike="noStrike">
                          <a:effectLst/>
                          <a:latin typeface="Times New Roman"/>
                        </a:rPr>
                        <a:t>7 200,0</a:t>
                      </a:r>
                    </a:p>
                  </a:txBody>
                  <a:tcPr marL="7620" marR="7620" marT="7620" marB="0" anchor="ctr"/>
                </a:tc>
                <a:tc>
                  <a:txBody>
                    <a:bodyPr/>
                    <a:lstStyle/>
                    <a:p>
                      <a:pPr algn="ctr" fontAlgn="t"/>
                      <a:r>
                        <a:rPr lang="ru-RU" sz="1100" b="1" i="0" u="none" strike="noStrike">
                          <a:effectLst/>
                          <a:latin typeface="Times New Roman"/>
                        </a:rPr>
                        <a:t>5,3</a:t>
                      </a:r>
                    </a:p>
                  </a:txBody>
                  <a:tcPr marL="7620" marR="7620" marT="7620" marB="0" anchor="ctr"/>
                </a:tc>
                <a:tc>
                  <a:txBody>
                    <a:bodyPr/>
                    <a:lstStyle/>
                    <a:p>
                      <a:pPr algn="ctr" fontAlgn="t"/>
                      <a:r>
                        <a:rPr lang="ru-RU" sz="1100" b="1" i="0" u="none" strike="noStrike">
                          <a:effectLst/>
                          <a:latin typeface="Times New Roman"/>
                        </a:rPr>
                        <a:t>7 300,0</a:t>
                      </a:r>
                    </a:p>
                  </a:txBody>
                  <a:tcPr marL="7620" marR="7620" marT="7620" marB="0" anchor="ctr"/>
                </a:tc>
                <a:tc>
                  <a:txBody>
                    <a:bodyPr/>
                    <a:lstStyle/>
                    <a:p>
                      <a:pPr algn="ctr" fontAlgn="t"/>
                      <a:r>
                        <a:rPr lang="ru-RU" sz="1100" b="1" i="0" u="none" strike="noStrike">
                          <a:effectLst/>
                          <a:latin typeface="Times New Roman"/>
                        </a:rPr>
                        <a:t>5,2</a:t>
                      </a:r>
                    </a:p>
                  </a:txBody>
                  <a:tcPr marL="7620" marR="7620" marT="7620" marB="0" anchor="ctr"/>
                </a:tc>
              </a:tr>
              <a:tr h="300799">
                <a:tc>
                  <a:txBody>
                    <a:bodyPr/>
                    <a:lstStyle/>
                    <a:p>
                      <a:pPr algn="l" fontAlgn="t"/>
                      <a:r>
                        <a:rPr lang="ru-RU" sz="1100" b="1" i="0" u="none" strike="noStrike">
                          <a:effectLst/>
                          <a:latin typeface="Times New Roman"/>
                        </a:rPr>
                        <a:t>Налоги на совокупный доход</a:t>
                      </a:r>
                    </a:p>
                  </a:txBody>
                  <a:tcPr marL="7620" marR="7620" marT="7620" marB="0" anchor="ctr"/>
                </a:tc>
                <a:tc>
                  <a:txBody>
                    <a:bodyPr/>
                    <a:lstStyle/>
                    <a:p>
                      <a:pPr algn="ctr" fontAlgn="t"/>
                      <a:r>
                        <a:rPr lang="ru-RU" sz="1100" b="1" i="0" u="none" strike="noStrike">
                          <a:effectLst/>
                          <a:latin typeface="Times New Roman"/>
                        </a:rPr>
                        <a:t>5 501,1</a:t>
                      </a:r>
                    </a:p>
                  </a:txBody>
                  <a:tcPr marL="7620" marR="7620" marT="7620" marB="0" anchor="ctr"/>
                </a:tc>
                <a:tc>
                  <a:txBody>
                    <a:bodyPr/>
                    <a:lstStyle/>
                    <a:p>
                      <a:pPr algn="ctr" fontAlgn="t"/>
                      <a:r>
                        <a:rPr lang="ru-RU" sz="1100" b="1" i="0" u="none" strike="noStrike" dirty="0">
                          <a:effectLst/>
                          <a:latin typeface="Times New Roman"/>
                        </a:rPr>
                        <a:t>4,1</a:t>
                      </a:r>
                    </a:p>
                  </a:txBody>
                  <a:tcPr marL="7620" marR="7620" marT="7620" marB="0" anchor="ctr"/>
                </a:tc>
                <a:tc>
                  <a:txBody>
                    <a:bodyPr/>
                    <a:lstStyle/>
                    <a:p>
                      <a:pPr algn="ctr" fontAlgn="t"/>
                      <a:r>
                        <a:rPr lang="ru-RU" sz="1100" b="1" i="0" u="none" strike="noStrike">
                          <a:effectLst/>
                          <a:latin typeface="Times New Roman"/>
                        </a:rPr>
                        <a:t>5 635,4</a:t>
                      </a:r>
                    </a:p>
                  </a:txBody>
                  <a:tcPr marL="7620" marR="7620" marT="7620" marB="0" anchor="ctr"/>
                </a:tc>
                <a:tc>
                  <a:txBody>
                    <a:bodyPr/>
                    <a:lstStyle/>
                    <a:p>
                      <a:pPr algn="ctr" fontAlgn="t"/>
                      <a:r>
                        <a:rPr lang="ru-RU" sz="1100" b="1" i="0" u="none" strike="noStrike">
                          <a:effectLst/>
                          <a:latin typeface="Times New Roman"/>
                        </a:rPr>
                        <a:t>4,2</a:t>
                      </a:r>
                    </a:p>
                  </a:txBody>
                  <a:tcPr marL="7620" marR="7620" marT="7620" marB="0" anchor="ctr"/>
                </a:tc>
                <a:tc>
                  <a:txBody>
                    <a:bodyPr/>
                    <a:lstStyle/>
                    <a:p>
                      <a:pPr algn="ctr" fontAlgn="t"/>
                      <a:r>
                        <a:rPr lang="ru-RU" sz="1100" b="1" i="0" u="none" strike="noStrike">
                          <a:effectLst/>
                          <a:latin typeface="Times New Roman"/>
                        </a:rPr>
                        <a:t>4 135,0</a:t>
                      </a:r>
                    </a:p>
                  </a:txBody>
                  <a:tcPr marL="7620" marR="7620" marT="7620" marB="0" anchor="ctr"/>
                </a:tc>
                <a:tc>
                  <a:txBody>
                    <a:bodyPr/>
                    <a:lstStyle/>
                    <a:p>
                      <a:pPr algn="ctr" fontAlgn="t"/>
                      <a:r>
                        <a:rPr lang="ru-RU" sz="1100" b="1" i="0" u="none" strike="noStrike">
                          <a:effectLst/>
                          <a:latin typeface="Times New Roman"/>
                        </a:rPr>
                        <a:t>3,1</a:t>
                      </a:r>
                    </a:p>
                  </a:txBody>
                  <a:tcPr marL="7620" marR="7620" marT="7620" marB="0" anchor="ctr"/>
                </a:tc>
                <a:tc>
                  <a:txBody>
                    <a:bodyPr/>
                    <a:lstStyle/>
                    <a:p>
                      <a:pPr algn="ctr" fontAlgn="t"/>
                      <a:r>
                        <a:rPr lang="ru-RU" sz="1100" b="1" i="0" u="none" strike="noStrike">
                          <a:effectLst/>
                          <a:latin typeface="Times New Roman"/>
                        </a:rPr>
                        <a:t>4 141,0</a:t>
                      </a:r>
                    </a:p>
                  </a:txBody>
                  <a:tcPr marL="7620" marR="7620" marT="7620" marB="0" anchor="ctr"/>
                </a:tc>
                <a:tc>
                  <a:txBody>
                    <a:bodyPr/>
                    <a:lstStyle/>
                    <a:p>
                      <a:pPr algn="ctr" fontAlgn="t"/>
                      <a:r>
                        <a:rPr lang="ru-RU" sz="1100" b="1" i="0" u="none" strike="noStrike">
                          <a:effectLst/>
                          <a:latin typeface="Times New Roman"/>
                        </a:rPr>
                        <a:t>3,0</a:t>
                      </a:r>
                    </a:p>
                  </a:txBody>
                  <a:tcPr marL="7620" marR="7620" marT="7620" marB="0" anchor="ctr"/>
                </a:tc>
              </a:tr>
              <a:tr h="300799">
                <a:tc>
                  <a:txBody>
                    <a:bodyPr/>
                    <a:lstStyle/>
                    <a:p>
                      <a:pPr algn="l" fontAlgn="t"/>
                      <a:r>
                        <a:rPr lang="ru-RU" sz="1100" b="0" i="0" u="none" strike="noStrike" dirty="0">
                          <a:effectLst/>
                          <a:latin typeface="Times New Roman"/>
                        </a:rPr>
                        <a:t>УСН</a:t>
                      </a:r>
                    </a:p>
                  </a:txBody>
                  <a:tcPr marL="7620" marR="7620" marT="7620" marB="0" anchor="ctr"/>
                </a:tc>
                <a:tc>
                  <a:txBody>
                    <a:bodyPr/>
                    <a:lstStyle/>
                    <a:p>
                      <a:pPr algn="ctr" fontAlgn="t"/>
                      <a:r>
                        <a:rPr lang="ru-RU" sz="1100" b="1" i="0" u="none" strike="noStrike">
                          <a:effectLst/>
                          <a:latin typeface="Times New Roman"/>
                        </a:rPr>
                        <a:t>590,0</a:t>
                      </a:r>
                    </a:p>
                  </a:txBody>
                  <a:tcPr marL="7620" marR="7620" marT="7620" marB="0" anchor="ctr"/>
                </a:tc>
                <a:tc>
                  <a:txBody>
                    <a:bodyPr/>
                    <a:lstStyle/>
                    <a:p>
                      <a:pPr algn="ctr" fontAlgn="t"/>
                      <a:r>
                        <a:rPr lang="ru-RU" sz="1100" b="0" i="0" u="none" strike="noStrike" dirty="0">
                          <a:effectLst/>
                          <a:latin typeface="Times New Roman"/>
                        </a:rPr>
                        <a:t>0,4</a:t>
                      </a:r>
                    </a:p>
                  </a:txBody>
                  <a:tcPr marL="7620" marR="7620" marT="7620" marB="0" anchor="ctr"/>
                </a:tc>
                <a:tc>
                  <a:txBody>
                    <a:bodyPr/>
                    <a:lstStyle/>
                    <a:p>
                      <a:pPr algn="ctr" fontAlgn="t"/>
                      <a:r>
                        <a:rPr lang="ru-RU" sz="1100" b="1" i="0" u="none" strike="noStrike" dirty="0">
                          <a:effectLst/>
                          <a:latin typeface="Times New Roman"/>
                        </a:rPr>
                        <a:t>3 759,4</a:t>
                      </a:r>
                    </a:p>
                  </a:txBody>
                  <a:tcPr marL="7620" marR="7620" marT="7620" marB="0" anchor="ctr"/>
                </a:tc>
                <a:tc>
                  <a:txBody>
                    <a:bodyPr/>
                    <a:lstStyle/>
                    <a:p>
                      <a:pPr algn="ctr" fontAlgn="t"/>
                      <a:r>
                        <a:rPr lang="ru-RU" sz="1100" b="0" i="0" u="none" strike="noStrike">
                          <a:effectLst/>
                          <a:latin typeface="Times New Roman"/>
                        </a:rPr>
                        <a:t>2,8</a:t>
                      </a:r>
                    </a:p>
                  </a:txBody>
                  <a:tcPr marL="7620" marR="7620" marT="7620" marB="0" anchor="ctr"/>
                </a:tc>
                <a:tc>
                  <a:txBody>
                    <a:bodyPr/>
                    <a:lstStyle/>
                    <a:p>
                      <a:pPr algn="ctr" fontAlgn="t"/>
                      <a:r>
                        <a:rPr lang="ru-RU" sz="1100" b="1" i="0" u="none" strike="noStrike">
                          <a:effectLst/>
                          <a:latin typeface="Times New Roman"/>
                        </a:rPr>
                        <a:t>4 000,0</a:t>
                      </a:r>
                    </a:p>
                  </a:txBody>
                  <a:tcPr marL="7620" marR="7620" marT="7620" marB="0" anchor="ctr"/>
                </a:tc>
                <a:tc>
                  <a:txBody>
                    <a:bodyPr/>
                    <a:lstStyle/>
                    <a:p>
                      <a:pPr algn="ctr" fontAlgn="t"/>
                      <a:r>
                        <a:rPr lang="ru-RU" sz="1100" b="0" i="0" u="none" strike="noStrike">
                          <a:effectLst/>
                          <a:latin typeface="Times New Roman"/>
                        </a:rPr>
                        <a:t>3,0</a:t>
                      </a:r>
                    </a:p>
                  </a:txBody>
                  <a:tcPr marL="7620" marR="7620" marT="7620" marB="0" anchor="ctr"/>
                </a:tc>
                <a:tc>
                  <a:txBody>
                    <a:bodyPr/>
                    <a:lstStyle/>
                    <a:p>
                      <a:pPr algn="ctr" fontAlgn="t"/>
                      <a:r>
                        <a:rPr lang="ru-RU" sz="1100" b="1" i="0" u="none" strike="noStrike">
                          <a:effectLst/>
                          <a:latin typeface="Times New Roman"/>
                        </a:rPr>
                        <a:t>4 000,0</a:t>
                      </a:r>
                    </a:p>
                  </a:txBody>
                  <a:tcPr marL="7620" marR="7620" marT="7620" marB="0" anchor="ctr"/>
                </a:tc>
                <a:tc>
                  <a:txBody>
                    <a:bodyPr/>
                    <a:lstStyle/>
                    <a:p>
                      <a:pPr algn="ctr" fontAlgn="t"/>
                      <a:r>
                        <a:rPr lang="ru-RU" sz="1100" b="0" i="0" u="none" strike="noStrike">
                          <a:effectLst/>
                          <a:latin typeface="Times New Roman"/>
                        </a:rPr>
                        <a:t>2,9</a:t>
                      </a:r>
                    </a:p>
                  </a:txBody>
                  <a:tcPr marL="7620" marR="7620" marT="7620" marB="0" anchor="ctr"/>
                </a:tc>
              </a:tr>
              <a:tr h="452910">
                <a:tc>
                  <a:txBody>
                    <a:bodyPr/>
                    <a:lstStyle/>
                    <a:p>
                      <a:pPr algn="l" fontAlgn="t"/>
                      <a:r>
                        <a:rPr lang="ru-RU" sz="1100" b="0" i="0" u="none" strike="noStrike" dirty="0">
                          <a:effectLst/>
                          <a:latin typeface="Times New Roman"/>
                        </a:rPr>
                        <a:t>Единый налог на вмененный доход для отдельных видов деятельности</a:t>
                      </a:r>
                    </a:p>
                  </a:txBody>
                  <a:tcPr marL="7620" marR="7620" marT="7620" marB="0" anchor="ctr"/>
                </a:tc>
                <a:tc>
                  <a:txBody>
                    <a:bodyPr/>
                    <a:lstStyle/>
                    <a:p>
                      <a:pPr algn="ctr" fontAlgn="t"/>
                      <a:r>
                        <a:rPr lang="ru-RU" sz="1100" b="1" i="0" u="none" strike="noStrike">
                          <a:effectLst/>
                          <a:latin typeface="Times New Roman"/>
                        </a:rPr>
                        <a:t>4 798,5</a:t>
                      </a:r>
                    </a:p>
                  </a:txBody>
                  <a:tcPr marL="7620" marR="7620" marT="7620" marB="0" anchor="ctr"/>
                </a:tc>
                <a:tc>
                  <a:txBody>
                    <a:bodyPr/>
                    <a:lstStyle/>
                    <a:p>
                      <a:pPr algn="ctr" fontAlgn="t"/>
                      <a:r>
                        <a:rPr lang="ru-RU" sz="1100" b="0" i="0" u="none" strike="noStrike">
                          <a:effectLst/>
                          <a:latin typeface="Times New Roman"/>
                        </a:rPr>
                        <a:t>3,6</a:t>
                      </a:r>
                    </a:p>
                  </a:txBody>
                  <a:tcPr marL="7620" marR="7620" marT="7620" marB="0" anchor="ctr"/>
                </a:tc>
                <a:tc>
                  <a:txBody>
                    <a:bodyPr/>
                    <a:lstStyle/>
                    <a:p>
                      <a:pPr algn="ctr" fontAlgn="t"/>
                      <a:r>
                        <a:rPr lang="ru-RU" sz="1100" b="0" i="0" u="none" strike="noStrike" dirty="0">
                          <a:effectLst/>
                          <a:latin typeface="Times New Roman"/>
                        </a:rPr>
                        <a:t>1 747,0</a:t>
                      </a:r>
                    </a:p>
                  </a:txBody>
                  <a:tcPr marL="7620" marR="7620" marT="7620" marB="0" anchor="ctr"/>
                </a:tc>
                <a:tc>
                  <a:txBody>
                    <a:bodyPr/>
                    <a:lstStyle/>
                    <a:p>
                      <a:pPr algn="ctr" fontAlgn="t"/>
                      <a:r>
                        <a:rPr lang="ru-RU" sz="1100" b="0" i="0" u="none" strike="noStrike" dirty="0">
                          <a:effectLst/>
                          <a:latin typeface="Times New Roman"/>
                        </a:rPr>
                        <a:t>1,3</a:t>
                      </a:r>
                    </a:p>
                  </a:txBody>
                  <a:tcPr marL="7620" marR="7620" marT="7620" marB="0" anchor="ctr"/>
                </a:tc>
                <a:tc>
                  <a:txBody>
                    <a:bodyPr/>
                    <a:lstStyle/>
                    <a:p>
                      <a:pPr algn="ctr" fontAlgn="t"/>
                      <a:r>
                        <a:rPr lang="ru-RU" sz="1100" b="0" i="0" u="none" strike="noStrike">
                          <a:effectLst/>
                          <a:latin typeface="Times New Roman"/>
                        </a:rPr>
                        <a:t>0,0</a:t>
                      </a:r>
                    </a:p>
                  </a:txBody>
                  <a:tcPr marL="7620" marR="7620" marT="7620" marB="0" anchor="ctr"/>
                </a:tc>
                <a:tc>
                  <a:txBody>
                    <a:bodyPr/>
                    <a:lstStyle/>
                    <a:p>
                      <a:pPr algn="ctr" fontAlgn="t"/>
                      <a:r>
                        <a:rPr lang="ru-RU" sz="1100" b="0" i="0" u="none" strike="noStrike">
                          <a:effectLst/>
                          <a:latin typeface="Times New Roman"/>
                        </a:rPr>
                        <a:t>0,0</a:t>
                      </a:r>
                    </a:p>
                  </a:txBody>
                  <a:tcPr marL="7620" marR="7620" marT="7620" marB="0" anchor="ctr"/>
                </a:tc>
                <a:tc>
                  <a:txBody>
                    <a:bodyPr/>
                    <a:lstStyle/>
                    <a:p>
                      <a:pPr algn="ctr" fontAlgn="t"/>
                      <a:r>
                        <a:rPr lang="ru-RU" sz="1100" b="0" i="0" u="none" strike="noStrike">
                          <a:effectLst/>
                          <a:latin typeface="Times New Roman"/>
                        </a:rPr>
                        <a:t>0,0</a:t>
                      </a:r>
                    </a:p>
                  </a:txBody>
                  <a:tcPr marL="7620" marR="7620" marT="7620" marB="0" anchor="ctr"/>
                </a:tc>
                <a:tc>
                  <a:txBody>
                    <a:bodyPr/>
                    <a:lstStyle/>
                    <a:p>
                      <a:pPr algn="ctr" fontAlgn="t"/>
                      <a:r>
                        <a:rPr lang="ru-RU" sz="1100" b="0" i="0" u="none" strike="noStrike">
                          <a:effectLst/>
                          <a:latin typeface="Times New Roman"/>
                        </a:rPr>
                        <a:t>0,0</a:t>
                      </a:r>
                    </a:p>
                  </a:txBody>
                  <a:tcPr marL="7620" marR="7620" marT="7620" marB="0" anchor="ctr"/>
                </a:tc>
              </a:tr>
              <a:tr h="300799">
                <a:tc>
                  <a:txBody>
                    <a:bodyPr/>
                    <a:lstStyle/>
                    <a:p>
                      <a:pPr algn="l" fontAlgn="t"/>
                      <a:r>
                        <a:rPr lang="ru-RU" sz="1100" b="0" i="0" u="none" strike="noStrike" dirty="0">
                          <a:effectLst/>
                          <a:latin typeface="Times New Roman"/>
                        </a:rPr>
                        <a:t>Налог взимаемый с применением патентной системы</a:t>
                      </a:r>
                    </a:p>
                  </a:txBody>
                  <a:tcPr marL="7620" marR="7620" marT="7620" marB="0" anchor="ctr"/>
                </a:tc>
                <a:tc>
                  <a:txBody>
                    <a:bodyPr/>
                    <a:lstStyle/>
                    <a:p>
                      <a:pPr algn="ctr" fontAlgn="t"/>
                      <a:r>
                        <a:rPr lang="ru-RU" sz="1100" b="1" i="0" u="none" strike="noStrike">
                          <a:effectLst/>
                          <a:latin typeface="Times New Roman"/>
                        </a:rPr>
                        <a:t>112,6</a:t>
                      </a:r>
                    </a:p>
                  </a:txBody>
                  <a:tcPr marL="7620" marR="7620" marT="7620" marB="0" anchor="ctr"/>
                </a:tc>
                <a:tc>
                  <a:txBody>
                    <a:bodyPr/>
                    <a:lstStyle/>
                    <a:p>
                      <a:pPr algn="ctr" fontAlgn="t"/>
                      <a:r>
                        <a:rPr lang="ru-RU" sz="1100" b="0" i="0" u="none" strike="noStrike">
                          <a:effectLst/>
                          <a:latin typeface="Times New Roman"/>
                        </a:rPr>
                        <a:t>0,1</a:t>
                      </a:r>
                    </a:p>
                  </a:txBody>
                  <a:tcPr marL="7620" marR="7620" marT="7620" marB="0" anchor="ctr"/>
                </a:tc>
                <a:tc>
                  <a:txBody>
                    <a:bodyPr/>
                    <a:lstStyle/>
                    <a:p>
                      <a:pPr algn="ctr" fontAlgn="t"/>
                      <a:r>
                        <a:rPr lang="ru-RU" sz="1100" b="0" i="0" u="none" strike="noStrike" dirty="0">
                          <a:effectLst/>
                          <a:latin typeface="Times New Roman"/>
                        </a:rPr>
                        <a:t>129,0</a:t>
                      </a:r>
                    </a:p>
                  </a:txBody>
                  <a:tcPr marL="7620" marR="7620" marT="7620" marB="0" anchor="ctr"/>
                </a:tc>
                <a:tc>
                  <a:txBody>
                    <a:bodyPr/>
                    <a:lstStyle/>
                    <a:p>
                      <a:pPr algn="ctr" fontAlgn="t"/>
                      <a:r>
                        <a:rPr lang="ru-RU" sz="1100" b="0" i="0" u="none" strike="noStrike" dirty="0">
                          <a:effectLst/>
                          <a:latin typeface="Times New Roman"/>
                        </a:rPr>
                        <a:t>0,1</a:t>
                      </a:r>
                    </a:p>
                  </a:txBody>
                  <a:tcPr marL="7620" marR="7620" marT="7620" marB="0" anchor="ctr"/>
                </a:tc>
                <a:tc>
                  <a:txBody>
                    <a:bodyPr/>
                    <a:lstStyle/>
                    <a:p>
                      <a:pPr algn="ctr" fontAlgn="t"/>
                      <a:r>
                        <a:rPr lang="ru-RU" sz="1100" b="0" i="0" u="none" strike="noStrike" dirty="0">
                          <a:effectLst/>
                          <a:latin typeface="Times New Roman"/>
                        </a:rPr>
                        <a:t>135,0</a:t>
                      </a:r>
                    </a:p>
                  </a:txBody>
                  <a:tcPr marL="7620" marR="7620" marT="7620" marB="0" anchor="ctr"/>
                </a:tc>
                <a:tc>
                  <a:txBody>
                    <a:bodyPr/>
                    <a:lstStyle/>
                    <a:p>
                      <a:pPr algn="ctr" fontAlgn="t"/>
                      <a:r>
                        <a:rPr lang="ru-RU" sz="1100" b="0" i="0" u="none" strike="noStrike">
                          <a:effectLst/>
                          <a:latin typeface="Times New Roman"/>
                        </a:rPr>
                        <a:t>0,1</a:t>
                      </a:r>
                    </a:p>
                  </a:txBody>
                  <a:tcPr marL="7620" marR="7620" marT="7620" marB="0" anchor="ctr"/>
                </a:tc>
                <a:tc>
                  <a:txBody>
                    <a:bodyPr/>
                    <a:lstStyle/>
                    <a:p>
                      <a:pPr algn="ctr" fontAlgn="t"/>
                      <a:r>
                        <a:rPr lang="ru-RU" sz="1100" b="0" i="0" u="none" strike="noStrike">
                          <a:effectLst/>
                          <a:latin typeface="Times New Roman"/>
                        </a:rPr>
                        <a:t>141,0</a:t>
                      </a:r>
                    </a:p>
                  </a:txBody>
                  <a:tcPr marL="7620" marR="7620" marT="7620" marB="0" anchor="ctr"/>
                </a:tc>
                <a:tc>
                  <a:txBody>
                    <a:bodyPr/>
                    <a:lstStyle/>
                    <a:p>
                      <a:pPr algn="ctr" fontAlgn="t"/>
                      <a:r>
                        <a:rPr lang="ru-RU" sz="1100" b="0" i="0" u="none" strike="noStrike">
                          <a:effectLst/>
                          <a:latin typeface="Times New Roman"/>
                        </a:rPr>
                        <a:t>0,1</a:t>
                      </a:r>
                    </a:p>
                  </a:txBody>
                  <a:tcPr marL="7620" marR="7620" marT="7620" marB="0" anchor="ctr"/>
                </a:tc>
              </a:tr>
              <a:tr h="300799">
                <a:tc>
                  <a:txBody>
                    <a:bodyPr/>
                    <a:lstStyle/>
                    <a:p>
                      <a:pPr algn="l" fontAlgn="t"/>
                      <a:r>
                        <a:rPr lang="ru-RU" sz="1100" b="1" i="0" u="none" strike="noStrike" dirty="0">
                          <a:effectLst/>
                          <a:latin typeface="Times New Roman"/>
                        </a:rPr>
                        <a:t>Налоги на имущество</a:t>
                      </a:r>
                    </a:p>
                  </a:txBody>
                  <a:tcPr marL="7620" marR="7620" marT="7620" marB="0" anchor="ctr"/>
                </a:tc>
                <a:tc>
                  <a:txBody>
                    <a:bodyPr/>
                    <a:lstStyle/>
                    <a:p>
                      <a:pPr algn="ctr" fontAlgn="t"/>
                      <a:r>
                        <a:rPr lang="ru-RU" sz="1100" b="1" i="0" u="none" strike="noStrike">
                          <a:effectLst/>
                          <a:latin typeface="Times New Roman"/>
                        </a:rPr>
                        <a:t>33 516,2</a:t>
                      </a:r>
                    </a:p>
                  </a:txBody>
                  <a:tcPr marL="7620" marR="7620" marT="7620" marB="0" anchor="ctr"/>
                </a:tc>
                <a:tc>
                  <a:txBody>
                    <a:bodyPr/>
                    <a:lstStyle/>
                    <a:p>
                      <a:pPr algn="ctr" fontAlgn="t"/>
                      <a:r>
                        <a:rPr lang="ru-RU" sz="1100" b="1" i="0" u="none" strike="noStrike">
                          <a:effectLst/>
                          <a:latin typeface="Times New Roman"/>
                        </a:rPr>
                        <a:t>24,8</a:t>
                      </a:r>
                    </a:p>
                  </a:txBody>
                  <a:tcPr marL="7620" marR="7620" marT="7620" marB="0" anchor="ctr"/>
                </a:tc>
                <a:tc>
                  <a:txBody>
                    <a:bodyPr/>
                    <a:lstStyle/>
                    <a:p>
                      <a:pPr algn="ctr" fontAlgn="t"/>
                      <a:r>
                        <a:rPr lang="ru-RU" sz="1100" b="1" i="0" u="none" strike="noStrike">
                          <a:effectLst/>
                          <a:latin typeface="Times New Roman"/>
                        </a:rPr>
                        <a:t>33 291,0</a:t>
                      </a:r>
                    </a:p>
                  </a:txBody>
                  <a:tcPr marL="7620" marR="7620" marT="7620" marB="0" anchor="ctr"/>
                </a:tc>
                <a:tc>
                  <a:txBody>
                    <a:bodyPr/>
                    <a:lstStyle/>
                    <a:p>
                      <a:pPr algn="ctr" fontAlgn="t"/>
                      <a:r>
                        <a:rPr lang="ru-RU" sz="1100" b="1" i="0" u="none" strike="noStrike" dirty="0">
                          <a:effectLst/>
                          <a:latin typeface="Times New Roman"/>
                        </a:rPr>
                        <a:t>24,8</a:t>
                      </a:r>
                    </a:p>
                  </a:txBody>
                  <a:tcPr marL="7620" marR="7620" marT="7620" marB="0" anchor="ctr"/>
                </a:tc>
                <a:tc>
                  <a:txBody>
                    <a:bodyPr/>
                    <a:lstStyle/>
                    <a:p>
                      <a:pPr algn="ctr" fontAlgn="t"/>
                      <a:r>
                        <a:rPr lang="ru-RU" sz="1100" b="1" i="0" u="none" strike="noStrike" dirty="0">
                          <a:effectLst/>
                          <a:latin typeface="Times New Roman"/>
                        </a:rPr>
                        <a:t>32 879,0</a:t>
                      </a:r>
                    </a:p>
                  </a:txBody>
                  <a:tcPr marL="7620" marR="7620" marT="7620" marB="0" anchor="ctr"/>
                </a:tc>
                <a:tc>
                  <a:txBody>
                    <a:bodyPr/>
                    <a:lstStyle/>
                    <a:p>
                      <a:pPr algn="ctr" fontAlgn="t"/>
                      <a:r>
                        <a:rPr lang="ru-RU" sz="1100" b="1" i="0" u="none" strike="noStrike">
                          <a:effectLst/>
                          <a:latin typeface="Times New Roman"/>
                        </a:rPr>
                        <a:t>24,3</a:t>
                      </a:r>
                    </a:p>
                  </a:txBody>
                  <a:tcPr marL="7620" marR="7620" marT="7620" marB="0" anchor="ctr"/>
                </a:tc>
                <a:tc>
                  <a:txBody>
                    <a:bodyPr/>
                    <a:lstStyle/>
                    <a:p>
                      <a:pPr algn="ctr" fontAlgn="t"/>
                      <a:r>
                        <a:rPr lang="ru-RU" sz="1100" b="1" i="0" u="none" strike="noStrike">
                          <a:effectLst/>
                          <a:latin typeface="Times New Roman"/>
                        </a:rPr>
                        <a:t>33 129,0</a:t>
                      </a:r>
                    </a:p>
                  </a:txBody>
                  <a:tcPr marL="7620" marR="7620" marT="7620" marB="0" anchor="ctr"/>
                </a:tc>
                <a:tc>
                  <a:txBody>
                    <a:bodyPr/>
                    <a:lstStyle/>
                    <a:p>
                      <a:pPr algn="ctr" fontAlgn="t"/>
                      <a:r>
                        <a:rPr lang="ru-RU" sz="1100" b="1" i="0" u="none" strike="noStrike">
                          <a:effectLst/>
                          <a:latin typeface="Times New Roman"/>
                        </a:rPr>
                        <a:t>23,7</a:t>
                      </a:r>
                    </a:p>
                  </a:txBody>
                  <a:tcPr marL="7620" marR="7620" marT="7620" marB="0" anchor="ctr"/>
                </a:tc>
              </a:tr>
              <a:tr h="300799">
                <a:tc>
                  <a:txBody>
                    <a:bodyPr/>
                    <a:lstStyle/>
                    <a:p>
                      <a:pPr algn="l" fontAlgn="t"/>
                      <a:r>
                        <a:rPr lang="ru-RU" sz="1100" b="0" i="0" u="none" strike="noStrike" dirty="0">
                          <a:effectLst/>
                          <a:latin typeface="Times New Roman"/>
                        </a:rPr>
                        <a:t>Налог на имущество физических лиц</a:t>
                      </a:r>
                    </a:p>
                  </a:txBody>
                  <a:tcPr marL="7620" marR="7620" marT="7620" marB="0" anchor="ctr"/>
                </a:tc>
                <a:tc>
                  <a:txBody>
                    <a:bodyPr/>
                    <a:lstStyle/>
                    <a:p>
                      <a:pPr algn="ctr" fontAlgn="t"/>
                      <a:r>
                        <a:rPr lang="ru-RU" sz="1100" b="1" i="0" u="none" strike="noStrike">
                          <a:effectLst/>
                          <a:latin typeface="Times New Roman"/>
                        </a:rPr>
                        <a:t>6 200,0</a:t>
                      </a:r>
                    </a:p>
                  </a:txBody>
                  <a:tcPr marL="7620" marR="7620" marT="7620" marB="0" anchor="ctr"/>
                </a:tc>
                <a:tc>
                  <a:txBody>
                    <a:bodyPr/>
                    <a:lstStyle/>
                    <a:p>
                      <a:pPr algn="ctr" fontAlgn="t"/>
                      <a:r>
                        <a:rPr lang="ru-RU" sz="1100" b="0" i="0" u="none" strike="noStrike">
                          <a:effectLst/>
                          <a:latin typeface="Times New Roman"/>
                        </a:rPr>
                        <a:t>4,6</a:t>
                      </a:r>
                    </a:p>
                  </a:txBody>
                  <a:tcPr marL="7620" marR="7620" marT="7620" marB="0" anchor="ctr"/>
                </a:tc>
                <a:tc>
                  <a:txBody>
                    <a:bodyPr/>
                    <a:lstStyle/>
                    <a:p>
                      <a:pPr algn="ctr" fontAlgn="t"/>
                      <a:r>
                        <a:rPr lang="ru-RU" sz="1100" b="0" i="0" u="none" strike="noStrike">
                          <a:effectLst/>
                          <a:latin typeface="Times New Roman"/>
                        </a:rPr>
                        <a:t>6 345,0</a:t>
                      </a:r>
                    </a:p>
                  </a:txBody>
                  <a:tcPr marL="7620" marR="7620" marT="7620" marB="0" anchor="ctr"/>
                </a:tc>
                <a:tc>
                  <a:txBody>
                    <a:bodyPr/>
                    <a:lstStyle/>
                    <a:p>
                      <a:pPr algn="ctr" fontAlgn="t"/>
                      <a:r>
                        <a:rPr lang="ru-RU" sz="1100" b="0" i="0" u="none" strike="noStrike" dirty="0">
                          <a:effectLst/>
                          <a:latin typeface="Times New Roman"/>
                        </a:rPr>
                        <a:t>4,7</a:t>
                      </a:r>
                    </a:p>
                  </a:txBody>
                  <a:tcPr marL="7620" marR="7620" marT="7620" marB="0" anchor="ctr"/>
                </a:tc>
                <a:tc>
                  <a:txBody>
                    <a:bodyPr/>
                    <a:lstStyle/>
                    <a:p>
                      <a:pPr algn="ctr" fontAlgn="t"/>
                      <a:r>
                        <a:rPr lang="ru-RU" sz="1100" b="0" i="0" u="none" strike="noStrike" dirty="0">
                          <a:effectLst/>
                          <a:latin typeface="Times New Roman"/>
                        </a:rPr>
                        <a:t>6 573,0</a:t>
                      </a:r>
                    </a:p>
                  </a:txBody>
                  <a:tcPr marL="7620" marR="7620" marT="7620" marB="0" anchor="ctr"/>
                </a:tc>
                <a:tc>
                  <a:txBody>
                    <a:bodyPr/>
                    <a:lstStyle/>
                    <a:p>
                      <a:pPr algn="ctr" fontAlgn="t"/>
                      <a:r>
                        <a:rPr lang="ru-RU" sz="1100" b="0" i="0" u="none" strike="noStrike">
                          <a:effectLst/>
                          <a:latin typeface="Times New Roman"/>
                        </a:rPr>
                        <a:t>4,9</a:t>
                      </a:r>
                    </a:p>
                  </a:txBody>
                  <a:tcPr marL="7620" marR="7620" marT="7620" marB="0" anchor="ctr"/>
                </a:tc>
                <a:tc>
                  <a:txBody>
                    <a:bodyPr/>
                    <a:lstStyle/>
                    <a:p>
                      <a:pPr algn="ctr" fontAlgn="t"/>
                      <a:r>
                        <a:rPr lang="ru-RU" sz="1100" b="0" i="0" u="none" strike="noStrike">
                          <a:effectLst/>
                          <a:latin typeface="Times New Roman"/>
                        </a:rPr>
                        <a:t>6 823,0</a:t>
                      </a:r>
                    </a:p>
                  </a:txBody>
                  <a:tcPr marL="7620" marR="7620" marT="7620" marB="0" anchor="ctr"/>
                </a:tc>
                <a:tc>
                  <a:txBody>
                    <a:bodyPr/>
                    <a:lstStyle/>
                    <a:p>
                      <a:pPr algn="ctr" fontAlgn="t"/>
                      <a:r>
                        <a:rPr lang="ru-RU" sz="1100" b="0" i="0" u="none" strike="noStrike">
                          <a:effectLst/>
                          <a:latin typeface="Times New Roman"/>
                        </a:rPr>
                        <a:t>4,9</a:t>
                      </a:r>
                    </a:p>
                  </a:txBody>
                  <a:tcPr marL="7620" marR="7620" marT="7620" marB="0" anchor="ctr"/>
                </a:tc>
              </a:tr>
              <a:tr h="300799">
                <a:tc>
                  <a:txBody>
                    <a:bodyPr/>
                    <a:lstStyle/>
                    <a:p>
                      <a:pPr algn="l" fontAlgn="t"/>
                      <a:r>
                        <a:rPr lang="ru-RU" sz="1100" b="0" i="0" u="none" strike="noStrike" dirty="0">
                          <a:effectLst/>
                          <a:latin typeface="Times New Roman"/>
                        </a:rPr>
                        <a:t>Земельный налог</a:t>
                      </a:r>
                    </a:p>
                  </a:txBody>
                  <a:tcPr marL="7620" marR="7620" marT="7620" marB="0" anchor="ctr"/>
                </a:tc>
                <a:tc>
                  <a:txBody>
                    <a:bodyPr/>
                    <a:lstStyle/>
                    <a:p>
                      <a:pPr algn="ctr" fontAlgn="t"/>
                      <a:r>
                        <a:rPr lang="ru-RU" sz="1100" b="1" i="0" u="none" strike="noStrike">
                          <a:effectLst/>
                          <a:latin typeface="Times New Roman"/>
                        </a:rPr>
                        <a:t>27 316,2</a:t>
                      </a:r>
                    </a:p>
                  </a:txBody>
                  <a:tcPr marL="7620" marR="7620" marT="7620" marB="0" anchor="ctr"/>
                </a:tc>
                <a:tc>
                  <a:txBody>
                    <a:bodyPr/>
                    <a:lstStyle/>
                    <a:p>
                      <a:pPr algn="ctr" fontAlgn="t"/>
                      <a:r>
                        <a:rPr lang="ru-RU" sz="1100" b="0" i="0" u="none" strike="noStrike">
                          <a:effectLst/>
                          <a:latin typeface="Times New Roman"/>
                        </a:rPr>
                        <a:t>20,2</a:t>
                      </a:r>
                    </a:p>
                  </a:txBody>
                  <a:tcPr marL="7620" marR="7620" marT="7620" marB="0" anchor="ctr"/>
                </a:tc>
                <a:tc>
                  <a:txBody>
                    <a:bodyPr/>
                    <a:lstStyle/>
                    <a:p>
                      <a:pPr algn="ctr" fontAlgn="t"/>
                      <a:r>
                        <a:rPr lang="ru-RU" sz="1100" b="0" i="0" u="none" strike="noStrike">
                          <a:effectLst/>
                          <a:latin typeface="Times New Roman"/>
                        </a:rPr>
                        <a:t>26 946,0</a:t>
                      </a:r>
                    </a:p>
                  </a:txBody>
                  <a:tcPr marL="7620" marR="7620" marT="7620" marB="0" anchor="ctr"/>
                </a:tc>
                <a:tc>
                  <a:txBody>
                    <a:bodyPr/>
                    <a:lstStyle/>
                    <a:p>
                      <a:pPr algn="ctr" fontAlgn="t"/>
                      <a:r>
                        <a:rPr lang="ru-RU" sz="1100" b="0" i="0" u="none" strike="noStrike">
                          <a:effectLst/>
                          <a:latin typeface="Times New Roman"/>
                        </a:rPr>
                        <a:t>20,1</a:t>
                      </a:r>
                    </a:p>
                  </a:txBody>
                  <a:tcPr marL="7620" marR="7620" marT="7620" marB="0" anchor="ctr"/>
                </a:tc>
                <a:tc>
                  <a:txBody>
                    <a:bodyPr/>
                    <a:lstStyle/>
                    <a:p>
                      <a:pPr algn="ctr" fontAlgn="t"/>
                      <a:r>
                        <a:rPr lang="ru-RU" sz="1100" b="0" i="0" u="none" strike="noStrike" dirty="0">
                          <a:effectLst/>
                          <a:latin typeface="Times New Roman"/>
                        </a:rPr>
                        <a:t>26 306,0</a:t>
                      </a:r>
                    </a:p>
                  </a:txBody>
                  <a:tcPr marL="7620" marR="7620" marT="7620" marB="0" anchor="ctr"/>
                </a:tc>
                <a:tc>
                  <a:txBody>
                    <a:bodyPr/>
                    <a:lstStyle/>
                    <a:p>
                      <a:pPr algn="ctr" fontAlgn="t"/>
                      <a:r>
                        <a:rPr lang="ru-RU" sz="1100" b="0" i="0" u="none" strike="noStrike" dirty="0">
                          <a:effectLst/>
                          <a:latin typeface="Times New Roman"/>
                        </a:rPr>
                        <a:t>19,4</a:t>
                      </a:r>
                    </a:p>
                  </a:txBody>
                  <a:tcPr marL="7620" marR="7620" marT="7620" marB="0" anchor="ctr"/>
                </a:tc>
                <a:tc>
                  <a:txBody>
                    <a:bodyPr/>
                    <a:lstStyle/>
                    <a:p>
                      <a:pPr algn="ctr" fontAlgn="t"/>
                      <a:r>
                        <a:rPr lang="ru-RU" sz="1100" b="0" i="0" u="none" strike="noStrike">
                          <a:effectLst/>
                          <a:latin typeface="Times New Roman"/>
                        </a:rPr>
                        <a:t>26 306,0</a:t>
                      </a:r>
                    </a:p>
                  </a:txBody>
                  <a:tcPr marL="7620" marR="7620" marT="7620" marB="0" anchor="ctr"/>
                </a:tc>
                <a:tc>
                  <a:txBody>
                    <a:bodyPr/>
                    <a:lstStyle/>
                    <a:p>
                      <a:pPr algn="ctr" fontAlgn="t"/>
                      <a:r>
                        <a:rPr lang="ru-RU" sz="1100" b="0" i="0" u="none" strike="noStrike">
                          <a:effectLst/>
                          <a:latin typeface="Times New Roman"/>
                        </a:rPr>
                        <a:t>18,9</a:t>
                      </a:r>
                    </a:p>
                  </a:txBody>
                  <a:tcPr marL="7620" marR="7620" marT="7620" marB="0" anchor="ctr"/>
                </a:tc>
              </a:tr>
              <a:tr h="300799">
                <a:tc>
                  <a:txBody>
                    <a:bodyPr/>
                    <a:lstStyle/>
                    <a:p>
                      <a:pPr algn="l" fontAlgn="t"/>
                      <a:r>
                        <a:rPr lang="ru-RU" sz="1100" b="1" i="0" u="none" strike="noStrike" dirty="0">
                          <a:effectLst/>
                          <a:latin typeface="Times New Roman"/>
                        </a:rPr>
                        <a:t>Государственная пошлина</a:t>
                      </a:r>
                    </a:p>
                  </a:txBody>
                  <a:tcPr marL="7620" marR="7620" marT="7620" marB="0" anchor="ctr"/>
                </a:tc>
                <a:tc>
                  <a:txBody>
                    <a:bodyPr/>
                    <a:lstStyle/>
                    <a:p>
                      <a:pPr algn="ctr" fontAlgn="t"/>
                      <a:r>
                        <a:rPr lang="ru-RU" sz="1100" b="1" i="0" u="none" strike="noStrike">
                          <a:effectLst/>
                          <a:latin typeface="Times New Roman"/>
                        </a:rPr>
                        <a:t>4 879,0</a:t>
                      </a:r>
                    </a:p>
                  </a:txBody>
                  <a:tcPr marL="7620" marR="7620" marT="7620" marB="0" anchor="ctr"/>
                </a:tc>
                <a:tc>
                  <a:txBody>
                    <a:bodyPr/>
                    <a:lstStyle/>
                    <a:p>
                      <a:pPr algn="ctr" fontAlgn="t"/>
                      <a:r>
                        <a:rPr lang="ru-RU" sz="1100" b="1" i="0" u="none" strike="noStrike">
                          <a:effectLst/>
                          <a:latin typeface="Times New Roman"/>
                        </a:rPr>
                        <a:t>3,6</a:t>
                      </a:r>
                    </a:p>
                  </a:txBody>
                  <a:tcPr marL="7620" marR="7620" marT="7620" marB="0" anchor="ctr"/>
                </a:tc>
                <a:tc>
                  <a:txBody>
                    <a:bodyPr/>
                    <a:lstStyle/>
                    <a:p>
                      <a:pPr algn="ctr" fontAlgn="t"/>
                      <a:r>
                        <a:rPr lang="ru-RU" sz="1100" b="1" i="0" u="none" strike="noStrike">
                          <a:effectLst/>
                          <a:latin typeface="Times New Roman"/>
                        </a:rPr>
                        <a:t>4 706,8</a:t>
                      </a:r>
                    </a:p>
                  </a:txBody>
                  <a:tcPr marL="7620" marR="7620" marT="7620" marB="0" anchor="ctr"/>
                </a:tc>
                <a:tc>
                  <a:txBody>
                    <a:bodyPr/>
                    <a:lstStyle/>
                    <a:p>
                      <a:pPr algn="ctr" fontAlgn="t"/>
                      <a:r>
                        <a:rPr lang="ru-RU" sz="1100" b="1" i="0" u="none" strike="noStrike">
                          <a:effectLst/>
                          <a:latin typeface="Times New Roman"/>
                        </a:rPr>
                        <a:t>3,5</a:t>
                      </a:r>
                    </a:p>
                  </a:txBody>
                  <a:tcPr marL="7620" marR="7620" marT="7620" marB="0" anchor="ctr"/>
                </a:tc>
                <a:tc>
                  <a:txBody>
                    <a:bodyPr/>
                    <a:lstStyle/>
                    <a:p>
                      <a:pPr algn="ctr" fontAlgn="t"/>
                      <a:r>
                        <a:rPr lang="ru-RU" sz="1100" b="1" i="0" u="none" strike="noStrike">
                          <a:effectLst/>
                          <a:latin typeface="Times New Roman"/>
                        </a:rPr>
                        <a:t>4 728,6</a:t>
                      </a:r>
                    </a:p>
                  </a:txBody>
                  <a:tcPr marL="7620" marR="7620" marT="7620" marB="0" anchor="ctr"/>
                </a:tc>
                <a:tc>
                  <a:txBody>
                    <a:bodyPr/>
                    <a:lstStyle/>
                    <a:p>
                      <a:pPr algn="ctr" fontAlgn="t"/>
                      <a:r>
                        <a:rPr lang="ru-RU" sz="1100" b="1" i="0" u="none" strike="noStrike" dirty="0">
                          <a:effectLst/>
                          <a:latin typeface="Times New Roman"/>
                        </a:rPr>
                        <a:t>3,5</a:t>
                      </a:r>
                    </a:p>
                  </a:txBody>
                  <a:tcPr marL="7620" marR="7620" marT="7620" marB="0" anchor="ctr"/>
                </a:tc>
                <a:tc>
                  <a:txBody>
                    <a:bodyPr/>
                    <a:lstStyle/>
                    <a:p>
                      <a:pPr algn="ctr" fontAlgn="t"/>
                      <a:r>
                        <a:rPr lang="ru-RU" sz="1100" b="1" i="0" u="none" strike="noStrike" dirty="0">
                          <a:effectLst/>
                          <a:latin typeface="Times New Roman"/>
                        </a:rPr>
                        <a:t>4 714,9</a:t>
                      </a:r>
                    </a:p>
                  </a:txBody>
                  <a:tcPr marL="7620" marR="7620" marT="7620" marB="0" anchor="ctr"/>
                </a:tc>
                <a:tc>
                  <a:txBody>
                    <a:bodyPr/>
                    <a:lstStyle/>
                    <a:p>
                      <a:pPr algn="ctr" fontAlgn="t"/>
                      <a:r>
                        <a:rPr lang="ru-RU" sz="1100" b="1" i="0" u="none" strike="noStrike">
                          <a:effectLst/>
                          <a:latin typeface="Times New Roman"/>
                        </a:rPr>
                        <a:t>3,4</a:t>
                      </a:r>
                    </a:p>
                  </a:txBody>
                  <a:tcPr marL="7620" marR="7620" marT="7620" marB="0" anchor="ctr"/>
                </a:tc>
              </a:tr>
              <a:tr h="452910">
                <a:tc>
                  <a:txBody>
                    <a:bodyPr/>
                    <a:lstStyle/>
                    <a:p>
                      <a:pPr algn="l" fontAlgn="t"/>
                      <a:r>
                        <a:rPr lang="ru-RU" sz="1100" b="1" i="0" u="none" strike="noStrike" dirty="0">
                          <a:effectLst/>
                          <a:latin typeface="Times New Roman"/>
                        </a:rPr>
                        <a:t>Доходы от использования имущества, находящегося в государственной и муниципальной собственности</a:t>
                      </a:r>
                    </a:p>
                  </a:txBody>
                  <a:tcPr marL="7620" marR="7620" marT="7620" marB="0" anchor="ctr"/>
                </a:tc>
                <a:tc>
                  <a:txBody>
                    <a:bodyPr/>
                    <a:lstStyle/>
                    <a:p>
                      <a:pPr algn="ctr" fontAlgn="t"/>
                      <a:r>
                        <a:rPr lang="ru-RU" sz="1100" b="1" i="0" u="none" strike="noStrike">
                          <a:effectLst/>
                          <a:latin typeface="Times New Roman"/>
                        </a:rPr>
                        <a:t>8 799,0</a:t>
                      </a:r>
                    </a:p>
                  </a:txBody>
                  <a:tcPr marL="7620" marR="7620" marT="7620" marB="0" anchor="ctr"/>
                </a:tc>
                <a:tc>
                  <a:txBody>
                    <a:bodyPr/>
                    <a:lstStyle/>
                    <a:p>
                      <a:pPr algn="ctr" fontAlgn="t"/>
                      <a:r>
                        <a:rPr lang="ru-RU" sz="1100" b="1" i="0" u="none" strike="noStrike">
                          <a:effectLst/>
                          <a:latin typeface="Times New Roman"/>
                        </a:rPr>
                        <a:t>6,5</a:t>
                      </a:r>
                    </a:p>
                  </a:txBody>
                  <a:tcPr marL="7620" marR="7620" marT="7620" marB="0" anchor="ctr"/>
                </a:tc>
                <a:tc>
                  <a:txBody>
                    <a:bodyPr/>
                    <a:lstStyle/>
                    <a:p>
                      <a:pPr algn="ctr" fontAlgn="t"/>
                      <a:r>
                        <a:rPr lang="ru-RU" sz="1100" b="1" i="0" u="none" strike="noStrike">
                          <a:effectLst/>
                          <a:latin typeface="Times New Roman"/>
                        </a:rPr>
                        <a:t>7 832,0</a:t>
                      </a:r>
                    </a:p>
                  </a:txBody>
                  <a:tcPr marL="7620" marR="7620" marT="7620" marB="0" anchor="ctr"/>
                </a:tc>
                <a:tc>
                  <a:txBody>
                    <a:bodyPr/>
                    <a:lstStyle/>
                    <a:p>
                      <a:pPr algn="ctr" fontAlgn="t"/>
                      <a:r>
                        <a:rPr lang="ru-RU" sz="1100" b="1" i="0" u="none" strike="noStrike">
                          <a:effectLst/>
                          <a:latin typeface="Times New Roman"/>
                        </a:rPr>
                        <a:t>5,9</a:t>
                      </a:r>
                    </a:p>
                  </a:txBody>
                  <a:tcPr marL="7620" marR="7620" marT="7620" marB="0" anchor="ctr"/>
                </a:tc>
                <a:tc>
                  <a:txBody>
                    <a:bodyPr/>
                    <a:lstStyle/>
                    <a:p>
                      <a:pPr algn="ctr" fontAlgn="t"/>
                      <a:r>
                        <a:rPr lang="ru-RU" sz="1100" b="1" i="0" u="none" strike="noStrike">
                          <a:effectLst/>
                          <a:latin typeface="Times New Roman"/>
                        </a:rPr>
                        <a:t>7 912,0</a:t>
                      </a:r>
                    </a:p>
                  </a:txBody>
                  <a:tcPr marL="7620" marR="7620" marT="7620" marB="0" anchor="ctr"/>
                </a:tc>
                <a:tc>
                  <a:txBody>
                    <a:bodyPr/>
                    <a:lstStyle/>
                    <a:p>
                      <a:pPr algn="ctr" fontAlgn="t"/>
                      <a:r>
                        <a:rPr lang="ru-RU" sz="1100" b="1" i="0" u="none" strike="noStrike" dirty="0">
                          <a:effectLst/>
                          <a:latin typeface="Times New Roman"/>
                        </a:rPr>
                        <a:t>5,9</a:t>
                      </a:r>
                    </a:p>
                  </a:txBody>
                  <a:tcPr marL="7620" marR="7620" marT="7620" marB="0" anchor="ctr"/>
                </a:tc>
                <a:tc>
                  <a:txBody>
                    <a:bodyPr/>
                    <a:lstStyle/>
                    <a:p>
                      <a:pPr algn="ctr" fontAlgn="t"/>
                      <a:r>
                        <a:rPr lang="ru-RU" sz="1100" b="1" i="0" u="none" strike="noStrike" dirty="0">
                          <a:effectLst/>
                          <a:latin typeface="Times New Roman"/>
                        </a:rPr>
                        <a:t>7 932,0</a:t>
                      </a:r>
                    </a:p>
                  </a:txBody>
                  <a:tcPr marL="7620" marR="7620" marT="7620" marB="0" anchor="ctr"/>
                </a:tc>
                <a:tc>
                  <a:txBody>
                    <a:bodyPr/>
                    <a:lstStyle/>
                    <a:p>
                      <a:pPr algn="ctr" fontAlgn="t"/>
                      <a:r>
                        <a:rPr lang="ru-RU" sz="1100" b="1" i="0" u="none" strike="noStrike" dirty="0">
                          <a:effectLst/>
                          <a:latin typeface="Times New Roman"/>
                        </a:rPr>
                        <a:t>5,7</a:t>
                      </a:r>
                    </a:p>
                  </a:txBody>
                  <a:tcPr marL="7620" marR="7620" marT="7620" marB="0" anchor="ctr"/>
                </a:tc>
              </a:tr>
            </a:tbl>
          </a:graphicData>
        </a:graphic>
      </p:graphicFrame>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1201424497"/>
              </p:ext>
            </p:extLst>
          </p:nvPr>
        </p:nvGraphicFramePr>
        <p:xfrm>
          <a:off x="107504" y="332656"/>
          <a:ext cx="8928546" cy="6336702"/>
        </p:xfrm>
        <a:graphic>
          <a:graphicData uri="http://schemas.openxmlformats.org/drawingml/2006/table">
            <a:tbl>
              <a:tblPr firstRow="1" bandRow="1">
                <a:tableStyleId>{5C22544A-7EE6-4342-B048-85BDC9FD1C3A}</a:tableStyleId>
              </a:tblPr>
              <a:tblGrid>
                <a:gridCol w="4104492"/>
                <a:gridCol w="720008"/>
                <a:gridCol w="576007"/>
                <a:gridCol w="648007"/>
                <a:gridCol w="504006"/>
                <a:gridCol w="648007"/>
                <a:gridCol w="576007"/>
                <a:gridCol w="674508"/>
                <a:gridCol w="477504"/>
              </a:tblGrid>
              <a:tr h="771051">
                <a:tc>
                  <a:txBody>
                    <a:bodyPr/>
                    <a:lstStyle/>
                    <a:p>
                      <a:pPr algn="ctr" fontAlgn="t"/>
                      <a:r>
                        <a:rPr lang="ru-RU" sz="1000" b="1" i="0" u="none" strike="noStrike" dirty="0">
                          <a:effectLst/>
                          <a:latin typeface="Times New Roman"/>
                        </a:rPr>
                        <a:t>Наименование групп, подгрупп, статей, подстатей, классификации доходов</a:t>
                      </a:r>
                    </a:p>
                  </a:txBody>
                  <a:tcPr marL="114300" marR="7620" marT="7620" marB="0" anchor="ctr"/>
                </a:tc>
                <a:tc>
                  <a:txBody>
                    <a:bodyPr/>
                    <a:lstStyle/>
                    <a:p>
                      <a:pPr algn="ctr" fontAlgn="t"/>
                      <a:r>
                        <a:rPr lang="ru-RU" sz="1000" b="1" i="0" u="none" strike="noStrike" dirty="0">
                          <a:effectLst/>
                          <a:latin typeface="Times New Roman"/>
                        </a:rPr>
                        <a:t>Оценка 2020 г.</a:t>
                      </a:r>
                    </a:p>
                  </a:txBody>
                  <a:tcPr marL="114300" marR="7620" marT="7620" marB="0" anchor="ctr"/>
                </a:tc>
                <a:tc>
                  <a:txBody>
                    <a:bodyPr/>
                    <a:lstStyle/>
                    <a:p>
                      <a:pPr algn="ctr" fontAlgn="t"/>
                      <a:r>
                        <a:rPr lang="ru-RU" sz="1000" b="1" i="0" u="none" strike="noStrike" dirty="0">
                          <a:effectLst/>
                          <a:latin typeface="Times New Roman"/>
                        </a:rPr>
                        <a:t>Удельный вес 2020г.</a:t>
                      </a:r>
                    </a:p>
                  </a:txBody>
                  <a:tcPr marL="7620" marR="7620" marT="7620" marB="0" anchor="ctr"/>
                </a:tc>
                <a:tc>
                  <a:txBody>
                    <a:bodyPr/>
                    <a:lstStyle/>
                    <a:p>
                      <a:pPr algn="ctr" fontAlgn="t"/>
                      <a:r>
                        <a:rPr lang="ru-RU" sz="1000" b="1" i="0" u="none" strike="noStrike" dirty="0">
                          <a:effectLst/>
                          <a:latin typeface="Times New Roman"/>
                        </a:rPr>
                        <a:t>2021 год</a:t>
                      </a:r>
                    </a:p>
                  </a:txBody>
                  <a:tcPr marL="7620" marR="7620" marT="7620" marB="0" anchor="ctr"/>
                </a:tc>
                <a:tc>
                  <a:txBody>
                    <a:bodyPr/>
                    <a:lstStyle/>
                    <a:p>
                      <a:pPr algn="ctr" fontAlgn="t"/>
                      <a:r>
                        <a:rPr lang="ru-RU" sz="1000" b="1" i="0" u="none" strike="noStrike" dirty="0">
                          <a:effectLst/>
                          <a:latin typeface="Times New Roman"/>
                        </a:rPr>
                        <a:t>Удельный вес 2021г.</a:t>
                      </a:r>
                    </a:p>
                  </a:txBody>
                  <a:tcPr marL="7620" marR="7620" marT="7620" marB="0" anchor="ctr"/>
                </a:tc>
                <a:tc>
                  <a:txBody>
                    <a:bodyPr/>
                    <a:lstStyle/>
                    <a:p>
                      <a:pPr algn="ctr" fontAlgn="t"/>
                      <a:r>
                        <a:rPr lang="ru-RU" sz="1000" b="1" i="0" u="none" strike="noStrike" dirty="0">
                          <a:effectLst/>
                          <a:latin typeface="Times New Roman"/>
                        </a:rPr>
                        <a:t>2022 год</a:t>
                      </a:r>
                    </a:p>
                  </a:txBody>
                  <a:tcPr marL="7620" marR="7620" marT="7620" marB="0" anchor="ctr"/>
                </a:tc>
                <a:tc>
                  <a:txBody>
                    <a:bodyPr/>
                    <a:lstStyle/>
                    <a:p>
                      <a:pPr algn="ctr" fontAlgn="t"/>
                      <a:r>
                        <a:rPr lang="ru-RU" sz="1000" b="1" i="0" u="none" strike="noStrike" dirty="0">
                          <a:effectLst/>
                          <a:latin typeface="Times New Roman"/>
                        </a:rPr>
                        <a:t>Удельный вес 2022г.</a:t>
                      </a:r>
                    </a:p>
                  </a:txBody>
                  <a:tcPr marL="7620" marR="7620" marT="7620" marB="0" anchor="ctr"/>
                </a:tc>
                <a:tc>
                  <a:txBody>
                    <a:bodyPr/>
                    <a:lstStyle/>
                    <a:p>
                      <a:pPr algn="ctr" fontAlgn="t"/>
                      <a:r>
                        <a:rPr lang="ru-RU" sz="1000" b="1" i="0" u="none" strike="noStrike" dirty="0">
                          <a:effectLst/>
                          <a:latin typeface="Times New Roman"/>
                        </a:rPr>
                        <a:t>2023год</a:t>
                      </a:r>
                    </a:p>
                  </a:txBody>
                  <a:tcPr marL="7620" marR="7620" marT="7620" marB="0" anchor="ctr"/>
                </a:tc>
                <a:tc>
                  <a:txBody>
                    <a:bodyPr/>
                    <a:lstStyle/>
                    <a:p>
                      <a:pPr algn="ctr" fontAlgn="t"/>
                      <a:r>
                        <a:rPr lang="ru-RU" sz="1000" b="1" i="0" u="none" strike="noStrike" dirty="0">
                          <a:effectLst/>
                          <a:latin typeface="Times New Roman"/>
                        </a:rPr>
                        <a:t>Удельный вес 2023г.</a:t>
                      </a:r>
                    </a:p>
                  </a:txBody>
                  <a:tcPr marL="7620" marR="7620" marT="7620" marB="0" anchor="ctr"/>
                </a:tc>
              </a:tr>
              <a:tr h="914054">
                <a:tc>
                  <a:txBody>
                    <a:bodyPr/>
                    <a:lstStyle/>
                    <a:p>
                      <a:pPr algn="l" fontAlgn="t"/>
                      <a:r>
                        <a:rPr lang="ru-RU" sz="1100" b="0" i="0" u="none" strike="noStrike" dirty="0">
                          <a:effectLst/>
                          <a:latin typeface="Times New Roman"/>
                        </a:rPr>
                        <a:t>Доходы, получаемые в виде арендной платы за земельные участки, государственная собственность на которые не разграничена и которые расположены в границах городских округов, а также средства от продажи права на заключение договоров аренды указанных земельных участков</a:t>
                      </a:r>
                    </a:p>
                  </a:txBody>
                  <a:tcPr marL="7620" marR="7620" marT="7620" marB="0" anchor="ctr"/>
                </a:tc>
                <a:tc>
                  <a:txBody>
                    <a:bodyPr/>
                    <a:lstStyle/>
                    <a:p>
                      <a:pPr algn="ctr" fontAlgn="t"/>
                      <a:r>
                        <a:rPr lang="ru-RU" sz="1100" b="1" i="0" u="none" strike="noStrike" dirty="0">
                          <a:effectLst/>
                          <a:latin typeface="Times New Roman"/>
                        </a:rPr>
                        <a:t>3 820,0</a:t>
                      </a:r>
                    </a:p>
                  </a:txBody>
                  <a:tcPr marL="7620" marR="7620" marT="7620" marB="0" anchor="ctr"/>
                </a:tc>
                <a:tc>
                  <a:txBody>
                    <a:bodyPr/>
                    <a:lstStyle/>
                    <a:p>
                      <a:pPr algn="ctr" fontAlgn="t"/>
                      <a:r>
                        <a:rPr lang="ru-RU" sz="1100" b="0" i="0" u="none" strike="noStrike" dirty="0">
                          <a:effectLst/>
                          <a:latin typeface="Times New Roman"/>
                        </a:rPr>
                        <a:t>2,8</a:t>
                      </a:r>
                    </a:p>
                  </a:txBody>
                  <a:tcPr marL="7620" marR="7620" marT="7620" marB="0" anchor="ctr"/>
                </a:tc>
                <a:tc>
                  <a:txBody>
                    <a:bodyPr/>
                    <a:lstStyle/>
                    <a:p>
                      <a:pPr algn="ctr" fontAlgn="t"/>
                      <a:r>
                        <a:rPr lang="ru-RU" sz="1100" b="0" i="0" u="none" strike="noStrike" dirty="0">
                          <a:effectLst/>
                          <a:latin typeface="Times New Roman"/>
                        </a:rPr>
                        <a:t>2 900,0</a:t>
                      </a:r>
                    </a:p>
                  </a:txBody>
                  <a:tcPr marL="7620" marR="7620" marT="7620" marB="0" anchor="ctr"/>
                </a:tc>
                <a:tc>
                  <a:txBody>
                    <a:bodyPr/>
                    <a:lstStyle/>
                    <a:p>
                      <a:pPr algn="ctr" fontAlgn="t"/>
                      <a:r>
                        <a:rPr lang="ru-RU" sz="1100" b="0" i="0" u="none" strike="noStrike" dirty="0">
                          <a:effectLst/>
                          <a:latin typeface="Times New Roman"/>
                        </a:rPr>
                        <a:t>2,2</a:t>
                      </a:r>
                    </a:p>
                  </a:txBody>
                  <a:tcPr marL="7620" marR="7620" marT="7620" marB="0" anchor="ctr"/>
                </a:tc>
                <a:tc>
                  <a:txBody>
                    <a:bodyPr/>
                    <a:lstStyle/>
                    <a:p>
                      <a:pPr algn="ctr" fontAlgn="t"/>
                      <a:r>
                        <a:rPr lang="ru-RU" sz="1100" b="0" i="0" u="none" strike="noStrike" dirty="0">
                          <a:effectLst/>
                          <a:latin typeface="Times New Roman"/>
                        </a:rPr>
                        <a:t>2 900,0</a:t>
                      </a:r>
                    </a:p>
                  </a:txBody>
                  <a:tcPr marL="7620" marR="7620" marT="7620" marB="0" anchor="ctr"/>
                </a:tc>
                <a:tc>
                  <a:txBody>
                    <a:bodyPr/>
                    <a:lstStyle/>
                    <a:p>
                      <a:pPr algn="ctr" fontAlgn="t"/>
                      <a:r>
                        <a:rPr lang="ru-RU" sz="1100" b="0" i="0" u="none" strike="noStrike">
                          <a:effectLst/>
                          <a:latin typeface="Times New Roman"/>
                        </a:rPr>
                        <a:t>2,2</a:t>
                      </a:r>
                    </a:p>
                  </a:txBody>
                  <a:tcPr marL="7620" marR="7620" marT="7620" marB="0" anchor="ctr"/>
                </a:tc>
                <a:tc>
                  <a:txBody>
                    <a:bodyPr/>
                    <a:lstStyle/>
                    <a:p>
                      <a:pPr algn="ctr" fontAlgn="t"/>
                      <a:r>
                        <a:rPr lang="ru-RU" sz="1100" b="0" i="0" u="none" strike="noStrike" dirty="0">
                          <a:effectLst/>
                          <a:latin typeface="Times New Roman"/>
                        </a:rPr>
                        <a:t>2 900,0</a:t>
                      </a:r>
                    </a:p>
                  </a:txBody>
                  <a:tcPr marL="7620" marR="7620" marT="7620" marB="0" anchor="ctr"/>
                </a:tc>
                <a:tc>
                  <a:txBody>
                    <a:bodyPr/>
                    <a:lstStyle/>
                    <a:p>
                      <a:pPr algn="ctr" fontAlgn="t"/>
                      <a:r>
                        <a:rPr lang="ru-RU" sz="1100" b="0" i="0" u="none" strike="noStrike" dirty="0">
                          <a:effectLst/>
                          <a:latin typeface="Times New Roman"/>
                        </a:rPr>
                        <a:t>2,1</a:t>
                      </a:r>
                    </a:p>
                  </a:txBody>
                  <a:tcPr marL="7620" marR="7620" marT="7620" marB="0" anchor="ctr"/>
                </a:tc>
              </a:tr>
              <a:tr h="732890">
                <a:tc>
                  <a:txBody>
                    <a:bodyPr/>
                    <a:lstStyle/>
                    <a:p>
                      <a:pPr algn="l" fontAlgn="t"/>
                      <a:r>
                        <a:rPr lang="ru-RU" sz="1100" b="0" i="0" u="none" strike="noStrike" dirty="0">
                          <a:effectLst/>
                          <a:latin typeface="Times New Roman"/>
                        </a:rPr>
                        <a:t>Прочие поступления от использования имущества, находящегося в собственности городских округов (за исключением имущества муниципальных автономных учреждений, а также имущества муниципальных унитарных предприятий, в том числе казенных</a:t>
                      </a:r>
                    </a:p>
                  </a:txBody>
                  <a:tcPr marL="7620" marR="7620" marT="7620" marB="0" anchor="ctr"/>
                </a:tc>
                <a:tc>
                  <a:txBody>
                    <a:bodyPr/>
                    <a:lstStyle/>
                    <a:p>
                      <a:pPr algn="ctr" fontAlgn="t"/>
                      <a:r>
                        <a:rPr lang="ru-RU" sz="1100" b="1" i="0" u="none" strike="noStrike" dirty="0">
                          <a:effectLst/>
                          <a:latin typeface="Times New Roman"/>
                        </a:rPr>
                        <a:t>4 979,0</a:t>
                      </a:r>
                    </a:p>
                  </a:txBody>
                  <a:tcPr marL="7620" marR="7620" marT="7620" marB="0" anchor="ctr"/>
                </a:tc>
                <a:tc>
                  <a:txBody>
                    <a:bodyPr/>
                    <a:lstStyle/>
                    <a:p>
                      <a:pPr algn="ctr" fontAlgn="t"/>
                      <a:r>
                        <a:rPr lang="ru-RU" sz="1100" b="0" i="0" u="none" strike="noStrike">
                          <a:effectLst/>
                          <a:latin typeface="Times New Roman"/>
                        </a:rPr>
                        <a:t>3,7</a:t>
                      </a:r>
                    </a:p>
                  </a:txBody>
                  <a:tcPr marL="7620" marR="7620" marT="7620" marB="0" anchor="ctr"/>
                </a:tc>
                <a:tc>
                  <a:txBody>
                    <a:bodyPr/>
                    <a:lstStyle/>
                    <a:p>
                      <a:pPr algn="ctr" fontAlgn="t"/>
                      <a:r>
                        <a:rPr lang="ru-RU" sz="1100" b="0" i="0" u="none" strike="noStrike">
                          <a:effectLst/>
                          <a:latin typeface="Times New Roman"/>
                        </a:rPr>
                        <a:t>4 930,0</a:t>
                      </a:r>
                    </a:p>
                  </a:txBody>
                  <a:tcPr marL="7620" marR="7620" marT="7620" marB="0" anchor="ctr"/>
                </a:tc>
                <a:tc>
                  <a:txBody>
                    <a:bodyPr/>
                    <a:lstStyle/>
                    <a:p>
                      <a:pPr algn="ctr" fontAlgn="t"/>
                      <a:r>
                        <a:rPr lang="ru-RU" sz="1100" b="0" i="0" u="none" strike="noStrike">
                          <a:effectLst/>
                          <a:latin typeface="Times New Roman"/>
                        </a:rPr>
                        <a:t>3,7</a:t>
                      </a:r>
                    </a:p>
                  </a:txBody>
                  <a:tcPr marL="7620" marR="7620" marT="7620" marB="0" anchor="ctr"/>
                </a:tc>
                <a:tc>
                  <a:txBody>
                    <a:bodyPr/>
                    <a:lstStyle/>
                    <a:p>
                      <a:pPr algn="ctr" fontAlgn="t"/>
                      <a:r>
                        <a:rPr lang="ru-RU" sz="1100" b="0" i="0" u="none" strike="noStrike">
                          <a:effectLst/>
                          <a:latin typeface="Times New Roman"/>
                        </a:rPr>
                        <a:t>5 010,0</a:t>
                      </a:r>
                    </a:p>
                  </a:txBody>
                  <a:tcPr marL="7620" marR="7620" marT="7620" marB="0" anchor="ctr"/>
                </a:tc>
                <a:tc>
                  <a:txBody>
                    <a:bodyPr/>
                    <a:lstStyle/>
                    <a:p>
                      <a:pPr algn="ctr" fontAlgn="t"/>
                      <a:r>
                        <a:rPr lang="ru-RU" sz="1100" b="0" i="0" u="none" strike="noStrike">
                          <a:effectLst/>
                          <a:latin typeface="Times New Roman"/>
                        </a:rPr>
                        <a:t>3,7</a:t>
                      </a:r>
                    </a:p>
                  </a:txBody>
                  <a:tcPr marL="7620" marR="7620" marT="7620" marB="0" anchor="ctr"/>
                </a:tc>
                <a:tc>
                  <a:txBody>
                    <a:bodyPr/>
                    <a:lstStyle/>
                    <a:p>
                      <a:pPr algn="ctr" fontAlgn="t"/>
                      <a:r>
                        <a:rPr lang="ru-RU" sz="1100" b="0" i="0" u="none" strike="noStrike">
                          <a:effectLst/>
                          <a:latin typeface="Times New Roman"/>
                        </a:rPr>
                        <a:t>5 030,0</a:t>
                      </a:r>
                    </a:p>
                  </a:txBody>
                  <a:tcPr marL="7620" marR="7620" marT="7620" marB="0" anchor="ctr"/>
                </a:tc>
                <a:tc>
                  <a:txBody>
                    <a:bodyPr/>
                    <a:lstStyle/>
                    <a:p>
                      <a:pPr algn="ctr" fontAlgn="t"/>
                      <a:r>
                        <a:rPr lang="ru-RU" sz="1100" b="0" i="0" u="none" strike="noStrike" dirty="0">
                          <a:effectLst/>
                          <a:latin typeface="Times New Roman"/>
                        </a:rPr>
                        <a:t>3,6</a:t>
                      </a:r>
                    </a:p>
                  </a:txBody>
                  <a:tcPr marL="7620" marR="7620" marT="7620" marB="0" anchor="ctr"/>
                </a:tc>
              </a:tr>
              <a:tr h="654910">
                <a:tc>
                  <a:txBody>
                    <a:bodyPr/>
                    <a:lstStyle/>
                    <a:p>
                      <a:pPr algn="l" fontAlgn="t"/>
                      <a:r>
                        <a:rPr lang="ru-RU" sz="1100" b="0" i="0" u="none" strike="noStrike" dirty="0">
                          <a:effectLst/>
                          <a:latin typeface="Times New Roman"/>
                        </a:rPr>
                        <a:t>Доходы от перечисления части прибыли государственных и муниципальных унитарных предприятий</a:t>
                      </a:r>
                      <a:r>
                        <a:rPr lang="ru-RU" sz="1100" b="0" i="0" u="none" strike="noStrike" dirty="0" smtClean="0">
                          <a:effectLst/>
                          <a:latin typeface="Times New Roman"/>
                        </a:rPr>
                        <a:t>, остающейся </a:t>
                      </a:r>
                      <a:r>
                        <a:rPr lang="ru-RU" sz="1100" b="0" i="0" u="none" strike="noStrike" dirty="0">
                          <a:effectLst/>
                          <a:latin typeface="Times New Roman"/>
                        </a:rPr>
                        <a:t>после уплаты налогов и обязательных платежей</a:t>
                      </a:r>
                    </a:p>
                  </a:txBody>
                  <a:tcPr marL="7620" marR="7620" marT="7620" marB="0" anchor="ctr"/>
                </a:tc>
                <a:tc>
                  <a:txBody>
                    <a:bodyPr/>
                    <a:lstStyle/>
                    <a:p>
                      <a:pPr algn="ctr" fontAlgn="t"/>
                      <a:r>
                        <a:rPr lang="ru-RU" sz="1100" b="1" i="0" u="none" strike="noStrike" dirty="0">
                          <a:effectLst/>
                          <a:latin typeface="Times New Roman"/>
                        </a:rPr>
                        <a:t>0,0</a:t>
                      </a:r>
                    </a:p>
                  </a:txBody>
                  <a:tcPr marL="7620" marR="7620" marT="7620" marB="0" anchor="ctr"/>
                </a:tc>
                <a:tc>
                  <a:txBody>
                    <a:bodyPr/>
                    <a:lstStyle/>
                    <a:p>
                      <a:pPr algn="ctr" fontAlgn="t"/>
                      <a:r>
                        <a:rPr lang="ru-RU" sz="1100" b="0" i="0" u="none" strike="noStrike" dirty="0">
                          <a:effectLst/>
                          <a:latin typeface="Times New Roman"/>
                        </a:rPr>
                        <a:t>0,0</a:t>
                      </a:r>
                    </a:p>
                  </a:txBody>
                  <a:tcPr marL="7620" marR="7620" marT="7620" marB="0" anchor="ctr"/>
                </a:tc>
                <a:tc>
                  <a:txBody>
                    <a:bodyPr/>
                    <a:lstStyle/>
                    <a:p>
                      <a:pPr algn="ctr" fontAlgn="t"/>
                      <a:r>
                        <a:rPr lang="ru-RU" sz="1100" b="0" i="0" u="none" strike="noStrike">
                          <a:effectLst/>
                          <a:latin typeface="Times New Roman"/>
                        </a:rPr>
                        <a:t>2,0</a:t>
                      </a:r>
                    </a:p>
                  </a:txBody>
                  <a:tcPr marL="7620" marR="7620" marT="7620" marB="0" anchor="ctr"/>
                </a:tc>
                <a:tc>
                  <a:txBody>
                    <a:bodyPr/>
                    <a:lstStyle/>
                    <a:p>
                      <a:pPr algn="ctr" fontAlgn="t"/>
                      <a:r>
                        <a:rPr lang="ru-RU" sz="1100" b="0" i="0" u="none" strike="noStrike">
                          <a:effectLst/>
                          <a:latin typeface="Times New Roman"/>
                        </a:rPr>
                        <a:t>0,0</a:t>
                      </a:r>
                    </a:p>
                  </a:txBody>
                  <a:tcPr marL="7620" marR="7620" marT="7620" marB="0" anchor="ctr"/>
                </a:tc>
                <a:tc>
                  <a:txBody>
                    <a:bodyPr/>
                    <a:lstStyle/>
                    <a:p>
                      <a:pPr algn="ctr" fontAlgn="t"/>
                      <a:r>
                        <a:rPr lang="ru-RU" sz="1100" b="0" i="0" u="none" strike="noStrike">
                          <a:effectLst/>
                          <a:latin typeface="Times New Roman"/>
                        </a:rPr>
                        <a:t>2,0</a:t>
                      </a:r>
                    </a:p>
                  </a:txBody>
                  <a:tcPr marL="7620" marR="7620" marT="7620" marB="0" anchor="ctr"/>
                </a:tc>
                <a:tc>
                  <a:txBody>
                    <a:bodyPr/>
                    <a:lstStyle/>
                    <a:p>
                      <a:pPr algn="ctr" fontAlgn="t"/>
                      <a:r>
                        <a:rPr lang="ru-RU" sz="1100" b="0" i="0" u="none" strike="noStrike">
                          <a:effectLst/>
                          <a:latin typeface="Times New Roman"/>
                        </a:rPr>
                        <a:t>0,0</a:t>
                      </a:r>
                    </a:p>
                  </a:txBody>
                  <a:tcPr marL="7620" marR="7620" marT="7620" marB="0" anchor="ctr"/>
                </a:tc>
                <a:tc>
                  <a:txBody>
                    <a:bodyPr/>
                    <a:lstStyle/>
                    <a:p>
                      <a:pPr algn="ctr" fontAlgn="t"/>
                      <a:r>
                        <a:rPr lang="ru-RU" sz="1100" b="0" i="0" u="none" strike="noStrike">
                          <a:effectLst/>
                          <a:latin typeface="Times New Roman"/>
                        </a:rPr>
                        <a:t>2,0</a:t>
                      </a:r>
                    </a:p>
                  </a:txBody>
                  <a:tcPr marL="7620" marR="7620" marT="7620" marB="0" anchor="ctr"/>
                </a:tc>
                <a:tc>
                  <a:txBody>
                    <a:bodyPr/>
                    <a:lstStyle/>
                    <a:p>
                      <a:pPr algn="ctr" fontAlgn="t"/>
                      <a:r>
                        <a:rPr lang="ru-RU" sz="1100" b="0" i="0" u="none" strike="noStrike" dirty="0">
                          <a:effectLst/>
                          <a:latin typeface="Times New Roman"/>
                        </a:rPr>
                        <a:t>0,0</a:t>
                      </a:r>
                    </a:p>
                  </a:txBody>
                  <a:tcPr marL="7620" marR="7620" marT="7620" marB="0" anchor="ctr"/>
                </a:tc>
              </a:tr>
              <a:tr h="654910">
                <a:tc>
                  <a:txBody>
                    <a:bodyPr/>
                    <a:lstStyle/>
                    <a:p>
                      <a:pPr algn="l" fontAlgn="t"/>
                      <a:r>
                        <a:rPr lang="ru-RU" sz="1100" b="1" i="0" u="none" strike="noStrike" dirty="0">
                          <a:effectLst/>
                          <a:latin typeface="Times New Roman"/>
                        </a:rPr>
                        <a:t>Платежи при пользовании природными ресурсами</a:t>
                      </a:r>
                    </a:p>
                  </a:txBody>
                  <a:tcPr marL="7620" marR="7620" marT="7620" marB="0" anchor="ctr"/>
                </a:tc>
                <a:tc>
                  <a:txBody>
                    <a:bodyPr/>
                    <a:lstStyle/>
                    <a:p>
                      <a:pPr algn="ctr" fontAlgn="t"/>
                      <a:r>
                        <a:rPr lang="ru-RU" sz="1100" b="1" i="0" u="none" strike="noStrike">
                          <a:effectLst/>
                          <a:latin typeface="Times New Roman"/>
                        </a:rPr>
                        <a:t>66,4</a:t>
                      </a:r>
                    </a:p>
                  </a:txBody>
                  <a:tcPr marL="7620" marR="7620" marT="7620" marB="0" anchor="ctr"/>
                </a:tc>
                <a:tc>
                  <a:txBody>
                    <a:bodyPr/>
                    <a:lstStyle/>
                    <a:p>
                      <a:pPr algn="ctr" fontAlgn="t"/>
                      <a:r>
                        <a:rPr lang="ru-RU" sz="1100" b="1" i="0" u="none" strike="noStrike" dirty="0">
                          <a:effectLst/>
                          <a:latin typeface="Times New Roman"/>
                        </a:rPr>
                        <a:t>0,0</a:t>
                      </a:r>
                    </a:p>
                  </a:txBody>
                  <a:tcPr marL="7620" marR="7620" marT="7620" marB="0" anchor="ctr"/>
                </a:tc>
                <a:tc>
                  <a:txBody>
                    <a:bodyPr/>
                    <a:lstStyle/>
                    <a:p>
                      <a:pPr algn="ctr" fontAlgn="t"/>
                      <a:r>
                        <a:rPr lang="ru-RU" sz="1100" b="1" i="0" u="none" strike="noStrike" dirty="0">
                          <a:effectLst/>
                          <a:latin typeface="Times New Roman"/>
                        </a:rPr>
                        <a:t>56,0</a:t>
                      </a:r>
                    </a:p>
                  </a:txBody>
                  <a:tcPr marL="7620" marR="7620" marT="7620" marB="0" anchor="ctr"/>
                </a:tc>
                <a:tc>
                  <a:txBody>
                    <a:bodyPr/>
                    <a:lstStyle/>
                    <a:p>
                      <a:pPr algn="ctr" fontAlgn="t"/>
                      <a:r>
                        <a:rPr lang="ru-RU" sz="1100" b="1" i="0" u="none" strike="noStrike" dirty="0">
                          <a:effectLst/>
                          <a:latin typeface="Times New Roman"/>
                        </a:rPr>
                        <a:t>0,0</a:t>
                      </a:r>
                    </a:p>
                  </a:txBody>
                  <a:tcPr marL="7620" marR="7620" marT="7620" marB="0" anchor="ctr"/>
                </a:tc>
                <a:tc>
                  <a:txBody>
                    <a:bodyPr/>
                    <a:lstStyle/>
                    <a:p>
                      <a:pPr algn="ctr" fontAlgn="t"/>
                      <a:r>
                        <a:rPr lang="ru-RU" sz="1100" b="1" i="0" u="none" strike="noStrike">
                          <a:effectLst/>
                          <a:latin typeface="Times New Roman"/>
                        </a:rPr>
                        <a:t>38,0</a:t>
                      </a:r>
                    </a:p>
                  </a:txBody>
                  <a:tcPr marL="7620" marR="7620" marT="7620" marB="0" anchor="ctr"/>
                </a:tc>
                <a:tc>
                  <a:txBody>
                    <a:bodyPr/>
                    <a:lstStyle/>
                    <a:p>
                      <a:pPr algn="ctr" fontAlgn="t"/>
                      <a:r>
                        <a:rPr lang="ru-RU" sz="1100" b="1" i="0" u="none" strike="noStrike">
                          <a:effectLst/>
                          <a:latin typeface="Times New Roman"/>
                        </a:rPr>
                        <a:t>0,0</a:t>
                      </a:r>
                    </a:p>
                  </a:txBody>
                  <a:tcPr marL="7620" marR="7620" marT="7620" marB="0" anchor="ctr"/>
                </a:tc>
                <a:tc>
                  <a:txBody>
                    <a:bodyPr/>
                    <a:lstStyle/>
                    <a:p>
                      <a:pPr algn="ctr" fontAlgn="t"/>
                      <a:r>
                        <a:rPr lang="ru-RU" sz="1100" b="1" i="0" u="none" strike="noStrike">
                          <a:effectLst/>
                          <a:latin typeface="Times New Roman"/>
                        </a:rPr>
                        <a:t>36,0</a:t>
                      </a:r>
                    </a:p>
                  </a:txBody>
                  <a:tcPr marL="7620" marR="7620" marT="7620" marB="0" anchor="ctr"/>
                </a:tc>
                <a:tc>
                  <a:txBody>
                    <a:bodyPr/>
                    <a:lstStyle/>
                    <a:p>
                      <a:pPr algn="ctr" fontAlgn="t"/>
                      <a:r>
                        <a:rPr lang="ru-RU" sz="1100" b="1" i="0" u="none" strike="noStrike" dirty="0">
                          <a:effectLst/>
                          <a:latin typeface="Times New Roman"/>
                        </a:rPr>
                        <a:t>0,0</a:t>
                      </a:r>
                    </a:p>
                  </a:txBody>
                  <a:tcPr marL="7620" marR="7620" marT="7620" marB="0" anchor="ctr"/>
                </a:tc>
              </a:tr>
              <a:tr h="475320">
                <a:tc>
                  <a:txBody>
                    <a:bodyPr/>
                    <a:lstStyle/>
                    <a:p>
                      <a:pPr algn="l" fontAlgn="t"/>
                      <a:r>
                        <a:rPr lang="ru-RU" sz="1100" b="0" i="0" u="none" strike="noStrike" dirty="0">
                          <a:effectLst/>
                          <a:latin typeface="Times New Roman"/>
                        </a:rPr>
                        <a:t>Плата за негативное воздействие на окружающую среду</a:t>
                      </a:r>
                    </a:p>
                  </a:txBody>
                  <a:tcPr marL="7620" marR="7620" marT="7620" marB="0" anchor="ctr"/>
                </a:tc>
                <a:tc>
                  <a:txBody>
                    <a:bodyPr/>
                    <a:lstStyle/>
                    <a:p>
                      <a:pPr algn="ctr" fontAlgn="t"/>
                      <a:r>
                        <a:rPr lang="ru-RU" sz="1100" b="1" i="0" u="none" strike="noStrike">
                          <a:effectLst/>
                          <a:latin typeface="Times New Roman"/>
                        </a:rPr>
                        <a:t>66,4</a:t>
                      </a:r>
                    </a:p>
                  </a:txBody>
                  <a:tcPr marL="7620" marR="7620" marT="7620" marB="0" anchor="ctr"/>
                </a:tc>
                <a:tc>
                  <a:txBody>
                    <a:bodyPr/>
                    <a:lstStyle/>
                    <a:p>
                      <a:pPr algn="ctr" fontAlgn="t"/>
                      <a:r>
                        <a:rPr lang="ru-RU" sz="1100" b="0" i="0" u="none" strike="noStrike">
                          <a:effectLst/>
                          <a:latin typeface="Times New Roman"/>
                        </a:rPr>
                        <a:t>0,0</a:t>
                      </a:r>
                    </a:p>
                  </a:txBody>
                  <a:tcPr marL="7620" marR="7620" marT="7620" marB="0" anchor="ctr"/>
                </a:tc>
                <a:tc>
                  <a:txBody>
                    <a:bodyPr/>
                    <a:lstStyle/>
                    <a:p>
                      <a:pPr algn="ctr" fontAlgn="t"/>
                      <a:r>
                        <a:rPr lang="ru-RU" sz="1100" b="0" i="0" u="none" strike="noStrike" dirty="0">
                          <a:effectLst/>
                          <a:latin typeface="Times New Roman"/>
                        </a:rPr>
                        <a:t>56,0</a:t>
                      </a:r>
                    </a:p>
                  </a:txBody>
                  <a:tcPr marL="7620" marR="7620" marT="7620" marB="0" anchor="ctr"/>
                </a:tc>
                <a:tc>
                  <a:txBody>
                    <a:bodyPr/>
                    <a:lstStyle/>
                    <a:p>
                      <a:pPr algn="ctr" fontAlgn="t"/>
                      <a:r>
                        <a:rPr lang="ru-RU" sz="1100" b="0" i="0" u="none" strike="noStrike" dirty="0">
                          <a:effectLst/>
                          <a:latin typeface="Times New Roman"/>
                        </a:rPr>
                        <a:t>0,0</a:t>
                      </a:r>
                    </a:p>
                  </a:txBody>
                  <a:tcPr marL="7620" marR="7620" marT="7620" marB="0" anchor="ctr"/>
                </a:tc>
                <a:tc>
                  <a:txBody>
                    <a:bodyPr/>
                    <a:lstStyle/>
                    <a:p>
                      <a:pPr algn="ctr" fontAlgn="t"/>
                      <a:r>
                        <a:rPr lang="ru-RU" sz="1100" b="0" i="0" u="none" strike="noStrike">
                          <a:effectLst/>
                          <a:latin typeface="Times New Roman"/>
                        </a:rPr>
                        <a:t>38,0</a:t>
                      </a:r>
                    </a:p>
                  </a:txBody>
                  <a:tcPr marL="7620" marR="7620" marT="7620" marB="0" anchor="ctr"/>
                </a:tc>
                <a:tc>
                  <a:txBody>
                    <a:bodyPr/>
                    <a:lstStyle/>
                    <a:p>
                      <a:pPr algn="ctr" fontAlgn="t"/>
                      <a:r>
                        <a:rPr lang="ru-RU" sz="1100" b="0" i="0" u="none" strike="noStrike">
                          <a:effectLst/>
                          <a:latin typeface="Times New Roman"/>
                        </a:rPr>
                        <a:t>0,0</a:t>
                      </a:r>
                    </a:p>
                  </a:txBody>
                  <a:tcPr marL="7620" marR="7620" marT="7620" marB="0" anchor="ctr"/>
                </a:tc>
                <a:tc>
                  <a:txBody>
                    <a:bodyPr/>
                    <a:lstStyle/>
                    <a:p>
                      <a:pPr algn="ctr" fontAlgn="t"/>
                      <a:r>
                        <a:rPr lang="ru-RU" sz="1100" b="0" i="0" u="none" strike="noStrike">
                          <a:effectLst/>
                          <a:latin typeface="Times New Roman"/>
                        </a:rPr>
                        <a:t>36,0</a:t>
                      </a:r>
                    </a:p>
                  </a:txBody>
                  <a:tcPr marL="7620" marR="7620" marT="7620" marB="0" anchor="ctr"/>
                </a:tc>
                <a:tc>
                  <a:txBody>
                    <a:bodyPr/>
                    <a:lstStyle/>
                    <a:p>
                      <a:pPr algn="ctr" fontAlgn="t"/>
                      <a:r>
                        <a:rPr lang="ru-RU" sz="1100" b="0" i="0" u="none" strike="noStrike" dirty="0">
                          <a:effectLst/>
                          <a:latin typeface="Times New Roman"/>
                        </a:rPr>
                        <a:t>0,0</a:t>
                      </a:r>
                    </a:p>
                  </a:txBody>
                  <a:tcPr marL="7620" marR="7620" marT="7620" marB="0" anchor="ctr"/>
                </a:tc>
              </a:tr>
              <a:tr h="332679">
                <a:tc>
                  <a:txBody>
                    <a:bodyPr/>
                    <a:lstStyle/>
                    <a:p>
                      <a:pPr algn="l" fontAlgn="t"/>
                      <a:r>
                        <a:rPr lang="ru-RU" sz="1100" b="1" i="0" u="none" strike="noStrike" dirty="0">
                          <a:effectLst/>
                          <a:latin typeface="Times New Roman"/>
                        </a:rPr>
                        <a:t>Доходы от продажи материальных и нематериальных активов</a:t>
                      </a:r>
                    </a:p>
                  </a:txBody>
                  <a:tcPr marL="7620" marR="7620" marT="7620" marB="0" anchor="ctr"/>
                </a:tc>
                <a:tc>
                  <a:txBody>
                    <a:bodyPr/>
                    <a:lstStyle/>
                    <a:p>
                      <a:pPr algn="ctr" fontAlgn="t"/>
                      <a:r>
                        <a:rPr lang="ru-RU" sz="1100" b="1" i="0" u="none" strike="noStrike">
                          <a:effectLst/>
                          <a:latin typeface="Times New Roman"/>
                        </a:rPr>
                        <a:t>4 448,7</a:t>
                      </a:r>
                    </a:p>
                  </a:txBody>
                  <a:tcPr marL="7620" marR="7620" marT="7620" marB="0" anchor="ctr"/>
                </a:tc>
                <a:tc>
                  <a:txBody>
                    <a:bodyPr/>
                    <a:lstStyle/>
                    <a:p>
                      <a:pPr algn="ctr" fontAlgn="t"/>
                      <a:r>
                        <a:rPr lang="ru-RU" sz="1100" b="1" i="0" u="none" strike="noStrike">
                          <a:effectLst/>
                          <a:latin typeface="Times New Roman"/>
                        </a:rPr>
                        <a:t>3,3</a:t>
                      </a:r>
                    </a:p>
                  </a:txBody>
                  <a:tcPr marL="7620" marR="7620" marT="7620" marB="0" anchor="ctr"/>
                </a:tc>
                <a:tc>
                  <a:txBody>
                    <a:bodyPr/>
                    <a:lstStyle/>
                    <a:p>
                      <a:pPr algn="ctr" fontAlgn="t"/>
                      <a:r>
                        <a:rPr lang="ru-RU" sz="1100" b="1" i="0" u="none" strike="noStrike" dirty="0">
                          <a:effectLst/>
                          <a:latin typeface="Times New Roman"/>
                        </a:rPr>
                        <a:t>5 780,0</a:t>
                      </a:r>
                    </a:p>
                  </a:txBody>
                  <a:tcPr marL="7620" marR="7620" marT="7620" marB="0" anchor="ctr"/>
                </a:tc>
                <a:tc>
                  <a:txBody>
                    <a:bodyPr/>
                    <a:lstStyle/>
                    <a:p>
                      <a:pPr algn="ctr" fontAlgn="t"/>
                      <a:r>
                        <a:rPr lang="ru-RU" sz="1100" b="1" i="0" u="none" strike="noStrike" dirty="0">
                          <a:effectLst/>
                          <a:latin typeface="Times New Roman"/>
                        </a:rPr>
                        <a:t>4,3</a:t>
                      </a:r>
                    </a:p>
                  </a:txBody>
                  <a:tcPr marL="7620" marR="7620" marT="7620" marB="0" anchor="ctr"/>
                </a:tc>
                <a:tc>
                  <a:txBody>
                    <a:bodyPr/>
                    <a:lstStyle/>
                    <a:p>
                      <a:pPr algn="ctr" fontAlgn="t"/>
                      <a:r>
                        <a:rPr lang="ru-RU" sz="1100" b="1" i="0" u="none" strike="noStrike" dirty="0">
                          <a:effectLst/>
                          <a:latin typeface="Times New Roman"/>
                        </a:rPr>
                        <a:t>3 600,0</a:t>
                      </a:r>
                    </a:p>
                  </a:txBody>
                  <a:tcPr marL="7620" marR="7620" marT="7620" marB="0" anchor="ctr"/>
                </a:tc>
                <a:tc>
                  <a:txBody>
                    <a:bodyPr/>
                    <a:lstStyle/>
                    <a:p>
                      <a:pPr algn="ctr" fontAlgn="t"/>
                      <a:r>
                        <a:rPr lang="ru-RU" sz="1100" b="1" i="0" u="none" strike="noStrike">
                          <a:effectLst/>
                          <a:latin typeface="Times New Roman"/>
                        </a:rPr>
                        <a:t>2,7</a:t>
                      </a:r>
                    </a:p>
                  </a:txBody>
                  <a:tcPr marL="7620" marR="7620" marT="7620" marB="0" anchor="ctr"/>
                </a:tc>
                <a:tc>
                  <a:txBody>
                    <a:bodyPr/>
                    <a:lstStyle/>
                    <a:p>
                      <a:pPr algn="ctr" fontAlgn="t"/>
                      <a:r>
                        <a:rPr lang="ru-RU" sz="1100" b="1" i="0" u="none" strike="noStrike">
                          <a:effectLst/>
                          <a:latin typeface="Times New Roman"/>
                        </a:rPr>
                        <a:t>1 770,0</a:t>
                      </a:r>
                    </a:p>
                  </a:txBody>
                  <a:tcPr marL="7620" marR="7620" marT="7620" marB="0" anchor="ctr"/>
                </a:tc>
                <a:tc>
                  <a:txBody>
                    <a:bodyPr/>
                    <a:lstStyle/>
                    <a:p>
                      <a:pPr algn="ctr" fontAlgn="t"/>
                      <a:r>
                        <a:rPr lang="ru-RU" sz="1100" b="1" i="0" u="none" strike="noStrike">
                          <a:effectLst/>
                          <a:latin typeface="Times New Roman"/>
                        </a:rPr>
                        <a:t>1,3</a:t>
                      </a:r>
                    </a:p>
                  </a:txBody>
                  <a:tcPr marL="7620" marR="7620" marT="7620" marB="0" anchor="ctr"/>
                </a:tc>
              </a:tr>
              <a:tr h="732890">
                <a:tc>
                  <a:txBody>
                    <a:bodyPr/>
                    <a:lstStyle/>
                    <a:p>
                      <a:pPr algn="l" fontAlgn="t"/>
                      <a:r>
                        <a:rPr lang="ru-RU" sz="1100" b="0" i="0" u="none" strike="noStrike" dirty="0">
                          <a:effectLst/>
                          <a:latin typeface="Times New Roman"/>
                        </a:rPr>
                        <a:t>Доходы от реализации  имущества, находящегося в государственной  и муниципальной собственности (за исключением имущества автономных учреждений, а  также имущества муниципальных унитарных предприятий, в том числе казенных</a:t>
                      </a:r>
                    </a:p>
                  </a:txBody>
                  <a:tcPr marL="7620" marR="7620" marT="7620" marB="0" anchor="ctr"/>
                </a:tc>
                <a:tc>
                  <a:txBody>
                    <a:bodyPr/>
                    <a:lstStyle/>
                    <a:p>
                      <a:pPr algn="ctr" fontAlgn="t"/>
                      <a:r>
                        <a:rPr lang="ru-RU" sz="1100" b="1" i="0" u="none" strike="noStrike">
                          <a:effectLst/>
                          <a:latin typeface="Times New Roman"/>
                        </a:rPr>
                        <a:t>1 380,0</a:t>
                      </a:r>
                    </a:p>
                  </a:txBody>
                  <a:tcPr marL="7620" marR="7620" marT="7620" marB="0" anchor="ctr"/>
                </a:tc>
                <a:tc>
                  <a:txBody>
                    <a:bodyPr/>
                    <a:lstStyle/>
                    <a:p>
                      <a:pPr algn="ctr" fontAlgn="t"/>
                      <a:r>
                        <a:rPr lang="ru-RU" sz="1100" b="0" i="0" u="none" strike="noStrike">
                          <a:effectLst/>
                          <a:latin typeface="Times New Roman"/>
                        </a:rPr>
                        <a:t>1,0</a:t>
                      </a:r>
                    </a:p>
                  </a:txBody>
                  <a:tcPr marL="7620" marR="7620" marT="7620" marB="0" anchor="ctr"/>
                </a:tc>
                <a:tc>
                  <a:txBody>
                    <a:bodyPr/>
                    <a:lstStyle/>
                    <a:p>
                      <a:pPr algn="ctr" fontAlgn="t"/>
                      <a:r>
                        <a:rPr lang="ru-RU" sz="1100" b="0" i="0" u="none" strike="noStrike">
                          <a:effectLst/>
                          <a:latin typeface="Times New Roman"/>
                        </a:rPr>
                        <a:t>4 280,0</a:t>
                      </a:r>
                    </a:p>
                  </a:txBody>
                  <a:tcPr marL="7620" marR="7620" marT="7620" marB="0" anchor="ctr"/>
                </a:tc>
                <a:tc>
                  <a:txBody>
                    <a:bodyPr/>
                    <a:lstStyle/>
                    <a:p>
                      <a:pPr algn="ctr" fontAlgn="t"/>
                      <a:r>
                        <a:rPr lang="ru-RU" sz="1100" b="0" i="0" u="none" strike="noStrike" dirty="0">
                          <a:effectLst/>
                          <a:latin typeface="Times New Roman"/>
                        </a:rPr>
                        <a:t>3,2</a:t>
                      </a:r>
                    </a:p>
                  </a:txBody>
                  <a:tcPr marL="7620" marR="7620" marT="7620" marB="0" anchor="ctr"/>
                </a:tc>
                <a:tc>
                  <a:txBody>
                    <a:bodyPr/>
                    <a:lstStyle/>
                    <a:p>
                      <a:pPr algn="ctr" fontAlgn="t"/>
                      <a:r>
                        <a:rPr lang="ru-RU" sz="1100" b="0" i="0" u="none" strike="noStrike" dirty="0">
                          <a:effectLst/>
                          <a:latin typeface="Times New Roman"/>
                        </a:rPr>
                        <a:t>100,0</a:t>
                      </a:r>
                    </a:p>
                  </a:txBody>
                  <a:tcPr marL="7620" marR="7620" marT="7620" marB="0" anchor="ctr"/>
                </a:tc>
                <a:tc>
                  <a:txBody>
                    <a:bodyPr/>
                    <a:lstStyle/>
                    <a:p>
                      <a:pPr algn="ctr" fontAlgn="t"/>
                      <a:r>
                        <a:rPr lang="ru-RU" sz="1100" b="0" i="0" u="none" strike="noStrike" dirty="0">
                          <a:effectLst/>
                          <a:latin typeface="Times New Roman"/>
                        </a:rPr>
                        <a:t>0,1</a:t>
                      </a:r>
                    </a:p>
                  </a:txBody>
                  <a:tcPr marL="7620" marR="7620" marT="7620" marB="0" anchor="ctr"/>
                </a:tc>
                <a:tc>
                  <a:txBody>
                    <a:bodyPr/>
                    <a:lstStyle/>
                    <a:p>
                      <a:pPr algn="ctr" fontAlgn="t"/>
                      <a:r>
                        <a:rPr lang="ru-RU" sz="1100" b="0" i="0" u="none" strike="noStrike">
                          <a:effectLst/>
                          <a:latin typeface="Times New Roman"/>
                        </a:rPr>
                        <a:t>170,0</a:t>
                      </a:r>
                    </a:p>
                  </a:txBody>
                  <a:tcPr marL="7620" marR="7620" marT="7620" marB="0" anchor="ctr"/>
                </a:tc>
                <a:tc>
                  <a:txBody>
                    <a:bodyPr/>
                    <a:lstStyle/>
                    <a:p>
                      <a:pPr algn="ctr" fontAlgn="t"/>
                      <a:r>
                        <a:rPr lang="ru-RU" sz="1100" b="0" i="0" u="none" strike="noStrike">
                          <a:effectLst/>
                          <a:latin typeface="Times New Roman"/>
                        </a:rPr>
                        <a:t>0,1</a:t>
                      </a:r>
                    </a:p>
                  </a:txBody>
                  <a:tcPr marL="7620" marR="7620" marT="7620" marB="0" anchor="ctr"/>
                </a:tc>
              </a:tr>
              <a:tr h="551726">
                <a:tc>
                  <a:txBody>
                    <a:bodyPr/>
                    <a:lstStyle/>
                    <a:p>
                      <a:pPr algn="l" fontAlgn="t"/>
                      <a:r>
                        <a:rPr lang="ru-RU" sz="1100" b="0" i="0" u="none" strike="noStrike" dirty="0">
                          <a:effectLst/>
                          <a:latin typeface="Times New Roman"/>
                        </a:rPr>
                        <a:t>Доходы от продажи земельных участков</a:t>
                      </a:r>
                      <a:r>
                        <a:rPr lang="ru-RU" sz="1100" b="0" i="0" u="none" strike="noStrike" dirty="0" smtClean="0">
                          <a:effectLst/>
                          <a:latin typeface="Times New Roman"/>
                        </a:rPr>
                        <a:t>, государственная </a:t>
                      </a:r>
                      <a:r>
                        <a:rPr lang="ru-RU" sz="1100" b="0" i="0" u="none" strike="noStrike" dirty="0">
                          <a:effectLst/>
                          <a:latin typeface="Times New Roman"/>
                        </a:rPr>
                        <a:t>собственность на которые не разграничена и которые расположены в границах городских округов</a:t>
                      </a:r>
                    </a:p>
                  </a:txBody>
                  <a:tcPr marL="7620" marR="7620" marT="7620" marB="0" anchor="ctr"/>
                </a:tc>
                <a:tc>
                  <a:txBody>
                    <a:bodyPr/>
                    <a:lstStyle/>
                    <a:p>
                      <a:pPr algn="ctr" fontAlgn="t"/>
                      <a:r>
                        <a:rPr lang="ru-RU" sz="1100" b="1" i="0" u="none" strike="noStrike">
                          <a:effectLst/>
                          <a:latin typeface="Times New Roman"/>
                        </a:rPr>
                        <a:t>3 068,7</a:t>
                      </a:r>
                    </a:p>
                  </a:txBody>
                  <a:tcPr marL="7620" marR="7620" marT="7620" marB="0" anchor="ctr"/>
                </a:tc>
                <a:tc>
                  <a:txBody>
                    <a:bodyPr/>
                    <a:lstStyle/>
                    <a:p>
                      <a:pPr algn="ctr" fontAlgn="t"/>
                      <a:r>
                        <a:rPr lang="ru-RU" sz="1100" b="0" i="0" u="none" strike="noStrike">
                          <a:effectLst/>
                          <a:latin typeface="Times New Roman"/>
                        </a:rPr>
                        <a:t>2,3</a:t>
                      </a:r>
                    </a:p>
                  </a:txBody>
                  <a:tcPr marL="7620" marR="7620" marT="7620" marB="0" anchor="ctr"/>
                </a:tc>
                <a:tc>
                  <a:txBody>
                    <a:bodyPr/>
                    <a:lstStyle/>
                    <a:p>
                      <a:pPr algn="ctr" fontAlgn="t"/>
                      <a:r>
                        <a:rPr lang="ru-RU" sz="1100" b="0" i="0" u="none" strike="noStrike">
                          <a:effectLst/>
                          <a:latin typeface="Times New Roman"/>
                        </a:rPr>
                        <a:t>1 500,0</a:t>
                      </a:r>
                    </a:p>
                  </a:txBody>
                  <a:tcPr marL="7620" marR="7620" marT="7620" marB="0" anchor="ctr"/>
                </a:tc>
                <a:tc>
                  <a:txBody>
                    <a:bodyPr/>
                    <a:lstStyle/>
                    <a:p>
                      <a:pPr algn="ctr" fontAlgn="t"/>
                      <a:r>
                        <a:rPr lang="ru-RU" sz="1100" b="0" i="0" u="none" strike="noStrike">
                          <a:effectLst/>
                          <a:latin typeface="Times New Roman"/>
                        </a:rPr>
                        <a:t>1,1</a:t>
                      </a:r>
                    </a:p>
                  </a:txBody>
                  <a:tcPr marL="7620" marR="7620" marT="7620" marB="0" anchor="ctr"/>
                </a:tc>
                <a:tc>
                  <a:txBody>
                    <a:bodyPr/>
                    <a:lstStyle/>
                    <a:p>
                      <a:pPr algn="ctr" fontAlgn="t"/>
                      <a:r>
                        <a:rPr lang="ru-RU" sz="1100" b="0" i="0" u="none" strike="noStrike" dirty="0">
                          <a:effectLst/>
                          <a:latin typeface="Times New Roman"/>
                        </a:rPr>
                        <a:t>3 500,0</a:t>
                      </a:r>
                    </a:p>
                  </a:txBody>
                  <a:tcPr marL="7620" marR="7620" marT="7620" marB="0" anchor="ctr"/>
                </a:tc>
                <a:tc>
                  <a:txBody>
                    <a:bodyPr/>
                    <a:lstStyle/>
                    <a:p>
                      <a:pPr algn="ctr" fontAlgn="t"/>
                      <a:r>
                        <a:rPr lang="ru-RU" sz="1100" b="0" i="0" u="none" strike="noStrike" dirty="0">
                          <a:effectLst/>
                          <a:latin typeface="Times New Roman"/>
                        </a:rPr>
                        <a:t>2,6</a:t>
                      </a:r>
                    </a:p>
                  </a:txBody>
                  <a:tcPr marL="7620" marR="7620" marT="7620" marB="0" anchor="ctr"/>
                </a:tc>
                <a:tc>
                  <a:txBody>
                    <a:bodyPr/>
                    <a:lstStyle/>
                    <a:p>
                      <a:pPr algn="ctr" fontAlgn="t"/>
                      <a:r>
                        <a:rPr lang="ru-RU" sz="1100" b="0" i="0" u="none" strike="noStrike" dirty="0">
                          <a:effectLst/>
                          <a:latin typeface="Times New Roman"/>
                        </a:rPr>
                        <a:t>1 600,0</a:t>
                      </a:r>
                    </a:p>
                  </a:txBody>
                  <a:tcPr marL="7620" marR="7620" marT="7620" marB="0" anchor="ctr"/>
                </a:tc>
                <a:tc>
                  <a:txBody>
                    <a:bodyPr/>
                    <a:lstStyle/>
                    <a:p>
                      <a:pPr algn="ctr" fontAlgn="t"/>
                      <a:r>
                        <a:rPr lang="ru-RU" sz="1100" b="0" i="0" u="none" strike="noStrike" dirty="0">
                          <a:effectLst/>
                          <a:latin typeface="Times New Roman"/>
                        </a:rPr>
                        <a:t>1,1</a:t>
                      </a:r>
                    </a:p>
                  </a:txBody>
                  <a:tcPr marL="7620" marR="7620" marT="7620" marB="0" anchor="ctr"/>
                </a:tc>
              </a:tr>
              <a:tr h="250829">
                <a:tc>
                  <a:txBody>
                    <a:bodyPr/>
                    <a:lstStyle/>
                    <a:p>
                      <a:pPr algn="l" fontAlgn="t"/>
                      <a:r>
                        <a:rPr lang="ru-RU" sz="1100" b="1" i="0" u="none" strike="noStrike">
                          <a:effectLst/>
                          <a:latin typeface="Times New Roman"/>
                        </a:rPr>
                        <a:t>Штрафы, санкции, возмещение ущерба</a:t>
                      </a:r>
                    </a:p>
                  </a:txBody>
                  <a:tcPr marL="7620" marR="7620" marT="7620" marB="0" anchor="ctr"/>
                </a:tc>
                <a:tc>
                  <a:txBody>
                    <a:bodyPr/>
                    <a:lstStyle/>
                    <a:p>
                      <a:pPr algn="ctr" fontAlgn="t"/>
                      <a:r>
                        <a:rPr lang="ru-RU" sz="1100" b="1" i="0" u="none" strike="noStrike">
                          <a:effectLst/>
                          <a:latin typeface="Times New Roman"/>
                        </a:rPr>
                        <a:t>863,8</a:t>
                      </a:r>
                    </a:p>
                  </a:txBody>
                  <a:tcPr marL="7620" marR="7620" marT="7620" marB="0" anchor="ctr"/>
                </a:tc>
                <a:tc>
                  <a:txBody>
                    <a:bodyPr/>
                    <a:lstStyle/>
                    <a:p>
                      <a:pPr algn="ctr" fontAlgn="t"/>
                      <a:r>
                        <a:rPr lang="ru-RU" sz="1100" b="1" i="0" u="none" strike="noStrike">
                          <a:effectLst/>
                          <a:latin typeface="Times New Roman"/>
                        </a:rPr>
                        <a:t>0,6</a:t>
                      </a:r>
                    </a:p>
                  </a:txBody>
                  <a:tcPr marL="7620" marR="7620" marT="7620" marB="0" anchor="ctr"/>
                </a:tc>
                <a:tc>
                  <a:txBody>
                    <a:bodyPr/>
                    <a:lstStyle/>
                    <a:p>
                      <a:pPr algn="ctr" fontAlgn="t"/>
                      <a:r>
                        <a:rPr lang="ru-RU" sz="1100" b="1" i="0" u="none" strike="noStrike">
                          <a:effectLst/>
                          <a:latin typeface="Times New Roman"/>
                        </a:rPr>
                        <a:t>427,7</a:t>
                      </a:r>
                    </a:p>
                  </a:txBody>
                  <a:tcPr marL="7620" marR="7620" marT="7620" marB="0" anchor="ctr"/>
                </a:tc>
                <a:tc>
                  <a:txBody>
                    <a:bodyPr/>
                    <a:lstStyle/>
                    <a:p>
                      <a:pPr algn="ctr" fontAlgn="t"/>
                      <a:r>
                        <a:rPr lang="ru-RU" sz="1100" b="1" i="0" u="none" strike="noStrike">
                          <a:effectLst/>
                          <a:latin typeface="Times New Roman"/>
                        </a:rPr>
                        <a:t>0,3</a:t>
                      </a:r>
                    </a:p>
                  </a:txBody>
                  <a:tcPr marL="7620" marR="7620" marT="7620" marB="0" anchor="ctr"/>
                </a:tc>
                <a:tc>
                  <a:txBody>
                    <a:bodyPr/>
                    <a:lstStyle/>
                    <a:p>
                      <a:pPr algn="ctr" fontAlgn="t"/>
                      <a:r>
                        <a:rPr lang="ru-RU" sz="1100" b="1" i="0" u="none" strike="noStrike">
                          <a:effectLst/>
                          <a:latin typeface="Times New Roman"/>
                        </a:rPr>
                        <a:t>428,5</a:t>
                      </a:r>
                    </a:p>
                  </a:txBody>
                  <a:tcPr marL="7620" marR="7620" marT="7620" marB="0" anchor="ctr"/>
                </a:tc>
                <a:tc>
                  <a:txBody>
                    <a:bodyPr/>
                    <a:lstStyle/>
                    <a:p>
                      <a:pPr algn="ctr" fontAlgn="t"/>
                      <a:r>
                        <a:rPr lang="ru-RU" sz="1100" b="1" i="0" u="none" strike="noStrike" dirty="0">
                          <a:effectLst/>
                          <a:latin typeface="Times New Roman"/>
                        </a:rPr>
                        <a:t>0,3</a:t>
                      </a:r>
                    </a:p>
                  </a:txBody>
                  <a:tcPr marL="7620" marR="7620" marT="7620" marB="0" anchor="ctr"/>
                </a:tc>
                <a:tc>
                  <a:txBody>
                    <a:bodyPr/>
                    <a:lstStyle/>
                    <a:p>
                      <a:pPr algn="ctr" fontAlgn="t"/>
                      <a:r>
                        <a:rPr lang="ru-RU" sz="1100" b="1" i="0" u="none" strike="noStrike" dirty="0">
                          <a:effectLst/>
                          <a:latin typeface="Times New Roman"/>
                        </a:rPr>
                        <a:t>429,2</a:t>
                      </a:r>
                    </a:p>
                  </a:txBody>
                  <a:tcPr marL="7620" marR="7620" marT="7620" marB="0" anchor="ctr"/>
                </a:tc>
                <a:tc>
                  <a:txBody>
                    <a:bodyPr/>
                    <a:lstStyle/>
                    <a:p>
                      <a:pPr algn="ctr" fontAlgn="t"/>
                      <a:r>
                        <a:rPr lang="ru-RU" sz="1100" b="1" i="0" u="none" strike="noStrike" dirty="0">
                          <a:effectLst/>
                          <a:latin typeface="Times New Roman"/>
                        </a:rPr>
                        <a:t>0,3</a:t>
                      </a:r>
                    </a:p>
                  </a:txBody>
                  <a:tcPr marL="7620" marR="7620" marT="7620" marB="0" anchor="ctr"/>
                </a:tc>
              </a:tr>
              <a:tr h="265443">
                <a:tc>
                  <a:txBody>
                    <a:bodyPr/>
                    <a:lstStyle/>
                    <a:p>
                      <a:pPr algn="l" fontAlgn="t"/>
                      <a:r>
                        <a:rPr lang="ru-RU" sz="1100" b="1" i="0" u="none" strike="noStrike" dirty="0">
                          <a:effectLst/>
                          <a:latin typeface="Times New Roman"/>
                        </a:rPr>
                        <a:t>Прочие доходы от оказания платных услуг</a:t>
                      </a:r>
                    </a:p>
                  </a:txBody>
                  <a:tcPr marL="7620" marR="7620" marT="7620" marB="0" anchor="ctr"/>
                </a:tc>
                <a:tc>
                  <a:txBody>
                    <a:bodyPr/>
                    <a:lstStyle/>
                    <a:p>
                      <a:pPr algn="ctr" fontAlgn="t"/>
                      <a:r>
                        <a:rPr lang="ru-RU" sz="1100" b="1" i="0" u="none" strike="noStrike">
                          <a:effectLst/>
                          <a:latin typeface="Times New Roman"/>
                        </a:rPr>
                        <a:t>791,5</a:t>
                      </a:r>
                    </a:p>
                  </a:txBody>
                  <a:tcPr marL="7620" marR="7620" marT="7620" marB="0" anchor="ctr"/>
                </a:tc>
                <a:tc>
                  <a:txBody>
                    <a:bodyPr/>
                    <a:lstStyle/>
                    <a:p>
                      <a:pPr algn="ctr" fontAlgn="t"/>
                      <a:r>
                        <a:rPr lang="ru-RU" sz="1100" b="1" i="0" u="none" strike="noStrike">
                          <a:effectLst/>
                          <a:latin typeface="Times New Roman"/>
                        </a:rPr>
                        <a:t>0,6</a:t>
                      </a:r>
                    </a:p>
                  </a:txBody>
                  <a:tcPr marL="7620" marR="7620" marT="7620" marB="0" anchor="ctr"/>
                </a:tc>
                <a:tc>
                  <a:txBody>
                    <a:bodyPr/>
                    <a:lstStyle/>
                    <a:p>
                      <a:pPr algn="ctr" fontAlgn="t"/>
                      <a:r>
                        <a:rPr lang="ru-RU" sz="1100" b="1" i="0" u="none" strike="noStrike">
                          <a:effectLst/>
                          <a:latin typeface="Times New Roman"/>
                        </a:rPr>
                        <a:t>167,6</a:t>
                      </a:r>
                    </a:p>
                  </a:txBody>
                  <a:tcPr marL="7620" marR="7620" marT="7620" marB="0" anchor="ctr"/>
                </a:tc>
                <a:tc>
                  <a:txBody>
                    <a:bodyPr/>
                    <a:lstStyle/>
                    <a:p>
                      <a:pPr algn="ctr" fontAlgn="t"/>
                      <a:r>
                        <a:rPr lang="ru-RU" sz="1100" b="1" i="0" u="none" strike="noStrike">
                          <a:effectLst/>
                          <a:latin typeface="Times New Roman"/>
                        </a:rPr>
                        <a:t>0,1</a:t>
                      </a:r>
                    </a:p>
                  </a:txBody>
                  <a:tcPr marL="7620" marR="7620" marT="7620" marB="0" anchor="ctr"/>
                </a:tc>
                <a:tc>
                  <a:txBody>
                    <a:bodyPr/>
                    <a:lstStyle/>
                    <a:p>
                      <a:pPr algn="ctr" fontAlgn="t"/>
                      <a:r>
                        <a:rPr lang="ru-RU" sz="1100" b="1" i="0" u="none" strike="noStrike">
                          <a:effectLst/>
                          <a:latin typeface="Times New Roman"/>
                        </a:rPr>
                        <a:t>192,6</a:t>
                      </a:r>
                    </a:p>
                  </a:txBody>
                  <a:tcPr marL="7620" marR="7620" marT="7620" marB="0" anchor="ctr"/>
                </a:tc>
                <a:tc>
                  <a:txBody>
                    <a:bodyPr/>
                    <a:lstStyle/>
                    <a:p>
                      <a:pPr algn="ctr" fontAlgn="t"/>
                      <a:r>
                        <a:rPr lang="ru-RU" sz="1100" b="1" i="0" u="none" strike="noStrike">
                          <a:effectLst/>
                          <a:latin typeface="Times New Roman"/>
                        </a:rPr>
                        <a:t>0,1</a:t>
                      </a:r>
                    </a:p>
                  </a:txBody>
                  <a:tcPr marL="7620" marR="7620" marT="7620" marB="0" anchor="ctr"/>
                </a:tc>
                <a:tc>
                  <a:txBody>
                    <a:bodyPr/>
                    <a:lstStyle/>
                    <a:p>
                      <a:pPr algn="ctr" fontAlgn="t"/>
                      <a:r>
                        <a:rPr lang="ru-RU" sz="1100" b="1" i="0" u="none" strike="noStrike" dirty="0">
                          <a:effectLst/>
                          <a:latin typeface="Times New Roman"/>
                        </a:rPr>
                        <a:t>194,6</a:t>
                      </a:r>
                    </a:p>
                  </a:txBody>
                  <a:tcPr marL="7620" marR="7620" marT="7620" marB="0" anchor="ctr"/>
                </a:tc>
                <a:tc>
                  <a:txBody>
                    <a:bodyPr/>
                    <a:lstStyle/>
                    <a:p>
                      <a:pPr algn="ctr" fontAlgn="t"/>
                      <a:r>
                        <a:rPr lang="ru-RU" sz="1100" b="1" i="0" u="none" strike="noStrike" dirty="0">
                          <a:effectLst/>
                          <a:latin typeface="Times New Roman"/>
                        </a:rPr>
                        <a:t>0,1</a:t>
                      </a:r>
                    </a:p>
                  </a:txBody>
                  <a:tcPr marL="7620" marR="7620" marT="7620" marB="0" anchor="ctr"/>
                </a:tc>
              </a:tr>
            </a:tbl>
          </a:graphicData>
        </a:graphic>
      </p:graphicFrame>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2"/>
            <a:ext cx="8856984" cy="6555641"/>
          </a:xfrm>
          <a:prstGeom prst="rect">
            <a:avLst/>
          </a:prstGeom>
        </p:spPr>
        <p:txBody>
          <a:bodyPr wrap="square">
            <a:spAutoFit/>
          </a:bodyPr>
          <a:lstStyle/>
          <a:p>
            <a:pPr algn="just"/>
            <a:r>
              <a:rPr lang="ru-RU" sz="1000" dirty="0" smtClean="0">
                <a:latin typeface="Times New Roman" panose="02020603050405020304" pitchFamily="18" charset="0"/>
                <a:cs typeface="Times New Roman" panose="02020603050405020304" pitchFamily="18" charset="0"/>
              </a:rPr>
              <a:t>      </a:t>
            </a:r>
            <a:r>
              <a:rPr lang="ru-RU" sz="1050" dirty="0">
                <a:latin typeface="Times New Roman" panose="02020603050405020304" pitchFamily="18" charset="0"/>
                <a:cs typeface="Times New Roman" panose="02020603050405020304" pitchFamily="18" charset="0"/>
              </a:rPr>
              <a:t>В состав налоговых и неналоговых доходов проекта бюджета на 2021 год и плановый период 2022-2023 годов вошли налоги и сборы, поступающие в бюджет городского округа Октябрьск:</a:t>
            </a:r>
          </a:p>
          <a:p>
            <a:pPr algn="just"/>
            <a:r>
              <a:rPr lang="ru-RU" sz="1050" b="1" dirty="0">
                <a:latin typeface="Times New Roman" panose="02020603050405020304" pitchFamily="18" charset="0"/>
                <a:cs typeface="Times New Roman" panose="02020603050405020304" pitchFamily="18" charset="0"/>
              </a:rPr>
              <a:t>• Налог на доходы физических лиц</a:t>
            </a:r>
            <a:r>
              <a:rPr lang="ru-RU" sz="1050" dirty="0">
                <a:latin typeface="Times New Roman" panose="02020603050405020304" pitchFamily="18" charset="0"/>
                <a:cs typeface="Times New Roman" panose="02020603050405020304" pitchFamily="18" charset="0"/>
              </a:rPr>
              <a:t> – поступления налога прогнозируется в 2021 г. – 69422,0 тыс. рублей, что выше ожидаемой оценки 2020 года  на 0,7% или на 496,1 тыс. рублей,  на  2022 г. – 74209,0 тыс. рублей, в 2023 г. – 79845,0 тыс. рублей.</a:t>
            </a:r>
          </a:p>
          <a:p>
            <a:pPr algn="just"/>
            <a:r>
              <a:rPr lang="ru-RU" sz="1050" dirty="0">
                <a:latin typeface="Times New Roman" panose="02020603050405020304" pitchFamily="18" charset="0"/>
                <a:cs typeface="Times New Roman" panose="02020603050405020304" pitchFamily="18" charset="0"/>
              </a:rPr>
              <a:t>При расчете прогноза налога на доходы физических лиц использовался анализ фактических поступлений по предприятиям, организациям, учреждениям, индивидуальным предпринимателям данного налога за 9 месяцев 2020 года и данные фактического исполнения за 2019 год.</a:t>
            </a:r>
          </a:p>
          <a:p>
            <a:pPr algn="just"/>
            <a:r>
              <a:rPr lang="ru-RU" sz="1050" dirty="0">
                <a:latin typeface="Times New Roman" panose="02020603050405020304" pitchFamily="18" charset="0"/>
                <a:cs typeface="Times New Roman" panose="02020603050405020304" pitchFamily="18" charset="0"/>
              </a:rPr>
              <a:t>По данным Управления экономического развития, инвестиций, предпринимательства и торговли Администрации городского округа Октябрьск Самарской области темп роста фонда заработной платы в 2021 году составит 4,3% к уровню 2020 года, в 2022 году – 4,2% к уровню 2021 года, в 2023 г. – 5,3% к уровню 2022 </a:t>
            </a:r>
            <a:r>
              <a:rPr lang="ru-RU" sz="1050" dirty="0" smtClean="0">
                <a:latin typeface="Times New Roman" panose="02020603050405020304" pitchFamily="18" charset="0"/>
                <a:cs typeface="Times New Roman" panose="02020603050405020304" pitchFamily="18" charset="0"/>
              </a:rPr>
              <a:t>года.</a:t>
            </a:r>
          </a:p>
          <a:p>
            <a:pPr algn="just"/>
            <a:r>
              <a:rPr lang="ru-RU" sz="1050" dirty="0">
                <a:latin typeface="Times New Roman" panose="02020603050405020304" pitchFamily="18" charset="0"/>
                <a:cs typeface="Times New Roman" panose="02020603050405020304" pitchFamily="18" charset="0"/>
              </a:rPr>
              <a:t> </a:t>
            </a:r>
            <a:r>
              <a:rPr lang="ru-RU" sz="1050" dirty="0" smtClean="0">
                <a:latin typeface="Times New Roman" panose="02020603050405020304" pitchFamily="18" charset="0"/>
                <a:cs typeface="Times New Roman" panose="02020603050405020304" pitchFamily="18" charset="0"/>
              </a:rPr>
              <a:t> Налог на доходы физических лиц, поступающий в бюджет городского округа, составит 30,0% от данного вида налога, как и в предыдущие годы. В структуре прогноза поступлений налоговых и неналоговых доходов наибольший удельный вес занимает налог на доходы физических лиц: 2021 г. – 51,7%, 2022 год – 54,8%, 2023 год – 57,2%.</a:t>
            </a:r>
          </a:p>
          <a:p>
            <a:pPr algn="just"/>
            <a:r>
              <a:rPr lang="ru-RU" sz="1050" dirty="0" smtClean="0">
                <a:latin typeface="Times New Roman" panose="02020603050405020304" pitchFamily="18" charset="0"/>
                <a:cs typeface="Times New Roman" panose="02020603050405020304" pitchFamily="18" charset="0"/>
              </a:rPr>
              <a:t>• </a:t>
            </a:r>
            <a:r>
              <a:rPr lang="ru-RU" sz="1050" b="1" dirty="0">
                <a:latin typeface="Times New Roman" panose="02020603050405020304" pitchFamily="18" charset="0"/>
                <a:cs typeface="Times New Roman" panose="02020603050405020304" pitchFamily="18" charset="0"/>
              </a:rPr>
              <a:t>Акцизы </a:t>
            </a:r>
            <a:r>
              <a:rPr lang="ru-RU" sz="1050" dirty="0">
                <a:latin typeface="Times New Roman" panose="02020603050405020304" pitchFamily="18" charset="0"/>
                <a:cs typeface="Times New Roman" panose="02020603050405020304" pitchFamily="18" charset="0"/>
              </a:rPr>
              <a:t>на дизельное топливо, моторные масла, автомобильный и прямогонный бензин.</a:t>
            </a:r>
          </a:p>
          <a:p>
            <a:pPr algn="just"/>
            <a:r>
              <a:rPr lang="ru-RU" sz="1050" dirty="0">
                <a:latin typeface="Times New Roman" panose="02020603050405020304" pitchFamily="18" charset="0"/>
                <a:cs typeface="Times New Roman" panose="02020603050405020304" pitchFamily="18" charset="0"/>
              </a:rPr>
              <a:t> </a:t>
            </a:r>
            <a:r>
              <a:rPr lang="ru-RU" sz="1050" dirty="0" smtClean="0">
                <a:latin typeface="Times New Roman" panose="02020603050405020304" pitchFamily="18" charset="0"/>
                <a:cs typeface="Times New Roman" panose="02020603050405020304" pitchFamily="18" charset="0"/>
              </a:rPr>
              <a:t>      Прогноз </a:t>
            </a:r>
            <a:r>
              <a:rPr lang="ru-RU" sz="1050" dirty="0">
                <a:latin typeface="Times New Roman" panose="02020603050405020304" pitchFamily="18" charset="0"/>
                <a:cs typeface="Times New Roman" panose="02020603050405020304" pitchFamily="18" charset="0"/>
              </a:rPr>
              <a:t>поступления от данного вида налогового дохода определен в 2021 году в сумме 7000,0 тыс. рублей, в 2022-2023 годах в сумме  7200,0 тыс. рублей и 7300,0 тыс. рублей соответственно по годам.</a:t>
            </a:r>
          </a:p>
          <a:p>
            <a:pPr algn="just"/>
            <a:r>
              <a:rPr lang="ru-RU" sz="1050" dirty="0">
                <a:latin typeface="Times New Roman" panose="02020603050405020304" pitchFamily="18" charset="0"/>
                <a:cs typeface="Times New Roman" panose="02020603050405020304" pitchFamily="18" charset="0"/>
              </a:rPr>
              <a:t> </a:t>
            </a:r>
            <a:r>
              <a:rPr lang="ru-RU" sz="1050" dirty="0" smtClean="0">
                <a:latin typeface="Times New Roman" panose="02020603050405020304" pitchFamily="18" charset="0"/>
                <a:cs typeface="Times New Roman" panose="02020603050405020304" pitchFamily="18" charset="0"/>
              </a:rPr>
              <a:t>       Данный </a:t>
            </a:r>
            <a:r>
              <a:rPr lang="ru-RU" sz="1050" dirty="0">
                <a:latin typeface="Times New Roman" panose="02020603050405020304" pitchFamily="18" charset="0"/>
                <a:cs typeface="Times New Roman" panose="02020603050405020304" pitchFamily="18" charset="0"/>
              </a:rPr>
              <a:t>доход является одним из источников формирования муниципального дорожного фонда, что позволит направить средства на ремонт и содержание муниципальных дорог.</a:t>
            </a:r>
          </a:p>
          <a:p>
            <a:pPr algn="just"/>
            <a:r>
              <a:rPr lang="ru-RU" sz="1050" dirty="0">
                <a:latin typeface="Times New Roman" panose="02020603050405020304" pitchFamily="18" charset="0"/>
                <a:cs typeface="Times New Roman" panose="02020603050405020304" pitchFamily="18" charset="0"/>
              </a:rPr>
              <a:t> </a:t>
            </a:r>
            <a:r>
              <a:rPr lang="ru-RU" sz="1050" dirty="0" smtClean="0">
                <a:latin typeface="Times New Roman" panose="02020603050405020304" pitchFamily="18" charset="0"/>
                <a:cs typeface="Times New Roman" panose="02020603050405020304" pitchFamily="18" charset="0"/>
              </a:rPr>
              <a:t>       Данный </a:t>
            </a:r>
            <a:r>
              <a:rPr lang="ru-RU" sz="1050" dirty="0">
                <a:latin typeface="Times New Roman" panose="02020603050405020304" pitchFamily="18" charset="0"/>
                <a:cs typeface="Times New Roman" panose="02020603050405020304" pitchFamily="18" charset="0"/>
              </a:rPr>
              <a:t>вид налога рассчитывается Министерством управления финансами  Самарской области. </a:t>
            </a:r>
          </a:p>
          <a:p>
            <a:pPr algn="just"/>
            <a:r>
              <a:rPr lang="ru-RU" sz="1050" b="1" dirty="0" smtClean="0">
                <a:latin typeface="Times New Roman" panose="02020603050405020304" pitchFamily="18" charset="0"/>
                <a:cs typeface="Times New Roman" panose="02020603050405020304" pitchFamily="18" charset="0"/>
              </a:rPr>
              <a:t>• </a:t>
            </a:r>
            <a:r>
              <a:rPr lang="ru-RU" sz="1050" b="1" dirty="0">
                <a:latin typeface="Times New Roman" panose="02020603050405020304" pitchFamily="18" charset="0"/>
                <a:cs typeface="Times New Roman" panose="02020603050405020304" pitchFamily="18" charset="0"/>
              </a:rPr>
              <a:t>Налоги на совокупный доход</a:t>
            </a:r>
            <a:r>
              <a:rPr lang="ru-RU" sz="1050" dirty="0">
                <a:latin typeface="Times New Roman" panose="02020603050405020304" pitchFamily="18" charset="0"/>
                <a:cs typeface="Times New Roman" panose="02020603050405020304" pitchFamily="18" charset="0"/>
              </a:rPr>
              <a:t> – прогнозируемый объем поступлений в 2021 году 5635,4 тыс. рублей, что выше ожидаемой оценки 2020 года на 2,4% или на 134,3 тыс. рублей, 2022 год – 4135,0 тыс. рублей, 2023 год – 4141,0 тыс. рублей.</a:t>
            </a:r>
          </a:p>
          <a:p>
            <a:pPr algn="just"/>
            <a:r>
              <a:rPr lang="ru-RU" sz="1050" dirty="0" smtClean="0">
                <a:latin typeface="Times New Roman" panose="02020603050405020304" pitchFamily="18" charset="0"/>
                <a:cs typeface="Times New Roman" panose="02020603050405020304" pitchFamily="18" charset="0"/>
              </a:rPr>
              <a:t>         С </a:t>
            </a:r>
            <a:r>
              <a:rPr lang="ru-RU" sz="1050" dirty="0">
                <a:latin typeface="Times New Roman" panose="02020603050405020304" pitchFamily="18" charset="0"/>
                <a:cs typeface="Times New Roman" panose="02020603050405020304" pitchFamily="18" charset="0"/>
              </a:rPr>
              <a:t>01.01.2021 года единый налог на вмененный доход будет отменен (часть 8 ст. 5 Федерального Закона от 29.06.2012 года №97-ФЗ).  Также с 01.01.2021 года единый норматив отчислений налога, взимаемого в связи с применением упрощенной системы налогообложения, увеличивается с 4 до 23 процентов (Закон Самарской области от 31.10.2019 года №105-ГД).</a:t>
            </a:r>
          </a:p>
          <a:p>
            <a:pPr algn="just"/>
            <a:r>
              <a:rPr lang="ru-RU" sz="1050" dirty="0" smtClean="0">
                <a:latin typeface="Times New Roman" panose="02020603050405020304" pitchFamily="18" charset="0"/>
                <a:cs typeface="Times New Roman" panose="02020603050405020304" pitchFamily="18" charset="0"/>
              </a:rPr>
              <a:t>       Объемы </a:t>
            </a:r>
            <a:r>
              <a:rPr lang="ru-RU" sz="1050" dirty="0">
                <a:latin typeface="Times New Roman" panose="02020603050405020304" pitchFamily="18" charset="0"/>
                <a:cs typeface="Times New Roman" panose="02020603050405020304" pitchFamily="18" charset="0"/>
              </a:rPr>
              <a:t>определены согласно данным МРИ ФНС №3 по Самарской области.</a:t>
            </a:r>
          </a:p>
          <a:p>
            <a:pPr algn="just"/>
            <a:r>
              <a:rPr lang="ru-RU" sz="1050" b="1" dirty="0" smtClean="0">
                <a:latin typeface="Times New Roman" panose="02020603050405020304" pitchFamily="18" charset="0"/>
                <a:cs typeface="Times New Roman" panose="02020603050405020304" pitchFamily="18" charset="0"/>
              </a:rPr>
              <a:t>• </a:t>
            </a:r>
            <a:r>
              <a:rPr lang="ru-RU" sz="1050" b="1" dirty="0">
                <a:latin typeface="Times New Roman" panose="02020603050405020304" pitchFamily="18" charset="0"/>
                <a:cs typeface="Times New Roman" panose="02020603050405020304" pitchFamily="18" charset="0"/>
              </a:rPr>
              <a:t>Налог на имущество физических лиц</a:t>
            </a:r>
            <a:r>
              <a:rPr lang="ru-RU" sz="1050" dirty="0">
                <a:latin typeface="Times New Roman" panose="02020603050405020304" pitchFamily="18" charset="0"/>
                <a:cs typeface="Times New Roman" panose="02020603050405020304" pitchFamily="18" charset="0"/>
              </a:rPr>
              <a:t> – прогнозируемый объем поступлений в 2021 году определен в сумме 6345,0 тыс. рублей, что выше ожидаемой оценки 2020 года на 2,3% или на 145,0 тыс. рублей,  2022-2023 годы в сумме 6573,0 тыс. рублей  и 6823,0 тыс. рублей соответственно по годам.</a:t>
            </a:r>
          </a:p>
          <a:p>
            <a:pPr algn="just"/>
            <a:r>
              <a:rPr lang="ru-RU" sz="1050" dirty="0" smtClean="0">
                <a:latin typeface="Times New Roman" panose="02020603050405020304" pitchFamily="18" charset="0"/>
                <a:cs typeface="Times New Roman" panose="02020603050405020304" pitchFamily="18" charset="0"/>
              </a:rPr>
              <a:t>       Объемы </a:t>
            </a:r>
            <a:r>
              <a:rPr lang="ru-RU" sz="1050" dirty="0">
                <a:latin typeface="Times New Roman" panose="02020603050405020304" pitchFamily="18" charset="0"/>
                <a:cs typeface="Times New Roman" panose="02020603050405020304" pitchFamily="18" charset="0"/>
              </a:rPr>
              <a:t>налога определены по данным МРИ ФНС №3 по Самарской области.</a:t>
            </a:r>
          </a:p>
          <a:p>
            <a:pPr algn="just"/>
            <a:r>
              <a:rPr lang="ru-RU" sz="1050" b="1" dirty="0">
                <a:latin typeface="Times New Roman" panose="02020603050405020304" pitchFamily="18" charset="0"/>
                <a:cs typeface="Times New Roman" panose="02020603050405020304" pitchFamily="18" charset="0"/>
              </a:rPr>
              <a:t>• Земельный налог </a:t>
            </a:r>
            <a:r>
              <a:rPr lang="ru-RU" sz="1050" dirty="0">
                <a:latin typeface="Times New Roman" panose="02020603050405020304" pitchFamily="18" charset="0"/>
                <a:cs typeface="Times New Roman" panose="02020603050405020304" pitchFamily="18" charset="0"/>
              </a:rPr>
              <a:t>– прогнозируемый объем поступлений в 2021 году в сумме 26946,0 тыс. рублей, 2022-2023 годах определен в сумме 26306,0 тыс. рублей соответственно по годам.</a:t>
            </a:r>
          </a:p>
          <a:p>
            <a:pPr algn="just"/>
            <a:r>
              <a:rPr lang="ru-RU" sz="1050" dirty="0" smtClean="0">
                <a:latin typeface="Times New Roman" panose="02020603050405020304" pitchFamily="18" charset="0"/>
                <a:cs typeface="Times New Roman" panose="02020603050405020304" pitchFamily="18" charset="0"/>
              </a:rPr>
              <a:t>       По </a:t>
            </a:r>
            <a:r>
              <a:rPr lang="ru-RU" sz="1050" dirty="0">
                <a:latin typeface="Times New Roman" panose="02020603050405020304" pitchFamily="18" charset="0"/>
                <a:cs typeface="Times New Roman" panose="02020603050405020304" pitchFamily="18" charset="0"/>
              </a:rPr>
              <a:t>данному налогу по сравнению с оценкой 2020 года прогнозируется снижение поступлений на 370,2 тыс. рублей или 1,4%, за счет изменения кадастровой стоимости земельных участков с 01.01.2021 года.</a:t>
            </a:r>
          </a:p>
          <a:p>
            <a:pPr algn="just"/>
            <a:r>
              <a:rPr lang="ru-RU" sz="1050" dirty="0">
                <a:latin typeface="Times New Roman" panose="02020603050405020304" pitchFamily="18" charset="0"/>
                <a:cs typeface="Times New Roman" panose="02020603050405020304" pitchFamily="18" charset="0"/>
              </a:rPr>
              <a:t>• </a:t>
            </a:r>
            <a:r>
              <a:rPr lang="ru-RU" sz="1050" b="1" dirty="0">
                <a:latin typeface="Times New Roman" panose="02020603050405020304" pitchFamily="18" charset="0"/>
                <a:cs typeface="Times New Roman" panose="02020603050405020304" pitchFamily="18" charset="0"/>
              </a:rPr>
              <a:t>Государственная пошлина</a:t>
            </a:r>
            <a:r>
              <a:rPr lang="ru-RU" sz="1050" dirty="0">
                <a:latin typeface="Times New Roman" panose="02020603050405020304" pitchFamily="18" charset="0"/>
                <a:cs typeface="Times New Roman" panose="02020603050405020304" pitchFamily="18" charset="0"/>
              </a:rPr>
              <a:t> – прогнозируемый объем поступлений в 2021-2023 гг. определен в сумме 4706,8 тыс. рублей, 4728,6 тыс. рублей, 4714,9 тыс. рублей соответственно по годам.</a:t>
            </a:r>
          </a:p>
          <a:p>
            <a:pPr algn="just"/>
            <a:r>
              <a:rPr lang="ru-RU" sz="1050" dirty="0" smtClean="0">
                <a:latin typeface="Times New Roman" panose="02020603050405020304" pitchFamily="18" charset="0"/>
                <a:cs typeface="Times New Roman" panose="02020603050405020304" pitchFamily="18" charset="0"/>
              </a:rPr>
              <a:t>        По </a:t>
            </a:r>
            <a:r>
              <a:rPr lang="ru-RU" sz="1050" dirty="0">
                <a:latin typeface="Times New Roman" panose="02020603050405020304" pitchFamily="18" charset="0"/>
                <a:cs typeface="Times New Roman" panose="02020603050405020304" pitchFamily="18" charset="0"/>
              </a:rPr>
              <a:t>сравнению с оценкой 2020 года прогнозируется снижение поступлений на 172,2 тыс. рублей, за счет уменьшения числа граждан, обращающихся в МФЦ.</a:t>
            </a:r>
          </a:p>
          <a:p>
            <a:pPr algn="just"/>
            <a:r>
              <a:rPr lang="ru-RU" sz="1050" dirty="0" smtClean="0">
                <a:latin typeface="Times New Roman" panose="02020603050405020304" pitchFamily="18" charset="0"/>
                <a:cs typeface="Times New Roman" panose="02020603050405020304" pitchFamily="18" charset="0"/>
              </a:rPr>
              <a:t>        Расчет </a:t>
            </a:r>
            <a:r>
              <a:rPr lang="ru-RU" sz="1050" dirty="0">
                <a:latin typeface="Times New Roman" panose="02020603050405020304" pitchFamily="18" charset="0"/>
                <a:cs typeface="Times New Roman" panose="02020603050405020304" pitchFamily="18" charset="0"/>
              </a:rPr>
              <a:t>государственной пошлины производился на основе прогнозных данных, предоставляемых главными администраторами доходов. </a:t>
            </a:r>
          </a:p>
          <a:p>
            <a:pPr algn="just"/>
            <a:r>
              <a:rPr lang="ru-RU" sz="1050" b="1" dirty="0">
                <a:latin typeface="Times New Roman" panose="02020603050405020304" pitchFamily="18" charset="0"/>
                <a:cs typeface="Times New Roman" panose="02020603050405020304" pitchFamily="18" charset="0"/>
              </a:rPr>
              <a:t>• Доходы от использования имущества, находящегося в государственной и муниципальной собственности</a:t>
            </a:r>
            <a:r>
              <a:rPr lang="ru-RU" sz="1050" dirty="0">
                <a:latin typeface="Times New Roman" panose="02020603050405020304" pitchFamily="18" charset="0"/>
                <a:cs typeface="Times New Roman" panose="02020603050405020304" pitchFamily="18" charset="0"/>
              </a:rPr>
              <a:t> – прогноз указанных доходов в 2021-2023 годах основан на данных, предоставленных главным администратором доходов Администрации городского округа Октябрьск (Комитетом имущественных отношений), прогнозируется в объеме 7832,0 тыс. рублей, 7912,0 тыс. рублей, 7932,0 тыс. рублей соответственно по годам</a:t>
            </a:r>
            <a:r>
              <a:rPr lang="ru-RU" sz="1050" dirty="0" smtClean="0">
                <a:latin typeface="Times New Roman" panose="02020603050405020304" pitchFamily="18" charset="0"/>
                <a:cs typeface="Times New Roman" panose="02020603050405020304" pitchFamily="18" charset="0"/>
              </a:rPr>
              <a:t>.</a:t>
            </a:r>
            <a:endParaRPr lang="ru-RU" sz="1050" dirty="0">
              <a:latin typeface="Times New Roman" panose="02020603050405020304" pitchFamily="18" charset="0"/>
              <a:cs typeface="Times New Roman" panose="02020603050405020304" pitchFamily="18" charset="0"/>
            </a:endParaRPr>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7504" y="34161"/>
            <a:ext cx="8928992" cy="6709529"/>
          </a:xfrm>
          <a:prstGeom prst="rect">
            <a:avLst/>
          </a:prstGeom>
        </p:spPr>
        <p:txBody>
          <a:bodyPr wrap="square">
            <a:spAutoFit/>
          </a:bodyPr>
          <a:lstStyle/>
          <a:p>
            <a:pPr algn="just">
              <a:tabLst>
                <a:tab pos="182563" algn="l"/>
              </a:tabLst>
            </a:pPr>
            <a:r>
              <a:rPr lang="ru-RU" sz="1000" dirty="0">
                <a:latin typeface="Times New Roman" panose="02020603050405020304" pitchFamily="18" charset="0"/>
                <a:cs typeface="Times New Roman" panose="02020603050405020304" pitchFamily="18" charset="0"/>
              </a:rPr>
              <a:t>Данные доходы включают:</a:t>
            </a:r>
          </a:p>
          <a:p>
            <a:pPr algn="just">
              <a:tabLst>
                <a:tab pos="182563" algn="l"/>
              </a:tabLst>
            </a:pPr>
            <a:r>
              <a:rPr lang="ru-RU" sz="1000" dirty="0" smtClean="0">
                <a:latin typeface="Times New Roman" panose="02020603050405020304" pitchFamily="18" charset="0"/>
                <a:cs typeface="Times New Roman" panose="02020603050405020304" pitchFamily="18" charset="0"/>
              </a:rPr>
              <a:t>      Доходы</a:t>
            </a:r>
            <a:r>
              <a:rPr lang="ru-RU" sz="1000" dirty="0">
                <a:latin typeface="Times New Roman" panose="02020603050405020304" pitchFamily="18" charset="0"/>
                <a:cs typeface="Times New Roman" panose="02020603050405020304" pitchFamily="18" charset="0"/>
              </a:rPr>
              <a:t>, получаемые в виде арендной платы за земельные участки, государственная собственность на которые не разграничена и которые расположены в границах городских округов, а также средств от продажи права на заключение договоров аренды указанных земельных участков в 2021 году определены  в сумме 2900,0 тыс. рублей.</a:t>
            </a:r>
          </a:p>
          <a:p>
            <a:pPr algn="just">
              <a:tabLst>
                <a:tab pos="182563" algn="l"/>
              </a:tabLst>
            </a:pPr>
            <a:r>
              <a:rPr lang="ru-RU" sz="1000" dirty="0">
                <a:latin typeface="Times New Roman" panose="02020603050405020304" pitchFamily="18" charset="0"/>
                <a:cs typeface="Times New Roman" panose="02020603050405020304" pitchFamily="18" charset="0"/>
              </a:rPr>
              <a:t> По сравнению с оценкой 2020 года, доходы 2021 года снижены на 24,1%, или на 920,0 тыс. рублей, в связи с выкупом земельного участка арендатором Королевой И.В. (размер арендной платы в год 2224,1 тыс. рублей).</a:t>
            </a:r>
          </a:p>
          <a:p>
            <a:pPr algn="just">
              <a:tabLst>
                <a:tab pos="182563" algn="l"/>
              </a:tabLst>
            </a:pPr>
            <a:r>
              <a:rPr lang="ru-RU" sz="1000" dirty="0" smtClean="0">
                <a:latin typeface="Times New Roman" panose="02020603050405020304" pitchFamily="18" charset="0"/>
                <a:cs typeface="Times New Roman" panose="02020603050405020304" pitchFamily="18" charset="0"/>
              </a:rPr>
              <a:t>       Прочие </a:t>
            </a:r>
            <a:r>
              <a:rPr lang="ru-RU" sz="1000" dirty="0">
                <a:latin typeface="Times New Roman" panose="02020603050405020304" pitchFamily="18" charset="0"/>
                <a:cs typeface="Times New Roman" panose="02020603050405020304" pitchFamily="18" charset="0"/>
              </a:rPr>
              <a:t>поступления от использования имущества, находящегося в собственности городских округов (за исключением имущества бюджетных и автономных учреждений, а также имущества унитарных предприятий, в том числе казенных) в 2021 году определены  в сумме 4930,0 тыс. рублей.</a:t>
            </a:r>
          </a:p>
          <a:p>
            <a:pPr algn="just">
              <a:tabLst>
                <a:tab pos="182563" algn="l"/>
              </a:tabLst>
            </a:pPr>
            <a:r>
              <a:rPr lang="ru-RU" sz="1000" dirty="0">
                <a:latin typeface="Times New Roman" panose="02020603050405020304" pitchFamily="18" charset="0"/>
                <a:cs typeface="Times New Roman" panose="02020603050405020304" pitchFamily="18" charset="0"/>
              </a:rPr>
              <a:t> 	</a:t>
            </a:r>
            <a:r>
              <a:rPr lang="ru-RU" sz="1000" dirty="0" smtClean="0">
                <a:latin typeface="Times New Roman" panose="02020603050405020304" pitchFamily="18" charset="0"/>
                <a:cs typeface="Times New Roman" panose="02020603050405020304" pitchFamily="18" charset="0"/>
              </a:rPr>
              <a:t>По </a:t>
            </a:r>
            <a:r>
              <a:rPr lang="ru-RU" sz="1000" dirty="0">
                <a:latin typeface="Times New Roman" panose="02020603050405020304" pitchFamily="18" charset="0"/>
                <a:cs typeface="Times New Roman" panose="02020603050405020304" pitchFamily="18" charset="0"/>
              </a:rPr>
              <a:t>сравнению с оценкой 2020 года прочие поступления  снижены на 1,0%, или на 49,0 тыс. рублей, в связи с применением понижающего коэффициента 0,7 для нежилого помещения ООО «Парус», расположенного по адресу: ул. Гая, 39А.</a:t>
            </a:r>
          </a:p>
          <a:p>
            <a:pPr algn="just">
              <a:tabLst>
                <a:tab pos="182563" algn="l"/>
              </a:tabLst>
            </a:pPr>
            <a:r>
              <a:rPr lang="ru-RU" sz="1000" dirty="0" smtClean="0">
                <a:latin typeface="Times New Roman" panose="02020603050405020304" pitchFamily="18" charset="0"/>
                <a:cs typeface="Times New Roman" panose="02020603050405020304" pitchFamily="18" charset="0"/>
              </a:rPr>
              <a:t>	Доходы </a:t>
            </a:r>
            <a:r>
              <a:rPr lang="ru-RU" sz="1000" dirty="0">
                <a:latin typeface="Times New Roman" panose="02020603050405020304" pitchFamily="18" charset="0"/>
                <a:cs typeface="Times New Roman" panose="02020603050405020304" pitchFamily="18" charset="0"/>
              </a:rPr>
              <a:t>от перечисления части прибыли государственных и муниципальных унитарных предприятий, остающейся после уплаты налогов и обязательных платежей в сумме 2,0 тыс. рублей. </a:t>
            </a:r>
          </a:p>
          <a:p>
            <a:r>
              <a:rPr lang="ru-RU" sz="1000" b="1" dirty="0">
                <a:latin typeface="Times New Roman" panose="02020603050405020304" pitchFamily="18" charset="0"/>
                <a:cs typeface="Times New Roman" panose="02020603050405020304" pitchFamily="18" charset="0"/>
              </a:rPr>
              <a:t>• Платежи при пользовании природными ресурсами</a:t>
            </a:r>
            <a:r>
              <a:rPr lang="ru-RU" sz="1000" dirty="0">
                <a:latin typeface="Times New Roman" panose="02020603050405020304" pitchFamily="18" charset="0"/>
                <a:cs typeface="Times New Roman" panose="02020603050405020304" pitchFamily="18" charset="0"/>
              </a:rPr>
              <a:t> – прогнозируемый объем поступлений платы за негативное воздействие на окружающую среду определен по данным представленным муниципальной экологической службой городского округа и </a:t>
            </a:r>
            <a:r>
              <a:rPr lang="ru-RU" sz="1000" dirty="0">
                <a:latin typeface="Times New Roman" panose="02020603050405020304" pitchFamily="18" charset="0"/>
                <a:cs typeface="Times New Roman" panose="02020603050405020304" pitchFamily="18" charset="0"/>
              </a:rPr>
              <a:t>Межрегиональным управлением Федеральной службы по надзору в сфере природопользования по Самарской и Ульяновской областям.</a:t>
            </a:r>
          </a:p>
          <a:p>
            <a:pPr algn="just">
              <a:tabLst>
                <a:tab pos="182563" algn="l"/>
              </a:tabLst>
            </a:pPr>
            <a:r>
              <a:rPr lang="ru-RU" sz="1000" dirty="0" smtClean="0">
                <a:latin typeface="Times New Roman" panose="02020603050405020304" pitchFamily="18" charset="0"/>
                <a:cs typeface="Times New Roman" panose="02020603050405020304" pitchFamily="18" charset="0"/>
              </a:rPr>
              <a:t>	Поступления </a:t>
            </a:r>
            <a:r>
              <a:rPr lang="ru-RU" sz="1000" dirty="0">
                <a:latin typeface="Times New Roman" panose="02020603050405020304" pitchFamily="18" charset="0"/>
                <a:cs typeface="Times New Roman" panose="02020603050405020304" pitchFamily="18" charset="0"/>
              </a:rPr>
              <a:t>спрогнозированы в 2021 году в сумме 56,0 тыс. рублей, в 2022 год – 38,0 тыс. рублей, 2023 год – 36,0 тыс. рублей.</a:t>
            </a:r>
          </a:p>
          <a:p>
            <a:pPr algn="just">
              <a:tabLst>
                <a:tab pos="182563" algn="l"/>
              </a:tabLst>
            </a:pPr>
            <a:r>
              <a:rPr lang="ru-RU" sz="1000" dirty="0" smtClean="0">
                <a:latin typeface="Times New Roman" panose="02020603050405020304" pitchFamily="18" charset="0"/>
                <a:cs typeface="Times New Roman" panose="02020603050405020304" pitchFamily="18" charset="0"/>
              </a:rPr>
              <a:t>	По </a:t>
            </a:r>
            <a:r>
              <a:rPr lang="ru-RU" sz="1000" dirty="0">
                <a:latin typeface="Times New Roman" panose="02020603050405020304" pitchFamily="18" charset="0"/>
                <a:cs typeface="Times New Roman" panose="02020603050405020304" pitchFamily="18" charset="0"/>
              </a:rPr>
              <a:t>сравнению с оценкой 2020 года поступления в 2021 году снижены на 15,7%, или на 10,4 тыс. рублей.</a:t>
            </a:r>
          </a:p>
          <a:p>
            <a:pPr algn="just">
              <a:tabLst>
                <a:tab pos="182563" algn="l"/>
              </a:tabLst>
            </a:pPr>
            <a:r>
              <a:rPr lang="ru-RU" sz="1000" b="1" dirty="0">
                <a:latin typeface="Times New Roman" panose="02020603050405020304" pitchFamily="18" charset="0"/>
                <a:cs typeface="Times New Roman" panose="02020603050405020304" pitchFamily="18" charset="0"/>
              </a:rPr>
              <a:t>• Доходы от реализации имущества, находящегося в собственности городских округов</a:t>
            </a:r>
            <a:r>
              <a:rPr lang="ru-RU" sz="1000" dirty="0">
                <a:latin typeface="Times New Roman" panose="02020603050405020304" pitchFamily="18" charset="0"/>
                <a:cs typeface="Times New Roman" panose="02020603050405020304" pitchFamily="18" charset="0"/>
              </a:rPr>
              <a:t>  прогнозируются по данным Комитета имущественных отношений, согласно прогнозному плану приватизации на 2021-2023 годы.</a:t>
            </a:r>
          </a:p>
          <a:p>
            <a:pPr algn="just">
              <a:tabLst>
                <a:tab pos="182563" algn="l"/>
              </a:tabLst>
            </a:pPr>
            <a:r>
              <a:rPr lang="ru-RU" sz="1000" dirty="0">
                <a:latin typeface="Times New Roman" panose="02020603050405020304" pitchFamily="18" charset="0"/>
                <a:cs typeface="Times New Roman" panose="02020603050405020304" pitchFamily="18" charset="0"/>
              </a:rPr>
              <a:t> </a:t>
            </a:r>
            <a:r>
              <a:rPr lang="ru-RU" sz="1000" dirty="0" smtClean="0">
                <a:latin typeface="Times New Roman" panose="02020603050405020304" pitchFamily="18" charset="0"/>
                <a:cs typeface="Times New Roman" panose="02020603050405020304" pitchFamily="18" charset="0"/>
              </a:rPr>
              <a:t>	В </a:t>
            </a:r>
            <a:r>
              <a:rPr lang="ru-RU" sz="1000" dirty="0">
                <a:latin typeface="Times New Roman" panose="02020603050405020304" pitchFamily="18" charset="0"/>
                <a:cs typeface="Times New Roman" panose="02020603050405020304" pitchFamily="18" charset="0"/>
              </a:rPr>
              <a:t>2021 году поступления   прогнозируются в сумме 4280,0 тыс. рублей (нежилое здание лечебного корпуса по адресу: г. Октябрьск, ул. Мичурина, 24, нежилое помещение в здании центральной библиотеки по адресу: г. Октябрьск, ул. Ленина, 90, нежилое здание пищеблока по адресу: г. Октябрьск, ул. Мичурина).   </a:t>
            </a:r>
          </a:p>
          <a:p>
            <a:pPr algn="just">
              <a:tabLst>
                <a:tab pos="182563" algn="l"/>
              </a:tabLst>
            </a:pPr>
            <a:r>
              <a:rPr lang="ru-RU" sz="1000" dirty="0" smtClean="0">
                <a:latin typeface="Times New Roman" panose="02020603050405020304" pitchFamily="18" charset="0"/>
                <a:cs typeface="Times New Roman" panose="02020603050405020304" pitchFamily="18" charset="0"/>
              </a:rPr>
              <a:t>	В </a:t>
            </a:r>
            <a:r>
              <a:rPr lang="ru-RU" sz="1000" dirty="0">
                <a:latin typeface="Times New Roman" panose="02020603050405020304" pitchFamily="18" charset="0"/>
                <a:cs typeface="Times New Roman" panose="02020603050405020304" pitchFamily="18" charset="0"/>
              </a:rPr>
              <a:t>2022 году прогнозируются в сумме 100,0 тыс. рублей (нежилое здание – гараж, расположенного по адресу г. Октябрьск район ГПТУ – 50,0 тыс. рублей, нежилое здание – гараж, расположенного по адресу: г. Октябрьск, район центральной котельной – 50 тыс. рублей).</a:t>
            </a:r>
          </a:p>
          <a:p>
            <a:pPr algn="just">
              <a:tabLst>
                <a:tab pos="182563" algn="l"/>
              </a:tabLst>
            </a:pPr>
            <a:r>
              <a:rPr lang="ru-RU" sz="1000" dirty="0" smtClean="0">
                <a:latin typeface="Times New Roman" panose="02020603050405020304" pitchFamily="18" charset="0"/>
                <a:cs typeface="Times New Roman" panose="02020603050405020304" pitchFamily="18" charset="0"/>
              </a:rPr>
              <a:t>	В </a:t>
            </a:r>
            <a:r>
              <a:rPr lang="ru-RU" sz="1000" dirty="0">
                <a:latin typeface="Times New Roman" panose="02020603050405020304" pitchFamily="18" charset="0"/>
                <a:cs typeface="Times New Roman" panose="02020603050405020304" pitchFamily="18" charset="0"/>
              </a:rPr>
              <a:t>2023 году в сумме 170,0 тыс. рублей (нежилое  здание – бойлерной по адресу: г. Октябрьск, во дворе дома №53 по ул. Ленина).	</a:t>
            </a:r>
          </a:p>
          <a:p>
            <a:pPr algn="just">
              <a:tabLst>
                <a:tab pos="182563" algn="l"/>
              </a:tabLst>
            </a:pPr>
            <a:r>
              <a:rPr lang="ru-RU" sz="1000" b="1" dirty="0">
                <a:latin typeface="Times New Roman" panose="02020603050405020304" pitchFamily="18" charset="0"/>
                <a:cs typeface="Times New Roman" panose="02020603050405020304" pitchFamily="18" charset="0"/>
              </a:rPr>
              <a:t>• Доходы от продажи земельных участков</a:t>
            </a:r>
            <a:r>
              <a:rPr lang="ru-RU" sz="1000" dirty="0">
                <a:latin typeface="Times New Roman" panose="02020603050405020304" pitchFamily="18" charset="0"/>
                <a:cs typeface="Times New Roman" panose="02020603050405020304" pitchFamily="18" charset="0"/>
              </a:rPr>
              <a:t> в 2021 году  прогнозируются по данным Комитета имущественных отношений  в сумме 1500,0 тыс. рублей.</a:t>
            </a:r>
          </a:p>
          <a:p>
            <a:pPr algn="just">
              <a:tabLst>
                <a:tab pos="182563" algn="l"/>
              </a:tabLst>
            </a:pPr>
            <a:r>
              <a:rPr lang="ru-RU" sz="1000" dirty="0">
                <a:latin typeface="Times New Roman" panose="02020603050405020304" pitchFamily="18" charset="0"/>
                <a:cs typeface="Times New Roman" panose="02020603050405020304" pitchFamily="18" charset="0"/>
              </a:rPr>
              <a:t> </a:t>
            </a:r>
            <a:r>
              <a:rPr lang="ru-RU" sz="1000" dirty="0" smtClean="0">
                <a:latin typeface="Times New Roman" panose="02020603050405020304" pitchFamily="18" charset="0"/>
                <a:cs typeface="Times New Roman" panose="02020603050405020304" pitchFamily="18" charset="0"/>
              </a:rPr>
              <a:t>	По </a:t>
            </a:r>
            <a:r>
              <a:rPr lang="ru-RU" sz="1000" dirty="0">
                <a:latin typeface="Times New Roman" panose="02020603050405020304" pitchFamily="18" charset="0"/>
                <a:cs typeface="Times New Roman" panose="02020603050405020304" pitchFamily="18" charset="0"/>
              </a:rPr>
              <a:t>сравнению с оценкой 2020 года прогнозируется снижение поступлений на 1568,7  тыс. рублей, в связи с выкупом земельных участков в 2020 году Королевой И.В в сумме 1296,6 тыс. рублей, а также снижением числа граждан, обращающихся за выкупом земельных участков, в связи с  увеличением процентов по выкупу земельных участков с 01.01.2021 года от кадастровой стоимости земельных участков под индивидуальным жильем с 50% до 70%, под гаражами с 60% до 80%, в соответствии с Постановлением Правительства Самарской области от 30.09.2015 года №618.</a:t>
            </a:r>
          </a:p>
          <a:p>
            <a:pPr algn="just">
              <a:tabLst>
                <a:tab pos="182563" algn="l"/>
              </a:tabLst>
            </a:pPr>
            <a:r>
              <a:rPr lang="ru-RU" sz="1000" dirty="0" smtClean="0">
                <a:latin typeface="Times New Roman" panose="02020603050405020304" pitchFamily="18" charset="0"/>
                <a:cs typeface="Times New Roman" panose="02020603050405020304" pitchFamily="18" charset="0"/>
              </a:rPr>
              <a:t>	Поступления </a:t>
            </a:r>
            <a:r>
              <a:rPr lang="ru-RU" sz="1000" dirty="0">
                <a:latin typeface="Times New Roman" panose="02020603050405020304" pitchFamily="18" charset="0"/>
                <a:cs typeface="Times New Roman" panose="02020603050405020304" pitchFamily="18" charset="0"/>
              </a:rPr>
              <a:t>от продажи земельных участков в 2022 году прогнозируются  в сумме 3500,0 тыс. рублей, в 2023 году в сумме 1600,0 тыс. рублей.</a:t>
            </a:r>
          </a:p>
          <a:p>
            <a:pPr algn="just">
              <a:tabLst>
                <a:tab pos="182563" algn="l"/>
              </a:tabLst>
            </a:pPr>
            <a:r>
              <a:rPr lang="ru-RU" sz="1000" b="1" dirty="0">
                <a:latin typeface="Times New Roman" panose="02020603050405020304" pitchFamily="18" charset="0"/>
                <a:cs typeface="Times New Roman" panose="02020603050405020304" pitchFamily="18" charset="0"/>
              </a:rPr>
              <a:t> • Штрафы, санкции, возмещение ущерба</a:t>
            </a:r>
            <a:r>
              <a:rPr lang="ru-RU" sz="1000" dirty="0">
                <a:latin typeface="Times New Roman" panose="02020603050405020304" pitchFamily="18" charset="0"/>
                <a:cs typeface="Times New Roman" panose="02020603050405020304" pitchFamily="18" charset="0"/>
              </a:rPr>
              <a:t> – поступления прогнозируются в 2021 году в сумме 427,7 тыс. рублей, в 2022 году – 428,5 тыс. рублей,  в 2023 году – 429,2 тыс. рублей по следующим администраторам доходов:</a:t>
            </a:r>
          </a:p>
          <a:p>
            <a:pPr algn="just">
              <a:tabLst>
                <a:tab pos="182563" algn="l"/>
              </a:tabLst>
            </a:pPr>
            <a:r>
              <a:rPr lang="ru-RU" sz="1000" dirty="0" smtClean="0">
                <a:latin typeface="Times New Roman" panose="02020603050405020304" pitchFamily="18" charset="0"/>
                <a:cs typeface="Times New Roman" panose="02020603050405020304" pitchFamily="18" charset="0"/>
              </a:rPr>
              <a:t>	Служба </a:t>
            </a:r>
            <a:r>
              <a:rPr lang="ru-RU" sz="1000" dirty="0">
                <a:latin typeface="Times New Roman" panose="02020603050405020304" pitchFamily="18" charset="0"/>
                <a:cs typeface="Times New Roman" panose="02020603050405020304" pitchFamily="18" charset="0"/>
              </a:rPr>
              <a:t>мировых судей Самарской области – 374,1 тыс. рублей;</a:t>
            </a:r>
          </a:p>
          <a:p>
            <a:pPr algn="just">
              <a:tabLst>
                <a:tab pos="182563" algn="l"/>
              </a:tabLst>
            </a:pPr>
            <a:r>
              <a:rPr lang="ru-RU" sz="1000" dirty="0" smtClean="0">
                <a:latin typeface="Times New Roman" panose="02020603050405020304" pitchFamily="18" charset="0"/>
                <a:cs typeface="Times New Roman" panose="02020603050405020304" pitchFamily="18" charset="0"/>
              </a:rPr>
              <a:t>	Администрация </a:t>
            </a:r>
            <a:r>
              <a:rPr lang="ru-RU" sz="1000" dirty="0">
                <a:latin typeface="Times New Roman" panose="02020603050405020304" pitchFamily="18" charset="0"/>
                <a:cs typeface="Times New Roman" panose="02020603050405020304" pitchFamily="18" charset="0"/>
              </a:rPr>
              <a:t>городского округа Октябрьск Самарской области – 50,0 тыс. рублей;</a:t>
            </a:r>
          </a:p>
          <a:p>
            <a:pPr algn="just">
              <a:tabLst>
                <a:tab pos="182563" algn="l"/>
              </a:tabLst>
            </a:pPr>
            <a:r>
              <a:rPr lang="ru-RU" sz="1000" dirty="0" smtClean="0">
                <a:latin typeface="Times New Roman" panose="02020603050405020304" pitchFamily="18" charset="0"/>
                <a:cs typeface="Times New Roman" panose="02020603050405020304" pitchFamily="18" charset="0"/>
              </a:rPr>
              <a:t>	Министерство </a:t>
            </a:r>
            <a:r>
              <a:rPr lang="ru-RU" sz="1000" dirty="0">
                <a:latin typeface="Times New Roman" panose="02020603050405020304" pitchFamily="18" charset="0"/>
                <a:cs typeface="Times New Roman" panose="02020603050405020304" pitchFamily="18" charset="0"/>
              </a:rPr>
              <a:t>социально-демографической и семейной политики Самарской области – 3,6 тыс. рублей.</a:t>
            </a:r>
          </a:p>
          <a:p>
            <a:pPr algn="just">
              <a:tabLst>
                <a:tab pos="182563" algn="l"/>
              </a:tabLst>
            </a:pPr>
            <a:r>
              <a:rPr lang="ru-RU" sz="1000" dirty="0" smtClean="0">
                <a:latin typeface="Times New Roman" panose="02020603050405020304" pitchFamily="18" charset="0"/>
                <a:cs typeface="Times New Roman" panose="02020603050405020304" pitchFamily="18" charset="0"/>
              </a:rPr>
              <a:t>	При расчете учтена динамика поступлений штрафных санкций за 2015-2020 годы.</a:t>
            </a:r>
          </a:p>
          <a:p>
            <a:pPr algn="just">
              <a:tabLst>
                <a:tab pos="182563" algn="l"/>
              </a:tabLst>
            </a:pPr>
            <a:r>
              <a:rPr lang="ru-RU" sz="1000" dirty="0" smtClean="0">
                <a:latin typeface="Times New Roman" panose="02020603050405020304" pitchFamily="18" charset="0"/>
                <a:cs typeface="Times New Roman" panose="02020603050405020304" pitchFamily="18" charset="0"/>
              </a:rPr>
              <a:t>	По сравнению с оценкой 2020 года в 2021 году  штрафы спрогнозированы ниже на 50,5%, или на 436,1 тыс. рублей, в связи с поступлением  в 2020 году денежных взысканий (штрафов), поступающих в счет погашения задолженности, образовавшейся до 1 января 2020 года по администраторам:</a:t>
            </a:r>
          </a:p>
          <a:p>
            <a:pPr algn="just">
              <a:tabLst>
                <a:tab pos="182563" algn="l"/>
              </a:tabLst>
            </a:pPr>
            <a:r>
              <a:rPr lang="ru-RU" sz="1000" dirty="0" smtClean="0">
                <a:latin typeface="Times New Roman" panose="02020603050405020304" pitchFamily="18" charset="0"/>
                <a:cs typeface="Times New Roman" panose="02020603050405020304" pitchFamily="18" charset="0"/>
              </a:rPr>
              <a:t>	Федеральная антимонопольная служба; Министерство внутренних дел Российской Федерации; Федеральная служба государственной регистрации, кадастра и картографии;</a:t>
            </a:r>
          </a:p>
          <a:p>
            <a:pPr algn="just">
              <a:tabLst>
                <a:tab pos="182563" algn="l"/>
              </a:tabLst>
            </a:pPr>
            <a:r>
              <a:rPr lang="ru-RU" sz="1000" dirty="0" smtClean="0">
                <a:latin typeface="Times New Roman" panose="02020603050405020304" pitchFamily="18" charset="0"/>
                <a:cs typeface="Times New Roman" panose="02020603050405020304" pitchFamily="18" charset="0"/>
              </a:rPr>
              <a:t>	Генеральная прокуратура Российской Федерации; Министерство управления финансами Самарской области; Администрация городского округа Октябрьск Самарской области. Удельный вес основных источников налоговых и неналоговых доходов в бюджете 2021-2023 годов.	</a:t>
            </a:r>
            <a:endParaRPr lang="ru-RU" sz="1000" dirty="0">
              <a:latin typeface="Times New Roman" panose="02020603050405020304" pitchFamily="18" charset="0"/>
              <a:cs typeface="Times New Roman" panose="02020603050405020304" pitchFamily="18" charset="0"/>
            </a:endParaRPr>
          </a:p>
        </p:txBody>
      </p:sp>
    </p:spTree>
  </p:cSld>
  <p:clrMapOvr>
    <a:masterClrMapping/>
  </p:clrMapOvr>
  <p:transition>
    <p:pull dir="d"/>
  </p:transition>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4832</TotalTime>
  <Words>5560</Words>
  <Application>Microsoft Office PowerPoint</Application>
  <PresentationFormat>Экран (4:3)</PresentationFormat>
  <Paragraphs>1108</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Finupr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Журавлева Л.В.</cp:lastModifiedBy>
  <cp:revision>517</cp:revision>
  <cp:lastPrinted>2016-10-27T07:12:25Z</cp:lastPrinted>
  <dcterms:created xsi:type="dcterms:W3CDTF">2008-09-22T04:47:10Z</dcterms:created>
  <dcterms:modified xsi:type="dcterms:W3CDTF">2020-10-26T07:49:25Z</dcterms:modified>
</cp:coreProperties>
</file>