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sldIdLst>
    <p:sldId id="284" r:id="rId2"/>
    <p:sldId id="310" r:id="rId3"/>
    <p:sldId id="289" r:id="rId4"/>
    <p:sldId id="311" r:id="rId5"/>
    <p:sldId id="290" r:id="rId6"/>
    <p:sldId id="258" r:id="rId7"/>
    <p:sldId id="302" r:id="rId8"/>
    <p:sldId id="313" r:id="rId9"/>
    <p:sldId id="314" r:id="rId10"/>
    <p:sldId id="324" r:id="rId11"/>
    <p:sldId id="259" r:id="rId12"/>
    <p:sldId id="315" r:id="rId13"/>
    <p:sldId id="321" r:id="rId14"/>
    <p:sldId id="293" r:id="rId15"/>
    <p:sldId id="322" r:id="rId16"/>
    <p:sldId id="301" r:id="rId17"/>
    <p:sldId id="316" r:id="rId18"/>
    <p:sldId id="317" r:id="rId19"/>
    <p:sldId id="323" r:id="rId20"/>
    <p:sldId id="280" r:id="rId21"/>
    <p:sldId id="288" r:id="rId22"/>
    <p:sldId id="327" r:id="rId23"/>
    <p:sldId id="318" r:id="rId24"/>
    <p:sldId id="319" r:id="rId25"/>
    <p:sldId id="326" r:id="rId26"/>
    <p:sldId id="328" r:id="rId27"/>
    <p:sldId id="295" r:id="rId28"/>
    <p:sldId id="320" r:id="rId29"/>
  </p:sldIdLst>
  <p:sldSz cx="9144000" cy="6858000" type="screen4x3"/>
  <p:notesSz cx="9928225" cy="6797675"/>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33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55" autoAdjust="0"/>
    <p:restoredTop sz="99741" autoAdjust="0"/>
  </p:normalViewPr>
  <p:slideViewPr>
    <p:cSldViewPr>
      <p:cViewPr varScale="1">
        <p:scale>
          <a:sx n="69" d="100"/>
          <a:sy n="69" d="100"/>
        </p:scale>
        <p:origin x="-1052" y="-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Server\&#1041;&#1102;&#1076;&#1078;&#1077;&#1090;&#1085;&#1099;&#1077;%20&#1079;&#1072;&#1103;&#1074;&#1082;&#1080;2007\&#1055;&#1088;&#1086;&#1077;&#1082;&#1090;%20&#1073;&#1102;&#1076;&#1078;&#1077;&#1090;&#1072;%20&#1085;&#1072;%202022%20&#1075;&#1086;&#1076;%20&#1080;%20&#1087;&#1083;&#1072;&#1085;&#1086;&#1074;&#1099;&#1081;%20&#1087;&#1077;&#1088;&#1080;&#1086;&#1076;%202023-2024%20&#1075;&#1086;&#1076;&#1086;&#1074;\&#1044;&#1086;&#1093;&#1086;&#1076;&#1099;\&#1090;&#1072;&#1073;&#1083;&#1080;&#1094;&#1099;%20&#1076;&#1083;&#1103;%20&#1087;&#1091;&#1073;&#1083;&#1080;&#1095;&#1085;&#1099;&#1093;%20&#1089;&#1083;&#1091;&#1096;&#1072;&#1085;&#1080;&#1081;\&#1075;&#1080;&#1089;&#1090;&#1086;&#1075;&#1088;&#1072;&#1084;&#1084;&#1072;1,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erver\&#1073;&#1102;&#1076;&#1078;&#1077;&#1090;&#1085;&#1099;&#1077;%20&#1079;&#1072;&#1103;&#1074;&#1082;&#1080;2007\&#1055;&#1088;&#1086;&#1077;&#1082;&#1090;%20&#1073;&#1102;&#1076;&#1078;&#1077;&#1090;&#1072;%20&#1085;&#1072;%202022%20&#1075;&#1086;&#1076;%20&#1080;%20&#1087;&#1083;&#1072;&#1085;&#1086;&#1074;&#1099;&#1081;%20&#1087;&#1077;&#1088;&#1080;&#1086;&#1076;%202023-2024%20&#1075;&#1086;&#1076;&#1086;&#1074;\&#1044;&#1086;&#1093;&#1086;&#1076;&#1099;\&#1090;&#1072;&#1073;&#1083;&#1080;&#1094;&#1099;%20&#1076;&#1083;&#1103;%20&#1087;&#1091;&#1073;&#1083;&#1080;&#1095;&#1085;&#1099;&#1093;%20&#1089;&#1083;&#1091;&#1096;&#1072;&#1085;&#1080;&#1081;\&#1075;&#1080;&#1089;&#1090;&#1086;&#1075;&#1088;&#1072;&#1084;&#1084;&#1072;1,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1069;&#1062;&#1055;\&#1040;&#1088;&#1093;&#1080;&#1090;&#1077;&#1082;&#1090;&#1091;&#1088;&#1072;\2022\&#1058;&#1072;&#1073;&#1083;&#1080;&#1094;&#1099;%20&#1076;&#1083;&#1103;%20&#1087;&#1086;&#1103;&#1089;&#1085;&#1080;&#1090;&#1077;&#1083;&#1100;&#1085;&#1086;&#1081;%20&#1079;&#1072;&#1087;&#1080;&#1089;&#1082;&#1080;.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Лист1!$A$4</c:f>
              <c:strCache>
                <c:ptCount val="1"/>
                <c:pt idx="0">
                  <c:v>Налоговые доходы</c:v>
                </c:pt>
              </c:strCache>
            </c:strRef>
          </c:tx>
          <c:invertIfNegative val="0"/>
          <c:cat>
            <c:strRef>
              <c:f>Лист1!$B$3:$E$3</c:f>
              <c:strCache>
                <c:ptCount val="4"/>
                <c:pt idx="0">
                  <c:v>2021 год</c:v>
                </c:pt>
                <c:pt idx="1">
                  <c:v>2022 год</c:v>
                </c:pt>
                <c:pt idx="2">
                  <c:v>2023 год</c:v>
                </c:pt>
                <c:pt idx="3">
                  <c:v>2024 год</c:v>
                </c:pt>
              </c:strCache>
            </c:strRef>
          </c:cat>
          <c:val>
            <c:numRef>
              <c:f>Лист1!$B$4:$E$4</c:f>
              <c:numCache>
                <c:formatCode>0.0%</c:formatCode>
                <c:ptCount val="4"/>
                <c:pt idx="0">
                  <c:v>0.159</c:v>
                </c:pt>
                <c:pt idx="1">
                  <c:v>0.34200000000000003</c:v>
                </c:pt>
                <c:pt idx="2">
                  <c:v>0.378</c:v>
                </c:pt>
                <c:pt idx="3">
                  <c:v>0.43</c:v>
                </c:pt>
              </c:numCache>
            </c:numRef>
          </c:val>
          <c:extLst xmlns:c16r2="http://schemas.microsoft.com/office/drawing/2015/06/chart">
            <c:ext xmlns:c16="http://schemas.microsoft.com/office/drawing/2014/chart" uri="{C3380CC4-5D6E-409C-BE32-E72D297353CC}">
              <c16:uniqueId val="{00000000-D0BA-4EC9-B033-93D2AF8BAF9D}"/>
            </c:ext>
          </c:extLst>
        </c:ser>
        <c:ser>
          <c:idx val="1"/>
          <c:order val="1"/>
          <c:tx>
            <c:strRef>
              <c:f>Лист1!$A$5</c:f>
              <c:strCache>
                <c:ptCount val="1"/>
                <c:pt idx="0">
                  <c:v>Неналоговые доходы</c:v>
                </c:pt>
              </c:strCache>
            </c:strRef>
          </c:tx>
          <c:spPr>
            <a:solidFill>
              <a:srgbClr val="FF0000"/>
            </a:solidFill>
          </c:spPr>
          <c:invertIfNegative val="0"/>
          <c:cat>
            <c:strRef>
              <c:f>Лист1!$B$3:$E$3</c:f>
              <c:strCache>
                <c:ptCount val="4"/>
                <c:pt idx="0">
                  <c:v>2021 год</c:v>
                </c:pt>
                <c:pt idx="1">
                  <c:v>2022 год</c:v>
                </c:pt>
                <c:pt idx="2">
                  <c:v>2023 год</c:v>
                </c:pt>
                <c:pt idx="3">
                  <c:v>2024 год</c:v>
                </c:pt>
              </c:strCache>
            </c:strRef>
          </c:cat>
          <c:val>
            <c:numRef>
              <c:f>Лист1!$B$5:$E$5</c:f>
              <c:numCache>
                <c:formatCode>0.0%</c:formatCode>
                <c:ptCount val="4"/>
                <c:pt idx="0">
                  <c:v>2.1000000000000001E-2</c:v>
                </c:pt>
                <c:pt idx="1">
                  <c:v>3.7999999999999999E-2</c:v>
                </c:pt>
                <c:pt idx="2">
                  <c:v>2.9000000000000001E-2</c:v>
                </c:pt>
                <c:pt idx="3">
                  <c:v>3.5999999999999997E-2</c:v>
                </c:pt>
              </c:numCache>
            </c:numRef>
          </c:val>
          <c:extLst xmlns:c16r2="http://schemas.microsoft.com/office/drawing/2015/06/chart">
            <c:ext xmlns:c16="http://schemas.microsoft.com/office/drawing/2014/chart" uri="{C3380CC4-5D6E-409C-BE32-E72D297353CC}">
              <c16:uniqueId val="{00000001-D0BA-4EC9-B033-93D2AF8BAF9D}"/>
            </c:ext>
          </c:extLst>
        </c:ser>
        <c:ser>
          <c:idx val="2"/>
          <c:order val="2"/>
          <c:tx>
            <c:strRef>
              <c:f>Лист1!$A$6</c:f>
              <c:strCache>
                <c:ptCount val="1"/>
                <c:pt idx="0">
                  <c:v>Безвозмездные поступления</c:v>
                </c:pt>
              </c:strCache>
            </c:strRef>
          </c:tx>
          <c:invertIfNegative val="0"/>
          <c:cat>
            <c:strRef>
              <c:f>Лист1!$B$3:$E$3</c:f>
              <c:strCache>
                <c:ptCount val="4"/>
                <c:pt idx="0">
                  <c:v>2021 год</c:v>
                </c:pt>
                <c:pt idx="1">
                  <c:v>2022 год</c:v>
                </c:pt>
                <c:pt idx="2">
                  <c:v>2023 год</c:v>
                </c:pt>
                <c:pt idx="3">
                  <c:v>2024 год</c:v>
                </c:pt>
              </c:strCache>
            </c:strRef>
          </c:cat>
          <c:val>
            <c:numRef>
              <c:f>Лист1!$B$6:$E$6</c:f>
              <c:numCache>
                <c:formatCode>0.0%</c:formatCode>
                <c:ptCount val="4"/>
                <c:pt idx="0">
                  <c:v>0.82</c:v>
                </c:pt>
                <c:pt idx="1">
                  <c:v>0.62</c:v>
                </c:pt>
                <c:pt idx="2">
                  <c:v>0.59299999999999997</c:v>
                </c:pt>
                <c:pt idx="3">
                  <c:v>0.53400000000000003</c:v>
                </c:pt>
              </c:numCache>
            </c:numRef>
          </c:val>
          <c:extLst xmlns:c16r2="http://schemas.microsoft.com/office/drawing/2015/06/chart">
            <c:ext xmlns:c16="http://schemas.microsoft.com/office/drawing/2014/chart" uri="{C3380CC4-5D6E-409C-BE32-E72D297353CC}">
              <c16:uniqueId val="{00000002-D0BA-4EC9-B033-93D2AF8BAF9D}"/>
            </c:ext>
          </c:extLst>
        </c:ser>
        <c:dLbls>
          <c:showLegendKey val="0"/>
          <c:showVal val="0"/>
          <c:showCatName val="0"/>
          <c:showSerName val="0"/>
          <c:showPercent val="0"/>
          <c:showBubbleSize val="0"/>
        </c:dLbls>
        <c:gapWidth val="150"/>
        <c:shape val="box"/>
        <c:axId val="111310336"/>
        <c:axId val="111311872"/>
        <c:axId val="0"/>
      </c:bar3DChart>
      <c:catAx>
        <c:axId val="111310336"/>
        <c:scaling>
          <c:orientation val="minMax"/>
        </c:scaling>
        <c:delete val="0"/>
        <c:axPos val="b"/>
        <c:numFmt formatCode="General" sourceLinked="0"/>
        <c:majorTickMark val="out"/>
        <c:minorTickMark val="none"/>
        <c:tickLblPos val="nextTo"/>
        <c:crossAx val="111311872"/>
        <c:crosses val="autoZero"/>
        <c:auto val="1"/>
        <c:lblAlgn val="ctr"/>
        <c:lblOffset val="100"/>
        <c:noMultiLvlLbl val="0"/>
      </c:catAx>
      <c:valAx>
        <c:axId val="111311872"/>
        <c:scaling>
          <c:orientation val="minMax"/>
        </c:scaling>
        <c:delete val="0"/>
        <c:axPos val="l"/>
        <c:majorGridlines/>
        <c:numFmt formatCode="0.0%" sourceLinked="1"/>
        <c:majorTickMark val="out"/>
        <c:minorTickMark val="none"/>
        <c:tickLblPos val="nextTo"/>
        <c:crossAx val="111310336"/>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Лист2!$B$2:$B$3</c:f>
              <c:strCache>
                <c:ptCount val="1"/>
                <c:pt idx="0">
                  <c:v>2022 год</c:v>
                </c:pt>
              </c:strCache>
            </c:strRef>
          </c:tx>
          <c:invertIfNegative val="0"/>
          <c:cat>
            <c:strRef>
              <c:f>(Лист2!$A$4:$A$10,Лист2!$A$12:$A$14)</c:f>
              <c:strCache>
                <c:ptCount val="10"/>
                <c:pt idx="0">
                  <c:v>Налог на доходы физических лиц</c:v>
                </c:pt>
                <c:pt idx="1">
                  <c:v>Акцизы на дизельное топливо, моторные масла, автомобильный и прямогонный бензин</c:v>
                </c:pt>
                <c:pt idx="2">
                  <c:v>Налоги на совокупный доход</c:v>
                </c:pt>
                <c:pt idx="3">
                  <c:v>Налог на имущество физических лиц</c:v>
                </c:pt>
                <c:pt idx="4">
                  <c:v>Земельный налог</c:v>
                </c:pt>
                <c:pt idx="5">
                  <c:v>Государственная пошлина</c:v>
                </c:pt>
                <c:pt idx="6">
                  <c:v>Доходы от использования имущества, находящегося в государственной и муниципальной собственности</c:v>
                </c:pt>
                <c:pt idx="7">
                  <c:v>Прочие доходы от оказания платных услуг</c:v>
                </c:pt>
                <c:pt idx="8">
                  <c:v>Доходы от продажи материальных и нематериальных активов</c:v>
                </c:pt>
                <c:pt idx="9">
                  <c:v>Штрафы, санкции, возмещение ущерба</c:v>
                </c:pt>
              </c:strCache>
            </c:strRef>
          </c:cat>
          <c:val>
            <c:numRef>
              <c:f>(Лист2!$B$4:$B$10,Лист2!$B$12:$B$14)</c:f>
              <c:numCache>
                <c:formatCode>0.0%</c:formatCode>
                <c:ptCount val="10"/>
                <c:pt idx="0">
                  <c:v>0.54100000000000004</c:v>
                </c:pt>
                <c:pt idx="1">
                  <c:v>6.3E-2</c:v>
                </c:pt>
                <c:pt idx="2">
                  <c:v>3.5000000000000003E-2</c:v>
                </c:pt>
                <c:pt idx="3">
                  <c:v>5.2999999999999999E-2</c:v>
                </c:pt>
                <c:pt idx="4">
                  <c:v>0.17799999999999999</c:v>
                </c:pt>
                <c:pt idx="5">
                  <c:v>3.1E-2</c:v>
                </c:pt>
                <c:pt idx="6">
                  <c:v>5.7000000000000002E-2</c:v>
                </c:pt>
                <c:pt idx="7">
                  <c:v>1E-3</c:v>
                </c:pt>
                <c:pt idx="8">
                  <c:v>3.4000000000000002E-2</c:v>
                </c:pt>
                <c:pt idx="9">
                  <c:v>7.0000000000000001E-3</c:v>
                </c:pt>
              </c:numCache>
            </c:numRef>
          </c:val>
          <c:extLst xmlns:c16r2="http://schemas.microsoft.com/office/drawing/2015/06/chart">
            <c:ext xmlns:c16="http://schemas.microsoft.com/office/drawing/2014/chart" uri="{C3380CC4-5D6E-409C-BE32-E72D297353CC}">
              <c16:uniqueId val="{00000000-D99C-4FE6-8D2B-0EB6A3BD38BF}"/>
            </c:ext>
          </c:extLst>
        </c:ser>
        <c:ser>
          <c:idx val="1"/>
          <c:order val="1"/>
          <c:tx>
            <c:strRef>
              <c:f>Лист2!$C$2:$C$3</c:f>
              <c:strCache>
                <c:ptCount val="1"/>
                <c:pt idx="0">
                  <c:v>2023 год</c:v>
                </c:pt>
              </c:strCache>
            </c:strRef>
          </c:tx>
          <c:spPr>
            <a:solidFill>
              <a:srgbClr val="FF0000"/>
            </a:solidFill>
          </c:spPr>
          <c:invertIfNegative val="0"/>
          <c:cat>
            <c:strRef>
              <c:f>(Лист2!$A$4:$A$10,Лист2!$A$12:$A$14)</c:f>
              <c:strCache>
                <c:ptCount val="10"/>
                <c:pt idx="0">
                  <c:v>Налог на доходы физических лиц</c:v>
                </c:pt>
                <c:pt idx="1">
                  <c:v>Акцизы на дизельное топливо, моторные масла, автомобильный и прямогонный бензин</c:v>
                </c:pt>
                <c:pt idx="2">
                  <c:v>Налоги на совокупный доход</c:v>
                </c:pt>
                <c:pt idx="3">
                  <c:v>Налог на имущество физических лиц</c:v>
                </c:pt>
                <c:pt idx="4">
                  <c:v>Земельный налог</c:v>
                </c:pt>
                <c:pt idx="5">
                  <c:v>Государственная пошлина</c:v>
                </c:pt>
                <c:pt idx="6">
                  <c:v>Доходы от использования имущества, находящегося в государственной и муниципальной собственности</c:v>
                </c:pt>
                <c:pt idx="7">
                  <c:v>Прочие доходы от оказания платных услуг</c:v>
                </c:pt>
                <c:pt idx="8">
                  <c:v>Доходы от продажи материальных и нематериальных активов</c:v>
                </c:pt>
                <c:pt idx="9">
                  <c:v>Штрафы, санкции, возмещение ущерба</c:v>
                </c:pt>
              </c:strCache>
            </c:strRef>
          </c:cat>
          <c:val>
            <c:numRef>
              <c:f>(Лист2!$C$4:$C$10,Лист2!$C$12:$C$14)</c:f>
              <c:numCache>
                <c:formatCode>0.0%</c:formatCode>
                <c:ptCount val="10"/>
                <c:pt idx="0">
                  <c:v>0.56899999999999995</c:v>
                </c:pt>
                <c:pt idx="1">
                  <c:v>6.3E-2</c:v>
                </c:pt>
                <c:pt idx="2">
                  <c:v>3.5999999999999997E-2</c:v>
                </c:pt>
                <c:pt idx="3">
                  <c:v>5.3999999999999999E-2</c:v>
                </c:pt>
                <c:pt idx="4">
                  <c:v>0.17399999999999999</c:v>
                </c:pt>
                <c:pt idx="5">
                  <c:v>3.2000000000000001E-2</c:v>
                </c:pt>
                <c:pt idx="6">
                  <c:v>5.5E-2</c:v>
                </c:pt>
                <c:pt idx="7">
                  <c:v>1E-3</c:v>
                </c:pt>
                <c:pt idx="8">
                  <c:v>0.01</c:v>
                </c:pt>
                <c:pt idx="9">
                  <c:v>6.0000000000000001E-3</c:v>
                </c:pt>
              </c:numCache>
            </c:numRef>
          </c:val>
          <c:extLst xmlns:c16r2="http://schemas.microsoft.com/office/drawing/2015/06/chart">
            <c:ext xmlns:c16="http://schemas.microsoft.com/office/drawing/2014/chart" uri="{C3380CC4-5D6E-409C-BE32-E72D297353CC}">
              <c16:uniqueId val="{00000001-D99C-4FE6-8D2B-0EB6A3BD38BF}"/>
            </c:ext>
          </c:extLst>
        </c:ser>
        <c:ser>
          <c:idx val="2"/>
          <c:order val="2"/>
          <c:tx>
            <c:strRef>
              <c:f>Лист2!$D$2:$D$3</c:f>
              <c:strCache>
                <c:ptCount val="1"/>
                <c:pt idx="0">
                  <c:v>2024 год</c:v>
                </c:pt>
              </c:strCache>
            </c:strRef>
          </c:tx>
          <c:invertIfNegative val="0"/>
          <c:cat>
            <c:strRef>
              <c:f>(Лист2!$A$4:$A$10,Лист2!$A$12:$A$14)</c:f>
              <c:strCache>
                <c:ptCount val="10"/>
                <c:pt idx="0">
                  <c:v>Налог на доходы физических лиц</c:v>
                </c:pt>
                <c:pt idx="1">
                  <c:v>Акцизы на дизельное топливо, моторные масла, автомобильный и прямогонный бензин</c:v>
                </c:pt>
                <c:pt idx="2">
                  <c:v>Налоги на совокупный доход</c:v>
                </c:pt>
                <c:pt idx="3">
                  <c:v>Налог на имущество физических лиц</c:v>
                </c:pt>
                <c:pt idx="4">
                  <c:v>Земельный налог</c:v>
                </c:pt>
                <c:pt idx="5">
                  <c:v>Государственная пошлина</c:v>
                </c:pt>
                <c:pt idx="6">
                  <c:v>Доходы от использования имущества, находящегося в государственной и муниципальной собственности</c:v>
                </c:pt>
                <c:pt idx="7">
                  <c:v>Прочие доходы от оказания платных услуг</c:v>
                </c:pt>
                <c:pt idx="8">
                  <c:v>Доходы от продажи материальных и нематериальных активов</c:v>
                </c:pt>
                <c:pt idx="9">
                  <c:v>Штрафы, санкции, возмещение ущерба</c:v>
                </c:pt>
              </c:strCache>
            </c:strRef>
          </c:cat>
          <c:val>
            <c:numRef>
              <c:f>(Лист2!$D$4:$D$10,Лист2!$D$12:$D$14)</c:f>
              <c:numCache>
                <c:formatCode>0.0%</c:formatCode>
                <c:ptCount val="10"/>
                <c:pt idx="0">
                  <c:v>0.58199999999999996</c:v>
                </c:pt>
                <c:pt idx="1">
                  <c:v>5.8999999999999997E-2</c:v>
                </c:pt>
                <c:pt idx="2">
                  <c:v>3.5000000000000003E-2</c:v>
                </c:pt>
                <c:pt idx="3">
                  <c:v>5.3999999999999999E-2</c:v>
                </c:pt>
                <c:pt idx="4">
                  <c:v>0.16500000000000001</c:v>
                </c:pt>
                <c:pt idx="5">
                  <c:v>0.03</c:v>
                </c:pt>
                <c:pt idx="6">
                  <c:v>5.1999999999999998E-2</c:v>
                </c:pt>
                <c:pt idx="7">
                  <c:v>1E-3</c:v>
                </c:pt>
                <c:pt idx="8">
                  <c:v>1.6E-2</c:v>
                </c:pt>
                <c:pt idx="9">
                  <c:v>6.0000000000000001E-3</c:v>
                </c:pt>
              </c:numCache>
            </c:numRef>
          </c:val>
          <c:extLst xmlns:c16r2="http://schemas.microsoft.com/office/drawing/2015/06/chart">
            <c:ext xmlns:c16="http://schemas.microsoft.com/office/drawing/2014/chart" uri="{C3380CC4-5D6E-409C-BE32-E72D297353CC}">
              <c16:uniqueId val="{00000002-D99C-4FE6-8D2B-0EB6A3BD38BF}"/>
            </c:ext>
          </c:extLst>
        </c:ser>
        <c:dLbls>
          <c:showLegendKey val="0"/>
          <c:showVal val="0"/>
          <c:showCatName val="0"/>
          <c:showSerName val="0"/>
          <c:showPercent val="0"/>
          <c:showBubbleSize val="0"/>
        </c:dLbls>
        <c:gapWidth val="150"/>
        <c:shape val="box"/>
        <c:axId val="108993536"/>
        <c:axId val="108999424"/>
        <c:axId val="0"/>
      </c:bar3DChart>
      <c:catAx>
        <c:axId val="108993536"/>
        <c:scaling>
          <c:orientation val="minMax"/>
        </c:scaling>
        <c:delete val="0"/>
        <c:axPos val="b"/>
        <c:numFmt formatCode="General" sourceLinked="0"/>
        <c:majorTickMark val="out"/>
        <c:minorTickMark val="none"/>
        <c:tickLblPos val="nextTo"/>
        <c:crossAx val="108999424"/>
        <c:crosses val="autoZero"/>
        <c:auto val="1"/>
        <c:lblAlgn val="ctr"/>
        <c:lblOffset val="100"/>
        <c:noMultiLvlLbl val="0"/>
      </c:catAx>
      <c:valAx>
        <c:axId val="108999424"/>
        <c:scaling>
          <c:orientation val="minMax"/>
        </c:scaling>
        <c:delete val="0"/>
        <c:axPos val="l"/>
        <c:majorGridlines/>
        <c:numFmt formatCode="0.0%" sourceLinked="1"/>
        <c:majorTickMark val="out"/>
        <c:minorTickMark val="none"/>
        <c:tickLblPos val="nextTo"/>
        <c:crossAx val="108993536"/>
        <c:crosses val="autoZero"/>
        <c:crossBetween val="between"/>
      </c:valAx>
      <c:dTable>
        <c:showHorzBorder val="1"/>
        <c:showVertBorder val="1"/>
        <c:showOutline val="1"/>
        <c:showKeys val="1"/>
        <c:txPr>
          <a:bodyPr/>
          <a:lstStyle/>
          <a:p>
            <a:pPr rtl="0">
              <a:defRPr b="1"/>
            </a:pPr>
            <a:endParaRPr lang="ru-RU"/>
          </a:p>
        </c:txPr>
      </c:dTable>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floor>
    <c:sideWall>
      <c:thickness val="0"/>
    </c:sideWall>
    <c:backWall>
      <c:thickness val="0"/>
    </c:backWall>
    <c:plotArea>
      <c:layout/>
      <c:bar3DChart>
        <c:barDir val="col"/>
        <c:grouping val="clustered"/>
        <c:varyColors val="0"/>
        <c:ser>
          <c:idx val="0"/>
          <c:order val="0"/>
          <c:tx>
            <c:v>2022 г.</c:v>
          </c:tx>
          <c:invertIfNegative val="0"/>
          <c:cat>
            <c:strRef>
              <c:f>гистограмма!$A$4:$A$16</c:f>
              <c:strCache>
                <c:ptCount val="12"/>
                <c:pt idx="0">
                  <c:v>Общегосударственные расходы</c:v>
                </c:pt>
                <c:pt idx="1">
                  <c:v>Национальная безопасность и правоохранительная деятельность </c:v>
                </c:pt>
                <c:pt idx="2">
                  <c:v>Национальная экономика</c:v>
                </c:pt>
                <c:pt idx="3">
                  <c:v>Жилищно-коммунальное хозяйство</c:v>
                </c:pt>
                <c:pt idx="4">
                  <c:v>Охрана окружающей среды</c:v>
                </c:pt>
                <c:pt idx="5">
                  <c:v>Образование</c:v>
                </c:pt>
                <c:pt idx="6">
                  <c:v>Культура </c:v>
                </c:pt>
                <c:pt idx="7">
                  <c:v>Социальная политика</c:v>
                </c:pt>
                <c:pt idx="8">
                  <c:v>Физическая культура и спорт</c:v>
                </c:pt>
                <c:pt idx="9">
                  <c:v>Средства массовой информации</c:v>
                </c:pt>
                <c:pt idx="10">
                  <c:v>Обслуживание государственного и муниципального долга</c:v>
                </c:pt>
                <c:pt idx="11">
                  <c:v>Условно утвержденные расходы</c:v>
                </c:pt>
              </c:strCache>
            </c:strRef>
          </c:cat>
          <c:val>
            <c:numRef>
              <c:f>гистограмма!$B$4:$B$16</c:f>
              <c:numCache>
                <c:formatCode>0.0%</c:formatCode>
                <c:ptCount val="12"/>
                <c:pt idx="0">
                  <c:v>0.31</c:v>
                </c:pt>
                <c:pt idx="1">
                  <c:v>1.2999999999999999E-2</c:v>
                </c:pt>
                <c:pt idx="2">
                  <c:v>4.1000000000000002E-2</c:v>
                </c:pt>
                <c:pt idx="3">
                  <c:v>0.25</c:v>
                </c:pt>
                <c:pt idx="4">
                  <c:v>4.0000000000000001E-3</c:v>
                </c:pt>
                <c:pt idx="5">
                  <c:v>0.17699999999999999</c:v>
                </c:pt>
                <c:pt idx="6">
                  <c:v>0.112</c:v>
                </c:pt>
                <c:pt idx="7">
                  <c:v>5.8999999999999997E-2</c:v>
                </c:pt>
                <c:pt idx="8">
                  <c:v>2.5999999999999999E-2</c:v>
                </c:pt>
                <c:pt idx="9">
                  <c:v>5.0000000000000001E-3</c:v>
                </c:pt>
                <c:pt idx="10">
                  <c:v>5.0000000000000001E-3</c:v>
                </c:pt>
                <c:pt idx="11">
                  <c:v>0</c:v>
                </c:pt>
              </c:numCache>
            </c:numRef>
          </c:val>
          <c:extLst xmlns:c16r2="http://schemas.microsoft.com/office/drawing/2015/06/chart">
            <c:ext xmlns:c16="http://schemas.microsoft.com/office/drawing/2014/chart" uri="{C3380CC4-5D6E-409C-BE32-E72D297353CC}">
              <c16:uniqueId val="{00000000-437E-4764-AF7C-7ABBDC0AD26B}"/>
            </c:ext>
          </c:extLst>
        </c:ser>
        <c:ser>
          <c:idx val="1"/>
          <c:order val="1"/>
          <c:tx>
            <c:v>2023 г.</c:v>
          </c:tx>
          <c:spPr>
            <a:solidFill>
              <a:srgbClr val="FF0000"/>
            </a:solidFill>
          </c:spPr>
          <c:invertIfNegative val="0"/>
          <c:cat>
            <c:strRef>
              <c:f>гистограмма!$A$4:$A$16</c:f>
              <c:strCache>
                <c:ptCount val="12"/>
                <c:pt idx="0">
                  <c:v>Общегосударственные расходы</c:v>
                </c:pt>
                <c:pt idx="1">
                  <c:v>Национальная безопасность и правоохранительная деятельность </c:v>
                </c:pt>
                <c:pt idx="2">
                  <c:v>Национальная экономика</c:v>
                </c:pt>
                <c:pt idx="3">
                  <c:v>Жилищно-коммунальное хозяйство</c:v>
                </c:pt>
                <c:pt idx="4">
                  <c:v>Охрана окружающей среды</c:v>
                </c:pt>
                <c:pt idx="5">
                  <c:v>Образование</c:v>
                </c:pt>
                <c:pt idx="6">
                  <c:v>Культура </c:v>
                </c:pt>
                <c:pt idx="7">
                  <c:v>Социальная политика</c:v>
                </c:pt>
                <c:pt idx="8">
                  <c:v>Физическая культура и спорт</c:v>
                </c:pt>
                <c:pt idx="9">
                  <c:v>Средства массовой информации</c:v>
                </c:pt>
                <c:pt idx="10">
                  <c:v>Обслуживание государственного и муниципального долга</c:v>
                </c:pt>
                <c:pt idx="11">
                  <c:v>Условно утвержденные расходы</c:v>
                </c:pt>
              </c:strCache>
            </c:strRef>
          </c:cat>
          <c:val>
            <c:numRef>
              <c:f>гистограмма!$C$4:$C$16</c:f>
              <c:numCache>
                <c:formatCode>0.0%</c:formatCode>
                <c:ptCount val="12"/>
                <c:pt idx="0">
                  <c:v>0.32900000000000001</c:v>
                </c:pt>
                <c:pt idx="1">
                  <c:v>1.4999999999999999E-2</c:v>
                </c:pt>
                <c:pt idx="2">
                  <c:v>3.4000000000000002E-2</c:v>
                </c:pt>
                <c:pt idx="3">
                  <c:v>0.21099999999999999</c:v>
                </c:pt>
                <c:pt idx="4">
                  <c:v>1E-3</c:v>
                </c:pt>
                <c:pt idx="5">
                  <c:v>0.161</c:v>
                </c:pt>
                <c:pt idx="6">
                  <c:v>0.125</c:v>
                </c:pt>
                <c:pt idx="7">
                  <c:v>6.4000000000000001E-2</c:v>
                </c:pt>
                <c:pt idx="8">
                  <c:v>2.7E-2</c:v>
                </c:pt>
                <c:pt idx="9">
                  <c:v>6.0000000000000001E-3</c:v>
                </c:pt>
                <c:pt idx="10">
                  <c:v>5.0000000000000001E-3</c:v>
                </c:pt>
                <c:pt idx="11">
                  <c:v>2.3E-2</c:v>
                </c:pt>
              </c:numCache>
            </c:numRef>
          </c:val>
          <c:extLst xmlns:c16r2="http://schemas.microsoft.com/office/drawing/2015/06/chart">
            <c:ext xmlns:c16="http://schemas.microsoft.com/office/drawing/2014/chart" uri="{C3380CC4-5D6E-409C-BE32-E72D297353CC}">
              <c16:uniqueId val="{00000001-437E-4764-AF7C-7ABBDC0AD26B}"/>
            </c:ext>
          </c:extLst>
        </c:ser>
        <c:ser>
          <c:idx val="2"/>
          <c:order val="2"/>
          <c:tx>
            <c:v>2024 г.</c:v>
          </c:tx>
          <c:invertIfNegative val="0"/>
          <c:cat>
            <c:strRef>
              <c:f>гистограмма!$A$4:$A$16</c:f>
              <c:strCache>
                <c:ptCount val="12"/>
                <c:pt idx="0">
                  <c:v>Общегосударственные расходы</c:v>
                </c:pt>
                <c:pt idx="1">
                  <c:v>Национальная безопасность и правоохранительная деятельность </c:v>
                </c:pt>
                <c:pt idx="2">
                  <c:v>Национальная экономика</c:v>
                </c:pt>
                <c:pt idx="3">
                  <c:v>Жилищно-коммунальное хозяйство</c:v>
                </c:pt>
                <c:pt idx="4">
                  <c:v>Охрана окружающей среды</c:v>
                </c:pt>
                <c:pt idx="5">
                  <c:v>Образование</c:v>
                </c:pt>
                <c:pt idx="6">
                  <c:v>Культура </c:v>
                </c:pt>
                <c:pt idx="7">
                  <c:v>Социальная политика</c:v>
                </c:pt>
                <c:pt idx="8">
                  <c:v>Физическая культура и спорт</c:v>
                </c:pt>
                <c:pt idx="9">
                  <c:v>Средства массовой информации</c:v>
                </c:pt>
                <c:pt idx="10">
                  <c:v>Обслуживание государственного и муниципального долга</c:v>
                </c:pt>
                <c:pt idx="11">
                  <c:v>Условно утвержденные расходы</c:v>
                </c:pt>
              </c:strCache>
            </c:strRef>
          </c:cat>
          <c:val>
            <c:numRef>
              <c:f>гистограмма!$D$4:$D$16</c:f>
              <c:numCache>
                <c:formatCode>0.0%</c:formatCode>
                <c:ptCount val="12"/>
                <c:pt idx="0">
                  <c:v>0.34899999999999998</c:v>
                </c:pt>
                <c:pt idx="1">
                  <c:v>1.7999999999999999E-2</c:v>
                </c:pt>
                <c:pt idx="2">
                  <c:v>3.5999999999999997E-2</c:v>
                </c:pt>
                <c:pt idx="3">
                  <c:v>0.16400000000000001</c:v>
                </c:pt>
                <c:pt idx="4">
                  <c:v>2E-3</c:v>
                </c:pt>
                <c:pt idx="5">
                  <c:v>0.18099999999999999</c:v>
                </c:pt>
                <c:pt idx="6">
                  <c:v>0.14000000000000001</c:v>
                </c:pt>
                <c:pt idx="7">
                  <c:v>0.02</c:v>
                </c:pt>
                <c:pt idx="8">
                  <c:v>0.03</c:v>
                </c:pt>
                <c:pt idx="9">
                  <c:v>6.0000000000000001E-3</c:v>
                </c:pt>
                <c:pt idx="10">
                  <c:v>5.0000000000000001E-3</c:v>
                </c:pt>
                <c:pt idx="11">
                  <c:v>4.8000000000000001E-2</c:v>
                </c:pt>
              </c:numCache>
            </c:numRef>
          </c:val>
          <c:extLst xmlns:c16r2="http://schemas.microsoft.com/office/drawing/2015/06/chart">
            <c:ext xmlns:c16="http://schemas.microsoft.com/office/drawing/2014/chart" uri="{C3380CC4-5D6E-409C-BE32-E72D297353CC}">
              <c16:uniqueId val="{00000002-437E-4764-AF7C-7ABBDC0AD26B}"/>
            </c:ext>
          </c:extLst>
        </c:ser>
        <c:dLbls>
          <c:showLegendKey val="0"/>
          <c:showVal val="0"/>
          <c:showCatName val="0"/>
          <c:showSerName val="0"/>
          <c:showPercent val="0"/>
          <c:showBubbleSize val="0"/>
        </c:dLbls>
        <c:gapWidth val="150"/>
        <c:shape val="box"/>
        <c:axId val="111940736"/>
        <c:axId val="111942272"/>
        <c:axId val="0"/>
      </c:bar3DChart>
      <c:catAx>
        <c:axId val="111940736"/>
        <c:scaling>
          <c:orientation val="minMax"/>
        </c:scaling>
        <c:delete val="0"/>
        <c:axPos val="b"/>
        <c:numFmt formatCode="General"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ru-RU"/>
          </a:p>
        </c:txPr>
        <c:crossAx val="111942272"/>
        <c:crosses val="autoZero"/>
        <c:auto val="1"/>
        <c:lblAlgn val="ctr"/>
        <c:lblOffset val="100"/>
        <c:noMultiLvlLbl val="0"/>
      </c:catAx>
      <c:valAx>
        <c:axId val="111942272"/>
        <c:scaling>
          <c:orientation val="minMax"/>
        </c:scaling>
        <c:delete val="0"/>
        <c:axPos val="l"/>
        <c:numFmt formatCode="0.0%"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ru-RU"/>
          </a:p>
        </c:txPr>
        <c:crossAx val="111940736"/>
        <c:crosses val="autoZero"/>
        <c:crossBetween val="between"/>
      </c:valAx>
      <c:dTable>
        <c:showHorzBorder val="1"/>
        <c:showVertBorder val="1"/>
        <c:showOutline val="1"/>
        <c:showKeys val="0"/>
        <c:txPr>
          <a:bodyPr/>
          <a:lstStyle/>
          <a:p>
            <a:pPr rtl="0">
              <a:defRPr sz="1000" b="1" i="0" u="none" strike="noStrike" baseline="0">
                <a:solidFill>
                  <a:srgbClr val="000000"/>
                </a:solidFill>
                <a:latin typeface="Calibri"/>
                <a:ea typeface="Calibri"/>
                <a:cs typeface="Calibri"/>
              </a:defRPr>
            </a:pPr>
            <a:endParaRPr lang="ru-RU"/>
          </a:p>
        </c:txPr>
      </c:dTable>
      <c:spPr>
        <a:noFill/>
        <a:ln w="25400">
          <a:noFill/>
        </a:ln>
      </c:spPr>
    </c:plotArea>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ru-RU"/>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ru-RU" smtClean="0"/>
              <a:t>Образец заголовка</a:t>
            </a:r>
            <a:endParaRPr lang="en-US" dirty="0"/>
          </a:p>
        </p:txBody>
      </p:sp>
      <p:sp>
        <p:nvSpPr>
          <p:cNvPr id="8" name="Date Placeholder 3"/>
          <p:cNvSpPr>
            <a:spLocks noGrp="1"/>
          </p:cNvSpPr>
          <p:nvPr>
            <p:ph type="dt" sz="half" idx="10"/>
          </p:nvPr>
        </p:nvSpPr>
        <p:spPr/>
        <p:txBody>
          <a:bodyPr/>
          <a:lstStyle>
            <a:lvl1pPr>
              <a:defRPr/>
            </a:lvl1pPr>
          </a:lstStyle>
          <a:p>
            <a:pPr>
              <a:defRPr/>
            </a:pPr>
            <a:endParaRPr lang="ru-RU" altLang="ru-RU"/>
          </a:p>
        </p:txBody>
      </p:sp>
      <p:sp>
        <p:nvSpPr>
          <p:cNvPr id="9" name="Footer Placeholder 4"/>
          <p:cNvSpPr>
            <a:spLocks noGrp="1"/>
          </p:cNvSpPr>
          <p:nvPr>
            <p:ph type="ftr" sz="quarter" idx="11"/>
          </p:nvPr>
        </p:nvSpPr>
        <p:spPr/>
        <p:txBody>
          <a:bodyPr/>
          <a:lstStyle>
            <a:lvl1pPr>
              <a:defRPr/>
            </a:lvl1pPr>
          </a:lstStyle>
          <a:p>
            <a:pPr>
              <a:defRPr/>
            </a:pPr>
            <a:endParaRPr lang="ru-RU" altLang="ru-RU"/>
          </a:p>
        </p:txBody>
      </p:sp>
      <p:sp>
        <p:nvSpPr>
          <p:cNvPr id="10" name="Slide Number Placeholder 5"/>
          <p:cNvSpPr>
            <a:spLocks noGrp="1"/>
          </p:cNvSpPr>
          <p:nvPr>
            <p:ph type="sldNum" sz="quarter" idx="12"/>
          </p:nvPr>
        </p:nvSpPr>
        <p:spPr/>
        <p:txBody>
          <a:bodyPr/>
          <a:lstStyle>
            <a:lvl1pPr>
              <a:defRPr/>
            </a:lvl1pPr>
          </a:lstStyle>
          <a:p>
            <a:pPr>
              <a:defRPr/>
            </a:pPr>
            <a:fld id="{A17A8588-65E4-4E18-8BA9-1B0912F5B1FD}" type="slidenum">
              <a:rPr lang="ru-RU" altLang="ru-RU"/>
              <a:pPr>
                <a:defRPr/>
              </a:pPr>
              <a:t>‹#›</a:t>
            </a:fld>
            <a:endParaRPr lang="ru-RU" altLang="ru-RU"/>
          </a:p>
        </p:txBody>
      </p:sp>
    </p:spTree>
    <p:extLst>
      <p:ext uri="{BB962C8B-B14F-4D97-AF65-F5344CB8AC3E}">
        <p14:creationId xmlns:p14="http://schemas.microsoft.com/office/powerpoint/2010/main" val="2500176289"/>
      </p:ext>
    </p:extLst>
  </p:cSld>
  <p:clrMapOvr>
    <a:masterClrMapping/>
  </p:clrMapOvr>
  <p:transition>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endParaRPr lang="ru-RU" altLang="ru-RU"/>
          </a:p>
        </p:txBody>
      </p:sp>
      <p:sp>
        <p:nvSpPr>
          <p:cNvPr id="5" name="Footer Placeholder 4"/>
          <p:cNvSpPr>
            <a:spLocks noGrp="1"/>
          </p:cNvSpPr>
          <p:nvPr>
            <p:ph type="ftr" sz="quarter" idx="11"/>
          </p:nvPr>
        </p:nvSpPr>
        <p:spPr/>
        <p:txBody>
          <a:bodyPr/>
          <a:lstStyle>
            <a:lvl1pPr>
              <a:defRPr/>
            </a:lvl1pPr>
          </a:lstStyle>
          <a:p>
            <a:pPr>
              <a:defRPr/>
            </a:pPr>
            <a:endParaRPr lang="ru-RU" altLang="ru-RU"/>
          </a:p>
        </p:txBody>
      </p:sp>
      <p:sp>
        <p:nvSpPr>
          <p:cNvPr id="6" name="Slide Number Placeholder 5"/>
          <p:cNvSpPr>
            <a:spLocks noGrp="1"/>
          </p:cNvSpPr>
          <p:nvPr>
            <p:ph type="sldNum" sz="quarter" idx="12"/>
          </p:nvPr>
        </p:nvSpPr>
        <p:spPr/>
        <p:txBody>
          <a:bodyPr/>
          <a:lstStyle>
            <a:lvl1pPr>
              <a:defRPr/>
            </a:lvl1pPr>
          </a:lstStyle>
          <a:p>
            <a:pPr>
              <a:defRPr/>
            </a:pPr>
            <a:fld id="{B577D196-5BE5-46CB-81B4-715D30CBA69A}" type="slidenum">
              <a:rPr lang="ru-RU" altLang="ru-RU"/>
              <a:pPr>
                <a:defRPr/>
              </a:pPr>
              <a:t>‹#›</a:t>
            </a:fld>
            <a:endParaRPr lang="ru-RU" altLang="ru-RU"/>
          </a:p>
        </p:txBody>
      </p:sp>
    </p:spTree>
    <p:extLst>
      <p:ext uri="{BB962C8B-B14F-4D97-AF65-F5344CB8AC3E}">
        <p14:creationId xmlns:p14="http://schemas.microsoft.com/office/powerpoint/2010/main" val="2667835731"/>
      </p:ext>
    </p:extLst>
  </p:cSld>
  <p:clrMapOvr>
    <a:masterClrMapping/>
  </p:clrMapOvr>
  <p:transition>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endParaRPr lang="ru-RU" altLang="ru-RU"/>
          </a:p>
        </p:txBody>
      </p:sp>
      <p:sp>
        <p:nvSpPr>
          <p:cNvPr id="5" name="Footer Placeholder 4"/>
          <p:cNvSpPr>
            <a:spLocks noGrp="1"/>
          </p:cNvSpPr>
          <p:nvPr>
            <p:ph type="ftr" sz="quarter" idx="11"/>
          </p:nvPr>
        </p:nvSpPr>
        <p:spPr/>
        <p:txBody>
          <a:bodyPr/>
          <a:lstStyle>
            <a:lvl1pPr>
              <a:defRPr/>
            </a:lvl1pPr>
          </a:lstStyle>
          <a:p>
            <a:pPr>
              <a:defRPr/>
            </a:pPr>
            <a:endParaRPr lang="ru-RU" altLang="ru-RU"/>
          </a:p>
        </p:txBody>
      </p:sp>
      <p:sp>
        <p:nvSpPr>
          <p:cNvPr id="6" name="Slide Number Placeholder 5"/>
          <p:cNvSpPr>
            <a:spLocks noGrp="1"/>
          </p:cNvSpPr>
          <p:nvPr>
            <p:ph type="sldNum" sz="quarter" idx="12"/>
          </p:nvPr>
        </p:nvSpPr>
        <p:spPr/>
        <p:txBody>
          <a:bodyPr/>
          <a:lstStyle>
            <a:lvl1pPr>
              <a:defRPr/>
            </a:lvl1pPr>
          </a:lstStyle>
          <a:p>
            <a:pPr>
              <a:defRPr/>
            </a:pPr>
            <a:fld id="{08ADEEAF-F5B0-448F-8BB9-FF12057CB644}" type="slidenum">
              <a:rPr lang="ru-RU" altLang="ru-RU"/>
              <a:pPr>
                <a:defRPr/>
              </a:pPr>
              <a:t>‹#›</a:t>
            </a:fld>
            <a:endParaRPr lang="ru-RU" altLang="ru-RU"/>
          </a:p>
        </p:txBody>
      </p:sp>
    </p:spTree>
    <p:extLst>
      <p:ext uri="{BB962C8B-B14F-4D97-AF65-F5344CB8AC3E}">
        <p14:creationId xmlns:p14="http://schemas.microsoft.com/office/powerpoint/2010/main" val="3199316739"/>
      </p:ext>
    </p:extLst>
  </p:cSld>
  <p:clrMapOvr>
    <a:masterClrMapping/>
  </p:clrMapOvr>
  <p:transition>
    <p:pull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Объект">
    <p:spTree>
      <p:nvGrpSpPr>
        <p:cNvPr id="1" name=""/>
        <p:cNvGrpSpPr/>
        <p:nvPr/>
      </p:nvGrpSpPr>
      <p:grpSpPr>
        <a:xfrm>
          <a:off x="0" y="0"/>
          <a:ext cx="0" cy="0"/>
          <a:chOff x="0" y="0"/>
          <a:chExt cx="0" cy="0"/>
        </a:xfrm>
      </p:grpSpPr>
      <p:sp>
        <p:nvSpPr>
          <p:cNvPr id="2" name="Объект 1"/>
          <p:cNvSpPr>
            <a:spLocks noGrp="1"/>
          </p:cNvSpPr>
          <p:nvPr>
            <p:ph/>
          </p:nvPr>
        </p:nvSpPr>
        <p:spPr>
          <a:xfrm>
            <a:off x="457200" y="274638"/>
            <a:ext cx="8229600" cy="58515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Rectangle 4"/>
          <p:cNvSpPr>
            <a:spLocks noGrp="1" noChangeArrowheads="1"/>
          </p:cNvSpPr>
          <p:nvPr>
            <p:ph type="dt" sz="half" idx="10"/>
          </p:nvPr>
        </p:nvSpPr>
        <p:spPr/>
        <p:txBody>
          <a:bodyPr/>
          <a:lstStyle>
            <a:lvl1pPr>
              <a:defRPr/>
            </a:lvl1pPr>
          </a:lstStyle>
          <a:p>
            <a:pPr>
              <a:defRPr/>
            </a:pPr>
            <a:endParaRPr lang="ru-RU" altLang="ru-RU"/>
          </a:p>
        </p:txBody>
      </p:sp>
      <p:sp>
        <p:nvSpPr>
          <p:cNvPr id="4" name="Rectangle 5"/>
          <p:cNvSpPr>
            <a:spLocks noGrp="1" noChangeArrowheads="1"/>
          </p:cNvSpPr>
          <p:nvPr>
            <p:ph type="ftr" sz="quarter" idx="11"/>
          </p:nvPr>
        </p:nvSpPr>
        <p:spPr/>
        <p:txBody>
          <a:bodyPr/>
          <a:lstStyle>
            <a:lvl1pPr>
              <a:defRPr/>
            </a:lvl1pPr>
          </a:lstStyle>
          <a:p>
            <a:pPr>
              <a:defRPr/>
            </a:pPr>
            <a:endParaRPr lang="ru-RU" altLang="ru-RU"/>
          </a:p>
        </p:txBody>
      </p:sp>
      <p:sp>
        <p:nvSpPr>
          <p:cNvPr id="5" name="Rectangle 6"/>
          <p:cNvSpPr>
            <a:spLocks noGrp="1" noChangeArrowheads="1"/>
          </p:cNvSpPr>
          <p:nvPr>
            <p:ph type="sldNum" sz="quarter" idx="12"/>
          </p:nvPr>
        </p:nvSpPr>
        <p:spPr/>
        <p:txBody>
          <a:bodyPr/>
          <a:lstStyle>
            <a:lvl1pPr>
              <a:defRPr/>
            </a:lvl1pPr>
          </a:lstStyle>
          <a:p>
            <a:pPr>
              <a:defRPr/>
            </a:pPr>
            <a:fld id="{DF92C96A-3F89-4C6B-89AC-78BD5D22BF01}" type="slidenum">
              <a:rPr lang="ru-RU" altLang="ru-RU"/>
              <a:pPr>
                <a:defRPr/>
              </a:pPr>
              <a:t>‹#›</a:t>
            </a:fld>
            <a:endParaRPr lang="ru-RU" altLang="ru-RU"/>
          </a:p>
        </p:txBody>
      </p:sp>
    </p:spTree>
    <p:extLst>
      <p:ext uri="{BB962C8B-B14F-4D97-AF65-F5344CB8AC3E}">
        <p14:creationId xmlns:p14="http://schemas.microsoft.com/office/powerpoint/2010/main" val="670114911"/>
      </p:ext>
    </p:extLst>
  </p:cSld>
  <p:clrMapOvr>
    <a:masterClrMapping/>
  </p:clrMapOvr>
  <p:transition>
    <p:pull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Заголовок, 1 большой объект и 2 маленьких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quarter" idx="2"/>
          </p:nvPr>
        </p:nvSpPr>
        <p:spPr>
          <a:xfrm>
            <a:off x="4648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Объект 4"/>
          <p:cNvSpPr>
            <a:spLocks noGrp="1"/>
          </p:cNvSpPr>
          <p:nvPr>
            <p:ph sz="quarter" idx="3"/>
          </p:nvPr>
        </p:nvSpPr>
        <p:spPr>
          <a:xfrm>
            <a:off x="4648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Rectangle 4"/>
          <p:cNvSpPr>
            <a:spLocks noGrp="1" noChangeArrowheads="1"/>
          </p:cNvSpPr>
          <p:nvPr>
            <p:ph type="dt" sz="half" idx="10"/>
          </p:nvPr>
        </p:nvSpPr>
        <p:spPr/>
        <p:txBody>
          <a:bodyPr/>
          <a:lstStyle>
            <a:lvl1pPr>
              <a:defRPr/>
            </a:lvl1pPr>
          </a:lstStyle>
          <a:p>
            <a:pPr>
              <a:defRPr/>
            </a:pPr>
            <a:endParaRPr lang="ru-RU" altLang="ru-RU"/>
          </a:p>
        </p:txBody>
      </p:sp>
      <p:sp>
        <p:nvSpPr>
          <p:cNvPr id="7" name="Rectangle 5"/>
          <p:cNvSpPr>
            <a:spLocks noGrp="1" noChangeArrowheads="1"/>
          </p:cNvSpPr>
          <p:nvPr>
            <p:ph type="ftr" sz="quarter" idx="11"/>
          </p:nvPr>
        </p:nvSpPr>
        <p:spPr/>
        <p:txBody>
          <a:bodyPr/>
          <a:lstStyle>
            <a:lvl1pPr>
              <a:defRPr/>
            </a:lvl1pPr>
          </a:lstStyle>
          <a:p>
            <a:pPr>
              <a:defRPr/>
            </a:pPr>
            <a:endParaRPr lang="ru-RU" altLang="ru-RU"/>
          </a:p>
        </p:txBody>
      </p:sp>
      <p:sp>
        <p:nvSpPr>
          <p:cNvPr id="8" name="Rectangle 6"/>
          <p:cNvSpPr>
            <a:spLocks noGrp="1" noChangeArrowheads="1"/>
          </p:cNvSpPr>
          <p:nvPr>
            <p:ph type="sldNum" sz="quarter" idx="12"/>
          </p:nvPr>
        </p:nvSpPr>
        <p:spPr/>
        <p:txBody>
          <a:bodyPr/>
          <a:lstStyle>
            <a:lvl1pPr>
              <a:defRPr/>
            </a:lvl1pPr>
          </a:lstStyle>
          <a:p>
            <a:pPr>
              <a:defRPr/>
            </a:pPr>
            <a:fld id="{DBA6E9D8-C112-4E27-A700-2B08579F2E6E}" type="slidenum">
              <a:rPr lang="ru-RU" altLang="ru-RU"/>
              <a:pPr>
                <a:defRPr/>
              </a:pPr>
              <a:t>‹#›</a:t>
            </a:fld>
            <a:endParaRPr lang="ru-RU" altLang="ru-RU"/>
          </a:p>
        </p:txBody>
      </p:sp>
    </p:spTree>
    <p:extLst>
      <p:ext uri="{BB962C8B-B14F-4D97-AF65-F5344CB8AC3E}">
        <p14:creationId xmlns:p14="http://schemas.microsoft.com/office/powerpoint/2010/main" val="2841959589"/>
      </p:ext>
    </p:extLst>
  </p:cSld>
  <p:clrMapOvr>
    <a:masterClrMapping/>
  </p:clrMapOvr>
  <p:transition>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4"/>
          </p:nvPr>
        </p:nvSpPr>
        <p:spPr/>
        <p:txBody>
          <a:bodyPr/>
          <a:lstStyle>
            <a:lvl1pPr>
              <a:defRPr/>
            </a:lvl1pPr>
          </a:lstStyle>
          <a:p>
            <a:pPr>
              <a:defRPr/>
            </a:pPr>
            <a:endParaRPr lang="ru-RU" altLang="ru-RU"/>
          </a:p>
        </p:txBody>
      </p:sp>
      <p:sp>
        <p:nvSpPr>
          <p:cNvPr id="5" name="Footer Placeholder 4"/>
          <p:cNvSpPr>
            <a:spLocks noGrp="1"/>
          </p:cNvSpPr>
          <p:nvPr>
            <p:ph type="ftr" sz="quarter" idx="15"/>
          </p:nvPr>
        </p:nvSpPr>
        <p:spPr/>
        <p:txBody>
          <a:bodyPr/>
          <a:lstStyle>
            <a:lvl1pPr>
              <a:defRPr/>
            </a:lvl1pPr>
          </a:lstStyle>
          <a:p>
            <a:pPr>
              <a:defRPr/>
            </a:pPr>
            <a:endParaRPr lang="ru-RU" altLang="ru-RU"/>
          </a:p>
        </p:txBody>
      </p:sp>
      <p:sp>
        <p:nvSpPr>
          <p:cNvPr id="6" name="Slide Number Placeholder 5"/>
          <p:cNvSpPr>
            <a:spLocks noGrp="1"/>
          </p:cNvSpPr>
          <p:nvPr>
            <p:ph type="sldNum" sz="quarter" idx="16"/>
          </p:nvPr>
        </p:nvSpPr>
        <p:spPr/>
        <p:txBody>
          <a:bodyPr/>
          <a:lstStyle>
            <a:lvl1pPr>
              <a:defRPr/>
            </a:lvl1pPr>
          </a:lstStyle>
          <a:p>
            <a:pPr>
              <a:defRPr/>
            </a:pPr>
            <a:fld id="{E7EC297F-8D0D-4F8D-9710-3056AE9BADE5}" type="slidenum">
              <a:rPr lang="ru-RU" altLang="ru-RU"/>
              <a:pPr>
                <a:defRPr/>
              </a:pPr>
              <a:t>‹#›</a:t>
            </a:fld>
            <a:endParaRPr lang="ru-RU" altLang="ru-RU"/>
          </a:p>
        </p:txBody>
      </p:sp>
    </p:spTree>
    <p:extLst>
      <p:ext uri="{BB962C8B-B14F-4D97-AF65-F5344CB8AC3E}">
        <p14:creationId xmlns:p14="http://schemas.microsoft.com/office/powerpoint/2010/main" val="4022354159"/>
      </p:ext>
    </p:extLst>
  </p:cSld>
  <p:clrMapOvr>
    <a:masterClrMapping/>
  </p:clrMapOvr>
  <p:transition>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8"/>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8" name="Date Placeholder 3"/>
          <p:cNvSpPr>
            <a:spLocks noGrp="1"/>
          </p:cNvSpPr>
          <p:nvPr>
            <p:ph type="dt" sz="half" idx="10"/>
          </p:nvPr>
        </p:nvSpPr>
        <p:spPr/>
        <p:txBody>
          <a:bodyPr/>
          <a:lstStyle>
            <a:lvl1pPr>
              <a:defRPr/>
            </a:lvl1pPr>
          </a:lstStyle>
          <a:p>
            <a:pPr>
              <a:defRPr/>
            </a:pPr>
            <a:endParaRPr lang="ru-RU" altLang="ru-RU"/>
          </a:p>
        </p:txBody>
      </p:sp>
      <p:sp>
        <p:nvSpPr>
          <p:cNvPr id="9" name="Footer Placeholder 4"/>
          <p:cNvSpPr>
            <a:spLocks noGrp="1"/>
          </p:cNvSpPr>
          <p:nvPr>
            <p:ph type="ftr" sz="quarter" idx="11"/>
          </p:nvPr>
        </p:nvSpPr>
        <p:spPr/>
        <p:txBody>
          <a:bodyPr/>
          <a:lstStyle>
            <a:lvl1pPr>
              <a:defRPr/>
            </a:lvl1pPr>
          </a:lstStyle>
          <a:p>
            <a:pPr>
              <a:defRPr/>
            </a:pPr>
            <a:endParaRPr lang="ru-RU" altLang="ru-RU"/>
          </a:p>
        </p:txBody>
      </p:sp>
      <p:sp>
        <p:nvSpPr>
          <p:cNvPr id="10" name="Slide Number Placeholder 5"/>
          <p:cNvSpPr>
            <a:spLocks noGrp="1"/>
          </p:cNvSpPr>
          <p:nvPr>
            <p:ph type="sldNum" sz="quarter" idx="12"/>
          </p:nvPr>
        </p:nvSpPr>
        <p:spPr/>
        <p:txBody>
          <a:bodyPr/>
          <a:lstStyle>
            <a:lvl1pPr>
              <a:defRPr/>
            </a:lvl1pPr>
          </a:lstStyle>
          <a:p>
            <a:pPr>
              <a:defRPr/>
            </a:pPr>
            <a:fld id="{49301452-BAD8-4BDF-8668-01C4E2189077}" type="slidenum">
              <a:rPr lang="ru-RU" altLang="ru-RU"/>
              <a:pPr>
                <a:defRPr/>
              </a:pPr>
              <a:t>‹#›</a:t>
            </a:fld>
            <a:endParaRPr lang="ru-RU" altLang="ru-RU"/>
          </a:p>
        </p:txBody>
      </p:sp>
    </p:spTree>
    <p:extLst>
      <p:ext uri="{BB962C8B-B14F-4D97-AF65-F5344CB8AC3E}">
        <p14:creationId xmlns:p14="http://schemas.microsoft.com/office/powerpoint/2010/main" val="1057980181"/>
      </p:ext>
    </p:extLst>
  </p:cSld>
  <p:clrMapOvr>
    <a:masterClrMapping/>
  </p:clrMapOvr>
  <p:transition>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5"/>
          </p:nvPr>
        </p:nvSpPr>
        <p:spPr/>
        <p:txBody>
          <a:bodyPr/>
          <a:lstStyle>
            <a:lvl1pPr>
              <a:defRPr/>
            </a:lvl1pPr>
          </a:lstStyle>
          <a:p>
            <a:pPr>
              <a:defRPr/>
            </a:pPr>
            <a:endParaRPr lang="ru-RU" altLang="ru-RU"/>
          </a:p>
        </p:txBody>
      </p:sp>
      <p:sp>
        <p:nvSpPr>
          <p:cNvPr id="6" name="Footer Placeholder 4"/>
          <p:cNvSpPr>
            <a:spLocks noGrp="1"/>
          </p:cNvSpPr>
          <p:nvPr>
            <p:ph type="ftr" sz="quarter" idx="16"/>
          </p:nvPr>
        </p:nvSpPr>
        <p:spPr/>
        <p:txBody>
          <a:bodyPr/>
          <a:lstStyle>
            <a:lvl1pPr>
              <a:defRPr/>
            </a:lvl1pPr>
          </a:lstStyle>
          <a:p>
            <a:pPr>
              <a:defRPr/>
            </a:pPr>
            <a:endParaRPr lang="ru-RU" altLang="ru-RU"/>
          </a:p>
        </p:txBody>
      </p:sp>
      <p:sp>
        <p:nvSpPr>
          <p:cNvPr id="7" name="Slide Number Placeholder 5"/>
          <p:cNvSpPr>
            <a:spLocks noGrp="1"/>
          </p:cNvSpPr>
          <p:nvPr>
            <p:ph type="sldNum" sz="quarter" idx="17"/>
          </p:nvPr>
        </p:nvSpPr>
        <p:spPr/>
        <p:txBody>
          <a:bodyPr/>
          <a:lstStyle>
            <a:lvl1pPr>
              <a:defRPr/>
            </a:lvl1pPr>
          </a:lstStyle>
          <a:p>
            <a:pPr>
              <a:defRPr/>
            </a:pPr>
            <a:fld id="{B57B9111-D565-4EB1-BC31-D40F5D1AC7E4}" type="slidenum">
              <a:rPr lang="ru-RU" altLang="ru-RU"/>
              <a:pPr>
                <a:defRPr/>
              </a:pPr>
              <a:t>‹#›</a:t>
            </a:fld>
            <a:endParaRPr lang="ru-RU" altLang="ru-RU"/>
          </a:p>
        </p:txBody>
      </p:sp>
    </p:spTree>
    <p:extLst>
      <p:ext uri="{BB962C8B-B14F-4D97-AF65-F5344CB8AC3E}">
        <p14:creationId xmlns:p14="http://schemas.microsoft.com/office/powerpoint/2010/main" val="3997028176"/>
      </p:ext>
    </p:extLst>
  </p:cSld>
  <p:clrMapOvr>
    <a:masterClrMapping/>
  </p:clrMapOvr>
  <p:transition>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0" name="Title 9"/>
          <p:cNvSpPr>
            <a:spLocks noGrp="1"/>
          </p:cNvSpPr>
          <p:nvPr>
            <p:ph type="title"/>
          </p:nvPr>
        </p:nvSpPr>
        <p:spPr/>
        <p:txBody>
          <a:bodyPr/>
          <a:lstStyle/>
          <a:p>
            <a:r>
              <a:rPr lang="ru-RU" smtClean="0"/>
              <a:t>Образец заголовка</a:t>
            </a:r>
            <a:endParaRPr lang="en-US" dirty="0"/>
          </a:p>
        </p:txBody>
      </p:sp>
      <p:sp>
        <p:nvSpPr>
          <p:cNvPr id="7" name="Date Placeholder 3"/>
          <p:cNvSpPr>
            <a:spLocks noGrp="1"/>
          </p:cNvSpPr>
          <p:nvPr>
            <p:ph type="dt" sz="half" idx="10"/>
          </p:nvPr>
        </p:nvSpPr>
        <p:spPr/>
        <p:txBody>
          <a:bodyPr/>
          <a:lstStyle>
            <a:lvl1pPr>
              <a:defRPr/>
            </a:lvl1pPr>
          </a:lstStyle>
          <a:p>
            <a:pPr>
              <a:defRPr/>
            </a:pPr>
            <a:endParaRPr lang="ru-RU" altLang="ru-RU"/>
          </a:p>
        </p:txBody>
      </p:sp>
      <p:sp>
        <p:nvSpPr>
          <p:cNvPr id="8" name="Footer Placeholder 4"/>
          <p:cNvSpPr>
            <a:spLocks noGrp="1"/>
          </p:cNvSpPr>
          <p:nvPr>
            <p:ph type="ftr" sz="quarter" idx="11"/>
          </p:nvPr>
        </p:nvSpPr>
        <p:spPr/>
        <p:txBody>
          <a:bodyPr/>
          <a:lstStyle>
            <a:lvl1pPr>
              <a:defRPr/>
            </a:lvl1pPr>
          </a:lstStyle>
          <a:p>
            <a:pPr>
              <a:defRPr/>
            </a:pPr>
            <a:endParaRPr lang="ru-RU" altLang="ru-RU"/>
          </a:p>
        </p:txBody>
      </p:sp>
      <p:sp>
        <p:nvSpPr>
          <p:cNvPr id="9" name="Slide Number Placeholder 5"/>
          <p:cNvSpPr>
            <a:spLocks noGrp="1"/>
          </p:cNvSpPr>
          <p:nvPr>
            <p:ph type="sldNum" sz="quarter" idx="12"/>
          </p:nvPr>
        </p:nvSpPr>
        <p:spPr/>
        <p:txBody>
          <a:bodyPr/>
          <a:lstStyle>
            <a:lvl1pPr>
              <a:defRPr/>
            </a:lvl1pPr>
          </a:lstStyle>
          <a:p>
            <a:pPr>
              <a:defRPr/>
            </a:pPr>
            <a:fld id="{96B846F6-0E6D-4B35-A768-1451B8D44D67}" type="slidenum">
              <a:rPr lang="ru-RU" altLang="ru-RU"/>
              <a:pPr>
                <a:defRPr/>
              </a:pPr>
              <a:t>‹#›</a:t>
            </a:fld>
            <a:endParaRPr lang="ru-RU" altLang="ru-RU"/>
          </a:p>
        </p:txBody>
      </p:sp>
    </p:spTree>
    <p:extLst>
      <p:ext uri="{BB962C8B-B14F-4D97-AF65-F5344CB8AC3E}">
        <p14:creationId xmlns:p14="http://schemas.microsoft.com/office/powerpoint/2010/main" val="270271090"/>
      </p:ext>
    </p:extLst>
  </p:cSld>
  <p:clrMapOvr>
    <a:masterClrMapping/>
  </p:clrMapOvr>
  <p:transition>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endParaRPr lang="ru-RU" altLang="ru-RU"/>
          </a:p>
        </p:txBody>
      </p:sp>
      <p:sp>
        <p:nvSpPr>
          <p:cNvPr id="4" name="Footer Placeholder 4"/>
          <p:cNvSpPr>
            <a:spLocks noGrp="1"/>
          </p:cNvSpPr>
          <p:nvPr>
            <p:ph type="ftr" sz="quarter" idx="11"/>
          </p:nvPr>
        </p:nvSpPr>
        <p:spPr/>
        <p:txBody>
          <a:bodyPr/>
          <a:lstStyle>
            <a:lvl1pPr>
              <a:defRPr/>
            </a:lvl1pPr>
          </a:lstStyle>
          <a:p>
            <a:pPr>
              <a:defRPr/>
            </a:pPr>
            <a:endParaRPr lang="ru-RU" altLang="ru-RU"/>
          </a:p>
        </p:txBody>
      </p:sp>
      <p:sp>
        <p:nvSpPr>
          <p:cNvPr id="5" name="Slide Number Placeholder 5"/>
          <p:cNvSpPr>
            <a:spLocks noGrp="1"/>
          </p:cNvSpPr>
          <p:nvPr>
            <p:ph type="sldNum" sz="quarter" idx="12"/>
          </p:nvPr>
        </p:nvSpPr>
        <p:spPr/>
        <p:txBody>
          <a:bodyPr/>
          <a:lstStyle>
            <a:lvl1pPr>
              <a:defRPr/>
            </a:lvl1pPr>
          </a:lstStyle>
          <a:p>
            <a:pPr>
              <a:defRPr/>
            </a:pPr>
            <a:fld id="{A1CFCE25-5E6D-4CDF-A664-CFBE50DE9E19}" type="slidenum">
              <a:rPr lang="ru-RU" altLang="ru-RU"/>
              <a:pPr>
                <a:defRPr/>
              </a:pPr>
              <a:t>‹#›</a:t>
            </a:fld>
            <a:endParaRPr lang="ru-RU" altLang="ru-RU"/>
          </a:p>
        </p:txBody>
      </p:sp>
    </p:spTree>
    <p:extLst>
      <p:ext uri="{BB962C8B-B14F-4D97-AF65-F5344CB8AC3E}">
        <p14:creationId xmlns:p14="http://schemas.microsoft.com/office/powerpoint/2010/main" val="1356430615"/>
      </p:ext>
    </p:extLst>
  </p:cSld>
  <p:clrMapOvr>
    <a:masterClrMapping/>
  </p:clrMapOvr>
  <p:transition>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ru-RU" altLang="ru-RU"/>
          </a:p>
        </p:txBody>
      </p:sp>
      <p:sp>
        <p:nvSpPr>
          <p:cNvPr id="3" name="Footer Placeholder 4"/>
          <p:cNvSpPr>
            <a:spLocks noGrp="1"/>
          </p:cNvSpPr>
          <p:nvPr>
            <p:ph type="ftr" sz="quarter" idx="11"/>
          </p:nvPr>
        </p:nvSpPr>
        <p:spPr/>
        <p:txBody>
          <a:bodyPr/>
          <a:lstStyle>
            <a:lvl1pPr>
              <a:defRPr/>
            </a:lvl1pPr>
          </a:lstStyle>
          <a:p>
            <a:pPr>
              <a:defRPr/>
            </a:pPr>
            <a:endParaRPr lang="ru-RU" altLang="ru-RU"/>
          </a:p>
        </p:txBody>
      </p:sp>
      <p:sp>
        <p:nvSpPr>
          <p:cNvPr id="4" name="Slide Number Placeholder 5"/>
          <p:cNvSpPr>
            <a:spLocks noGrp="1"/>
          </p:cNvSpPr>
          <p:nvPr>
            <p:ph type="sldNum" sz="quarter" idx="12"/>
          </p:nvPr>
        </p:nvSpPr>
        <p:spPr/>
        <p:txBody>
          <a:bodyPr/>
          <a:lstStyle>
            <a:lvl1pPr>
              <a:defRPr/>
            </a:lvl1pPr>
          </a:lstStyle>
          <a:p>
            <a:pPr>
              <a:defRPr/>
            </a:pPr>
            <a:fld id="{74E613ED-D9B9-456F-AA81-233D1BA9D538}" type="slidenum">
              <a:rPr lang="ru-RU" altLang="ru-RU"/>
              <a:pPr>
                <a:defRPr/>
              </a:pPr>
              <a:t>‹#›</a:t>
            </a:fld>
            <a:endParaRPr lang="ru-RU" altLang="ru-RU"/>
          </a:p>
        </p:txBody>
      </p:sp>
    </p:spTree>
    <p:extLst>
      <p:ext uri="{BB962C8B-B14F-4D97-AF65-F5344CB8AC3E}">
        <p14:creationId xmlns:p14="http://schemas.microsoft.com/office/powerpoint/2010/main" val="4122337556"/>
      </p:ext>
    </p:extLst>
  </p:cSld>
  <p:clrMapOvr>
    <a:masterClrMapping/>
  </p:clrMapOvr>
  <p:transition>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endParaRPr lang="ru-RU" altLang="ru-RU"/>
          </a:p>
        </p:txBody>
      </p:sp>
      <p:sp>
        <p:nvSpPr>
          <p:cNvPr id="6" name="Footer Placeholder 4"/>
          <p:cNvSpPr>
            <a:spLocks noGrp="1"/>
          </p:cNvSpPr>
          <p:nvPr>
            <p:ph type="ftr" sz="quarter" idx="11"/>
          </p:nvPr>
        </p:nvSpPr>
        <p:spPr/>
        <p:txBody>
          <a:bodyPr/>
          <a:lstStyle>
            <a:lvl1pPr>
              <a:defRPr/>
            </a:lvl1pPr>
          </a:lstStyle>
          <a:p>
            <a:pPr>
              <a:defRPr/>
            </a:pPr>
            <a:endParaRPr lang="ru-RU" altLang="ru-RU"/>
          </a:p>
        </p:txBody>
      </p:sp>
      <p:sp>
        <p:nvSpPr>
          <p:cNvPr id="7" name="Slide Number Placeholder 5"/>
          <p:cNvSpPr>
            <a:spLocks noGrp="1"/>
          </p:cNvSpPr>
          <p:nvPr>
            <p:ph type="sldNum" sz="quarter" idx="12"/>
          </p:nvPr>
        </p:nvSpPr>
        <p:spPr/>
        <p:txBody>
          <a:bodyPr/>
          <a:lstStyle>
            <a:lvl1pPr>
              <a:defRPr/>
            </a:lvl1pPr>
          </a:lstStyle>
          <a:p>
            <a:pPr>
              <a:defRPr/>
            </a:pPr>
            <a:fld id="{0BA98935-3EAE-4880-8952-44A0DFFEECD4}" type="slidenum">
              <a:rPr lang="ru-RU" altLang="ru-RU"/>
              <a:pPr>
                <a:defRPr/>
              </a:pPr>
              <a:t>‹#›</a:t>
            </a:fld>
            <a:endParaRPr lang="ru-RU" altLang="ru-RU"/>
          </a:p>
        </p:txBody>
      </p:sp>
    </p:spTree>
    <p:extLst>
      <p:ext uri="{BB962C8B-B14F-4D97-AF65-F5344CB8AC3E}">
        <p14:creationId xmlns:p14="http://schemas.microsoft.com/office/powerpoint/2010/main" val="1548038598"/>
      </p:ext>
    </p:extLst>
  </p:cSld>
  <p:clrMapOvr>
    <a:masterClrMapping/>
  </p:clrMapOvr>
  <p:transition>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ectangle 9"/>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ru-RU" smtClean="0"/>
              <a:t>Образец заголовка</a:t>
            </a:r>
            <a:endParaRPr lang="en-US" dirty="0"/>
          </a:p>
        </p:txBody>
      </p:sp>
      <p:sp>
        <p:nvSpPr>
          <p:cNvPr id="9" name="Date Placeholder 4"/>
          <p:cNvSpPr>
            <a:spLocks noGrp="1"/>
          </p:cNvSpPr>
          <p:nvPr>
            <p:ph type="dt" sz="half" idx="10"/>
          </p:nvPr>
        </p:nvSpPr>
        <p:spPr/>
        <p:txBody>
          <a:bodyPr/>
          <a:lstStyle>
            <a:lvl1pPr>
              <a:defRPr/>
            </a:lvl1pPr>
          </a:lstStyle>
          <a:p>
            <a:pPr>
              <a:defRPr/>
            </a:pPr>
            <a:endParaRPr lang="ru-RU" altLang="ru-RU"/>
          </a:p>
        </p:txBody>
      </p:sp>
      <p:sp>
        <p:nvSpPr>
          <p:cNvPr id="10" name="Footer Placeholder 5"/>
          <p:cNvSpPr>
            <a:spLocks noGrp="1"/>
          </p:cNvSpPr>
          <p:nvPr>
            <p:ph type="ftr" sz="quarter" idx="11"/>
          </p:nvPr>
        </p:nvSpPr>
        <p:spPr/>
        <p:txBody>
          <a:bodyPr/>
          <a:lstStyle>
            <a:lvl1pPr>
              <a:defRPr/>
            </a:lvl1pPr>
          </a:lstStyle>
          <a:p>
            <a:pPr>
              <a:defRPr/>
            </a:pPr>
            <a:endParaRPr lang="ru-RU" altLang="ru-RU"/>
          </a:p>
        </p:txBody>
      </p:sp>
      <p:sp>
        <p:nvSpPr>
          <p:cNvPr id="11" name="Slide Number Placeholder 6"/>
          <p:cNvSpPr>
            <a:spLocks noGrp="1"/>
          </p:cNvSpPr>
          <p:nvPr>
            <p:ph type="sldNum" sz="quarter" idx="12"/>
          </p:nvPr>
        </p:nvSpPr>
        <p:spPr/>
        <p:txBody>
          <a:bodyPr/>
          <a:lstStyle>
            <a:lvl1pPr>
              <a:defRPr/>
            </a:lvl1pPr>
          </a:lstStyle>
          <a:p>
            <a:pPr>
              <a:defRPr/>
            </a:pPr>
            <a:fld id="{E44D59DF-84BD-4A03-B277-B0D3B07A05A7}" type="slidenum">
              <a:rPr lang="ru-RU" altLang="ru-RU"/>
              <a:pPr>
                <a:defRPr/>
              </a:pPr>
              <a:t>‹#›</a:t>
            </a:fld>
            <a:endParaRPr lang="ru-RU" altLang="ru-RU"/>
          </a:p>
        </p:txBody>
      </p:sp>
    </p:spTree>
    <p:extLst>
      <p:ext uri="{BB962C8B-B14F-4D97-AF65-F5344CB8AC3E}">
        <p14:creationId xmlns:p14="http://schemas.microsoft.com/office/powerpoint/2010/main" val="3752269552"/>
      </p:ext>
    </p:extLst>
  </p:cSld>
  <p:clrMapOvr>
    <a:masterClrMapping/>
  </p:clrMapOvr>
  <p:transition>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1037" name="Text Placeholder 2"/>
          <p:cNvSpPr>
            <a:spLocks noGrp="1"/>
          </p:cNvSpPr>
          <p:nvPr>
            <p:ph type="body" idx="1"/>
          </p:nvPr>
        </p:nvSpPr>
        <p:spPr bwMode="auto">
          <a:xfrm>
            <a:off x="1143000" y="731838"/>
            <a:ext cx="64008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pPr>
              <a:defRPr/>
            </a:pPr>
            <a:endParaRPr lang="ru-RU" altLang="ru-RU"/>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pPr>
              <a:defRPr/>
            </a:pPr>
            <a:endParaRPr lang="ru-RU" alt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smtClean="0">
                <a:solidFill>
                  <a:schemeClr val="tx1">
                    <a:lumMod val="50000"/>
                    <a:lumOff val="50000"/>
                  </a:schemeClr>
                </a:solidFill>
              </a:defRPr>
            </a:lvl1pPr>
          </a:lstStyle>
          <a:p>
            <a:pPr>
              <a:defRPr/>
            </a:pPr>
            <a:fld id="{E564D0DB-1229-4D21-9BAD-C2F6D14E7A03}"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sldLayoutIdLst>
    <p:sldLayoutId id="2147483703" r:id="rId1"/>
    <p:sldLayoutId id="2147483695" r:id="rId2"/>
    <p:sldLayoutId id="2147483704" r:id="rId3"/>
    <p:sldLayoutId id="2147483696" r:id="rId4"/>
    <p:sldLayoutId id="2147483697" r:id="rId5"/>
    <p:sldLayoutId id="2147483698" r:id="rId6"/>
    <p:sldLayoutId id="2147483699" r:id="rId7"/>
    <p:sldLayoutId id="2147483700" r:id="rId8"/>
    <p:sldLayoutId id="2147483705" r:id="rId9"/>
    <p:sldLayoutId id="2147483701" r:id="rId10"/>
    <p:sldLayoutId id="2147483702" r:id="rId11"/>
    <p:sldLayoutId id="2147483706" r:id="rId12"/>
    <p:sldLayoutId id="2147483707" r:id="rId13"/>
  </p:sldLayoutIdLst>
  <p:transition>
    <p:pull dir="d"/>
  </p:transition>
  <p:timing>
    <p:tnLst>
      <p:par>
        <p:cTn id="1" dur="indefinite" restart="never" nodeType="tmRoot"/>
      </p:par>
    </p:tnLst>
  </p:timing>
  <p:txStyles>
    <p:titleStyle>
      <a:lvl1pPr marL="319088" indent="-319088" algn="r" rtl="0" fontAlgn="base">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2pPr>
      <a:lvl3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3pPr>
      <a:lvl4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4pPr>
      <a:lvl5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fontAlgn="base">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7688" indent="-182563" algn="l" rtl="0" fontAlgn="base">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563" algn="l" rtl="0" fontAlgn="base">
        <a:spcBef>
          <a:spcPct val="20000"/>
        </a:spcBef>
        <a:spcAft>
          <a:spcPts val="300"/>
        </a:spcAft>
        <a:buClr>
          <a:srgbClr val="C3260C"/>
        </a:buClr>
        <a:buSzPct val="130000"/>
        <a:buFont typeface="Georgia" pitchFamily="18" charset="0"/>
        <a:buChar char="*"/>
        <a:defRPr kern="1200">
          <a:solidFill>
            <a:srgbClr val="404040"/>
          </a:solidFill>
          <a:latin typeface="+mn-lt"/>
          <a:ea typeface="+mn-ea"/>
          <a:cs typeface="+mn-cs"/>
        </a:defRPr>
      </a:lvl3pPr>
      <a:lvl4pPr marL="1096963" indent="-182563" algn="l" rtl="0" fontAlgn="base">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063" indent="-182563" algn="l" rtl="0" fontAlgn="base">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Рисунок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1230313" y="4452938"/>
            <a:ext cx="7086600" cy="2216150"/>
          </a:xfrm>
          <a:prstGeom prst="rect">
            <a:avLst/>
          </a:prstGeom>
          <a:noFill/>
          <a:effectLst>
            <a:outerShdw blurRad="50800" dist="38100" dir="2700000" algn="tl" rotWithShape="0">
              <a:prstClr val="black">
                <a:alpha val="40000"/>
              </a:prstClr>
            </a:outerShdw>
          </a:effectLst>
        </p:spPr>
        <p:txBody>
          <a:bodyPr>
            <a:spAutoFit/>
          </a:bodyPr>
          <a:lstStyle/>
          <a:p>
            <a:pPr algn="r">
              <a:defRPr/>
            </a:pPr>
            <a:r>
              <a:rPr lang="ru-RU" sz="3600" dirty="0"/>
              <a:t>Доклад по формированию </a:t>
            </a:r>
          </a:p>
          <a:p>
            <a:pPr algn="r">
              <a:defRPr/>
            </a:pPr>
            <a:r>
              <a:rPr lang="ru-RU" sz="3600" dirty="0"/>
              <a:t>бюджета</a:t>
            </a:r>
            <a:r>
              <a:rPr lang="ru-RU" dirty="0"/>
              <a:t> </a:t>
            </a:r>
          </a:p>
          <a:p>
            <a:pPr algn="r">
              <a:defRPr/>
            </a:pPr>
            <a:r>
              <a:rPr lang="ru-RU" sz="2400" dirty="0"/>
              <a:t>городского округа Октябрьск на </a:t>
            </a:r>
            <a:r>
              <a:rPr lang="ru-RU" sz="2400" dirty="0" smtClean="0"/>
              <a:t>2022 </a:t>
            </a:r>
            <a:r>
              <a:rPr lang="ru-RU" sz="2400" dirty="0"/>
              <a:t>год </a:t>
            </a:r>
            <a:br>
              <a:rPr lang="ru-RU" sz="2400" dirty="0"/>
            </a:br>
            <a:r>
              <a:rPr lang="ru-RU" sz="2400" dirty="0"/>
              <a:t>и плановый период </a:t>
            </a:r>
            <a:r>
              <a:rPr lang="ru-RU" sz="2400" dirty="0" smtClean="0"/>
              <a:t>2023-2024 </a:t>
            </a:r>
            <a:r>
              <a:rPr lang="ru-RU" sz="2400" dirty="0"/>
              <a:t>годов</a:t>
            </a:r>
          </a:p>
          <a:p>
            <a:pPr algn="r">
              <a:defRPr/>
            </a:pPr>
            <a:endParaRPr lang="ru-RU" dirty="0"/>
          </a:p>
        </p:txBody>
      </p:sp>
      <p:pic>
        <p:nvPicPr>
          <p:cNvPr id="6" name="Рисунок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6233" y="195916"/>
            <a:ext cx="3112591" cy="2008948"/>
          </a:xfrm>
          <a:prstGeom prst="rect">
            <a:avLst/>
          </a:prstGeom>
        </p:spPr>
      </p:pic>
      <p:pic>
        <p:nvPicPr>
          <p:cNvPr id="7" name="Рисунок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3203" y="2368377"/>
            <a:ext cx="3125622" cy="1921050"/>
          </a:xfrm>
          <a:prstGeom prst="rect">
            <a:avLst/>
          </a:prstGeom>
        </p:spPr>
      </p:pic>
      <p:pic>
        <p:nvPicPr>
          <p:cNvPr id="2" name="Рисунок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06474" y="195915"/>
            <a:ext cx="5458014" cy="4093511"/>
          </a:xfrm>
          <a:prstGeom prst="rect">
            <a:avLst/>
          </a:prstGeom>
        </p:spPr>
      </p:pic>
    </p:spTree>
  </p:cSld>
  <p:clrMapOvr>
    <a:masterClrMapping/>
  </p:clrMapOvr>
  <p:transition>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8"/>
          <p:cNvSpPr txBox="1">
            <a:spLocks noChangeArrowheads="1"/>
          </p:cNvSpPr>
          <p:nvPr/>
        </p:nvSpPr>
        <p:spPr bwMode="auto">
          <a:xfrm>
            <a:off x="468313" y="115888"/>
            <a:ext cx="828040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ru-RU" altLang="ru-RU" sz="1000" dirty="0" smtClean="0">
                <a:latin typeface="Times New Roman" pitchFamily="18" charset="0"/>
              </a:rPr>
              <a:t>Гистограмма</a:t>
            </a:r>
            <a:r>
              <a:rPr lang="ru-RU" altLang="ru-RU" sz="1200" dirty="0" smtClean="0">
                <a:latin typeface="Times New Roman" pitchFamily="18" charset="0"/>
              </a:rPr>
              <a:t> </a:t>
            </a:r>
            <a:r>
              <a:rPr lang="ru-RU" altLang="ru-RU" sz="1200" dirty="0">
                <a:latin typeface="Times New Roman" pitchFamily="18" charset="0"/>
              </a:rPr>
              <a:t>2</a:t>
            </a:r>
          </a:p>
          <a:p>
            <a:pPr algn="ctr" eaLnBrk="1" hangingPunct="1">
              <a:spcBef>
                <a:spcPct val="50000"/>
              </a:spcBef>
            </a:pPr>
            <a:r>
              <a:rPr lang="ru-RU" altLang="ru-RU" b="1" dirty="0" smtClean="0">
                <a:latin typeface="Times New Roman" pitchFamily="18" charset="0"/>
              </a:rPr>
              <a:t>Удельный вес основных источников</a:t>
            </a:r>
            <a:r>
              <a:rPr lang="ru-RU" altLang="ru-RU" b="1" dirty="0">
                <a:latin typeface="Times New Roman" pitchFamily="18" charset="0"/>
              </a:rPr>
              <a:t/>
            </a:r>
            <a:br>
              <a:rPr lang="ru-RU" altLang="ru-RU" b="1" dirty="0">
                <a:latin typeface="Times New Roman" pitchFamily="18" charset="0"/>
              </a:rPr>
            </a:br>
            <a:r>
              <a:rPr lang="ru-RU" altLang="ru-RU" b="1" dirty="0">
                <a:latin typeface="Times New Roman" pitchFamily="18" charset="0"/>
              </a:rPr>
              <a:t>налоговых и неналоговых доходов в бюджет на </a:t>
            </a:r>
            <a:r>
              <a:rPr lang="ru-RU" altLang="ru-RU" b="1" dirty="0" smtClean="0">
                <a:latin typeface="Times New Roman" pitchFamily="18" charset="0"/>
              </a:rPr>
              <a:t>2022-2024 годов</a:t>
            </a:r>
            <a:endParaRPr lang="ru-RU" altLang="ru-RU" b="1" dirty="0">
              <a:latin typeface="Times New Roman" pitchFamily="18" charset="0"/>
            </a:endParaRPr>
          </a:p>
        </p:txBody>
      </p:sp>
      <p:graphicFrame>
        <p:nvGraphicFramePr>
          <p:cNvPr id="4" name="Диаграмма 3"/>
          <p:cNvGraphicFramePr>
            <a:graphicFrameLocks/>
          </p:cNvGraphicFramePr>
          <p:nvPr>
            <p:extLst>
              <p:ext uri="{D42A27DB-BD31-4B8C-83A1-F6EECF244321}">
                <p14:modId xmlns:p14="http://schemas.microsoft.com/office/powerpoint/2010/main" val="2350866126"/>
              </p:ext>
            </p:extLst>
          </p:nvPr>
        </p:nvGraphicFramePr>
        <p:xfrm>
          <a:off x="179512" y="1196751"/>
          <a:ext cx="8856984" cy="547260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91748632"/>
      </p:ext>
    </p:extLst>
  </p:cSld>
  <p:clrMapOvr>
    <a:masterClrMapping/>
  </p:clrMapOvr>
  <p:transition>
    <p:pull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7396"/>
          <p:cNvSpPr txBox="1">
            <a:spLocks noChangeArrowheads="1"/>
          </p:cNvSpPr>
          <p:nvPr/>
        </p:nvSpPr>
        <p:spPr bwMode="auto">
          <a:xfrm>
            <a:off x="179512" y="488950"/>
            <a:ext cx="8856984" cy="1068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fontAlgn="t" hangingPunct="1"/>
            <a:r>
              <a:rPr lang="ru-RU" altLang="ru-RU" sz="1000" dirty="0">
                <a:latin typeface="Times New Roman" pitchFamily="18" charset="0"/>
              </a:rPr>
              <a:t>Таблица 3</a:t>
            </a:r>
            <a:r>
              <a:rPr lang="ru-RU" altLang="ru-RU" dirty="0">
                <a:latin typeface="Times New Roman" pitchFamily="18" charset="0"/>
              </a:rPr>
              <a:t> </a:t>
            </a:r>
          </a:p>
          <a:p>
            <a:pPr algn="ctr" eaLnBrk="1" fontAlgn="t" hangingPunct="1"/>
            <a:r>
              <a:rPr lang="ru-RU" altLang="ru-RU" b="1" dirty="0">
                <a:latin typeface="Times New Roman" pitchFamily="18" charset="0"/>
              </a:rPr>
              <a:t>Безвозмездные </a:t>
            </a:r>
            <a:r>
              <a:rPr lang="ru-RU" altLang="ru-RU" b="1" dirty="0" smtClean="0">
                <a:latin typeface="Times New Roman" pitchFamily="18" charset="0"/>
              </a:rPr>
              <a:t>поступления </a:t>
            </a:r>
            <a:r>
              <a:rPr lang="ru-RU" altLang="ru-RU" b="1" dirty="0">
                <a:latin typeface="Times New Roman" pitchFamily="18" charset="0"/>
              </a:rPr>
              <a:t>от других бюджетов бюджетной системы РФ</a:t>
            </a:r>
          </a:p>
          <a:p>
            <a:pPr algn="ctr" eaLnBrk="1" fontAlgn="t" hangingPunct="1"/>
            <a:endParaRPr lang="ru-RU" altLang="ru-RU" b="1" dirty="0">
              <a:latin typeface="Times New Roman" pitchFamily="18" charset="0"/>
            </a:endParaRPr>
          </a:p>
          <a:p>
            <a:pPr algn="r" eaLnBrk="1" fontAlgn="t" hangingPunct="1"/>
            <a:r>
              <a:rPr lang="ru-RU" altLang="ru-RU" sz="1000" dirty="0">
                <a:latin typeface="Times New Roman" pitchFamily="18" charset="0"/>
              </a:rPr>
              <a:t>Тыс. рублей</a:t>
            </a:r>
            <a:endParaRPr lang="ru-RU" altLang="ru-RU" b="1" dirty="0">
              <a:latin typeface="Times New Roman"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3933954017"/>
              </p:ext>
            </p:extLst>
          </p:nvPr>
        </p:nvGraphicFramePr>
        <p:xfrm>
          <a:off x="144016" y="1557338"/>
          <a:ext cx="8892480" cy="5040015"/>
        </p:xfrm>
        <a:graphic>
          <a:graphicData uri="http://schemas.openxmlformats.org/drawingml/2006/table">
            <a:tbl>
              <a:tblPr firstRow="1" bandRow="1">
                <a:tableStyleId>{5C22544A-7EE6-4342-B048-85BDC9FD1C3A}</a:tableStyleId>
              </a:tblPr>
              <a:tblGrid>
                <a:gridCol w="2843808">
                  <a:extLst>
                    <a:ext uri="{9D8B030D-6E8A-4147-A177-3AD203B41FA5}">
                      <a16:colId xmlns:a16="http://schemas.microsoft.com/office/drawing/2014/main" xmlns="" val="20000"/>
                    </a:ext>
                  </a:extLst>
                </a:gridCol>
                <a:gridCol w="864096">
                  <a:extLst>
                    <a:ext uri="{9D8B030D-6E8A-4147-A177-3AD203B41FA5}">
                      <a16:colId xmlns:a16="http://schemas.microsoft.com/office/drawing/2014/main" xmlns="" val="20001"/>
                    </a:ext>
                  </a:extLst>
                </a:gridCol>
                <a:gridCol w="792088">
                  <a:extLst>
                    <a:ext uri="{9D8B030D-6E8A-4147-A177-3AD203B41FA5}">
                      <a16:colId xmlns:a16="http://schemas.microsoft.com/office/drawing/2014/main" xmlns="" val="20002"/>
                    </a:ext>
                  </a:extLst>
                </a:gridCol>
                <a:gridCol w="936104">
                  <a:extLst>
                    <a:ext uri="{9D8B030D-6E8A-4147-A177-3AD203B41FA5}">
                      <a16:colId xmlns:a16="http://schemas.microsoft.com/office/drawing/2014/main" xmlns="" val="20003"/>
                    </a:ext>
                  </a:extLst>
                </a:gridCol>
                <a:gridCol w="864096">
                  <a:extLst>
                    <a:ext uri="{9D8B030D-6E8A-4147-A177-3AD203B41FA5}">
                      <a16:colId xmlns:a16="http://schemas.microsoft.com/office/drawing/2014/main" xmlns="" val="20004"/>
                    </a:ext>
                  </a:extLst>
                </a:gridCol>
                <a:gridCol w="648072">
                  <a:extLst>
                    <a:ext uri="{9D8B030D-6E8A-4147-A177-3AD203B41FA5}">
                      <a16:colId xmlns:a16="http://schemas.microsoft.com/office/drawing/2014/main" xmlns="" val="20005"/>
                    </a:ext>
                  </a:extLst>
                </a:gridCol>
                <a:gridCol w="648072">
                  <a:extLst>
                    <a:ext uri="{9D8B030D-6E8A-4147-A177-3AD203B41FA5}">
                      <a16:colId xmlns:a16="http://schemas.microsoft.com/office/drawing/2014/main" xmlns="" val="20006"/>
                    </a:ext>
                  </a:extLst>
                </a:gridCol>
                <a:gridCol w="648072">
                  <a:extLst>
                    <a:ext uri="{9D8B030D-6E8A-4147-A177-3AD203B41FA5}">
                      <a16:colId xmlns:a16="http://schemas.microsoft.com/office/drawing/2014/main" xmlns="" val="20007"/>
                    </a:ext>
                  </a:extLst>
                </a:gridCol>
                <a:gridCol w="648072">
                  <a:extLst>
                    <a:ext uri="{9D8B030D-6E8A-4147-A177-3AD203B41FA5}">
                      <a16:colId xmlns:a16="http://schemas.microsoft.com/office/drawing/2014/main" xmlns="" val="20008"/>
                    </a:ext>
                  </a:extLst>
                </a:gridCol>
              </a:tblGrid>
              <a:tr h="797452">
                <a:tc>
                  <a:txBody>
                    <a:bodyPr/>
                    <a:lstStyle/>
                    <a:p>
                      <a:pPr algn="ctr" fontAlgn="t"/>
                      <a:r>
                        <a:rPr lang="ru-RU" sz="1000" b="1" i="0" u="none" strike="noStrike" dirty="0">
                          <a:effectLst/>
                          <a:latin typeface="Times New Roman" panose="02020603050405020304" pitchFamily="18" charset="0"/>
                        </a:rPr>
                        <a:t>Наименование групп, подгрупп, статей, подстатей, классификации доходов</a:t>
                      </a:r>
                    </a:p>
                  </a:txBody>
                  <a:tcPr marL="114300" marR="7620" marT="7620" marB="0" anchor="ctr"/>
                </a:tc>
                <a:tc>
                  <a:txBody>
                    <a:bodyPr/>
                    <a:lstStyle/>
                    <a:p>
                      <a:pPr algn="ctr" fontAlgn="t"/>
                      <a:r>
                        <a:rPr lang="ru-RU" sz="1000" b="1" i="0" u="none" strike="noStrike" dirty="0">
                          <a:effectLst/>
                          <a:latin typeface="Times New Roman" panose="02020603050405020304" pitchFamily="18" charset="0"/>
                        </a:rPr>
                        <a:t>Оценка          2021 г.</a:t>
                      </a:r>
                    </a:p>
                  </a:txBody>
                  <a:tcPr marL="7620" marR="7620" marT="7620" marB="0" anchor="ctr"/>
                </a:tc>
                <a:tc>
                  <a:txBody>
                    <a:bodyPr/>
                    <a:lstStyle/>
                    <a:p>
                      <a:pPr algn="ctr" fontAlgn="t"/>
                      <a:r>
                        <a:rPr lang="ru-RU" sz="1000" b="1" i="0" u="none" strike="noStrike" dirty="0">
                          <a:effectLst/>
                          <a:latin typeface="Times New Roman" panose="02020603050405020304" pitchFamily="18" charset="0"/>
                        </a:rPr>
                        <a:t>Удельный вес 2021г.</a:t>
                      </a:r>
                    </a:p>
                  </a:txBody>
                  <a:tcPr marL="7620" marR="7620" marT="7620" marB="0" anchor="ctr"/>
                </a:tc>
                <a:tc>
                  <a:txBody>
                    <a:bodyPr/>
                    <a:lstStyle/>
                    <a:p>
                      <a:pPr algn="ctr" fontAlgn="t"/>
                      <a:r>
                        <a:rPr lang="ru-RU" sz="1000" b="1" i="0" u="none" strike="noStrike" dirty="0">
                          <a:effectLst/>
                          <a:latin typeface="Times New Roman" panose="02020603050405020304" pitchFamily="18" charset="0"/>
                        </a:rPr>
                        <a:t>2022 год</a:t>
                      </a:r>
                    </a:p>
                  </a:txBody>
                  <a:tcPr marL="7620" marR="7620" marT="7620" marB="0" anchor="ctr"/>
                </a:tc>
                <a:tc>
                  <a:txBody>
                    <a:bodyPr/>
                    <a:lstStyle/>
                    <a:p>
                      <a:pPr algn="ctr" fontAlgn="t"/>
                      <a:r>
                        <a:rPr lang="ru-RU" sz="1000" b="1" i="0" u="none" strike="noStrike" dirty="0">
                          <a:effectLst/>
                          <a:latin typeface="Times New Roman" panose="02020603050405020304" pitchFamily="18" charset="0"/>
                        </a:rPr>
                        <a:t>Удельный вес 2022г.</a:t>
                      </a:r>
                    </a:p>
                  </a:txBody>
                  <a:tcPr marL="7620" marR="7620" marT="7620" marB="0" anchor="ctr"/>
                </a:tc>
                <a:tc>
                  <a:txBody>
                    <a:bodyPr/>
                    <a:lstStyle/>
                    <a:p>
                      <a:pPr algn="ctr" fontAlgn="t"/>
                      <a:r>
                        <a:rPr lang="ru-RU" sz="1000" b="1" i="0" u="none" strike="noStrike" dirty="0">
                          <a:effectLst/>
                          <a:latin typeface="Times New Roman" panose="02020603050405020304" pitchFamily="18" charset="0"/>
                        </a:rPr>
                        <a:t>2023 год</a:t>
                      </a:r>
                    </a:p>
                  </a:txBody>
                  <a:tcPr marL="7620" marR="7620" marT="7620" marB="0" anchor="ctr"/>
                </a:tc>
                <a:tc>
                  <a:txBody>
                    <a:bodyPr/>
                    <a:lstStyle/>
                    <a:p>
                      <a:pPr algn="ctr" fontAlgn="t"/>
                      <a:r>
                        <a:rPr lang="ru-RU" sz="1000" b="1" i="0" u="none" strike="noStrike" dirty="0">
                          <a:effectLst/>
                          <a:latin typeface="Times New Roman" panose="02020603050405020304" pitchFamily="18" charset="0"/>
                        </a:rPr>
                        <a:t>Удельный вес 2023г.</a:t>
                      </a:r>
                    </a:p>
                  </a:txBody>
                  <a:tcPr marL="7620" marR="7620" marT="7620" marB="0" anchor="ctr"/>
                </a:tc>
                <a:tc>
                  <a:txBody>
                    <a:bodyPr/>
                    <a:lstStyle/>
                    <a:p>
                      <a:pPr algn="ctr" fontAlgn="t"/>
                      <a:r>
                        <a:rPr lang="ru-RU" sz="1000" b="1" i="0" u="none" strike="noStrike" dirty="0">
                          <a:effectLst/>
                          <a:latin typeface="Times New Roman" panose="02020603050405020304" pitchFamily="18" charset="0"/>
                        </a:rPr>
                        <a:t>2024год</a:t>
                      </a:r>
                    </a:p>
                  </a:txBody>
                  <a:tcPr marL="7620" marR="7620" marT="7620" marB="0" anchor="ctr"/>
                </a:tc>
                <a:tc>
                  <a:txBody>
                    <a:bodyPr/>
                    <a:lstStyle/>
                    <a:p>
                      <a:pPr algn="ctr" fontAlgn="t"/>
                      <a:r>
                        <a:rPr lang="ru-RU" sz="1000" b="1" i="0" u="none" strike="noStrike" dirty="0">
                          <a:effectLst/>
                          <a:latin typeface="Times New Roman" panose="02020603050405020304" pitchFamily="18" charset="0"/>
                        </a:rPr>
                        <a:t>Удельный вес 2024г.</a:t>
                      </a:r>
                    </a:p>
                  </a:txBody>
                  <a:tcPr marL="7620" marR="7620" marT="7620" marB="0" anchor="ctr"/>
                </a:tc>
                <a:extLst>
                  <a:ext uri="{0D108BD9-81ED-4DB2-BD59-A6C34878D82A}">
                    <a16:rowId xmlns:a16="http://schemas.microsoft.com/office/drawing/2014/main" xmlns="" val="10000"/>
                  </a:ext>
                </a:extLst>
              </a:tr>
              <a:tr h="567405">
                <a:tc>
                  <a:txBody>
                    <a:bodyPr/>
                    <a:lstStyle/>
                    <a:p>
                      <a:pPr algn="l" fontAlgn="t"/>
                      <a:r>
                        <a:rPr lang="ru-RU" sz="1000" b="1" i="0" u="none" strike="noStrike" dirty="0">
                          <a:effectLst/>
                          <a:latin typeface="Times New Roman" panose="02020603050405020304" pitchFamily="18" charset="0"/>
                        </a:rPr>
                        <a:t>Безвозмездные перечисления от других бюджетов бюджетной системы РФ</a:t>
                      </a:r>
                    </a:p>
                  </a:txBody>
                  <a:tcPr marL="7620" marR="7620" marT="7620" marB="0" anchor="ctr"/>
                </a:tc>
                <a:tc>
                  <a:txBody>
                    <a:bodyPr/>
                    <a:lstStyle/>
                    <a:p>
                      <a:pPr algn="ctr" fontAlgn="t"/>
                      <a:r>
                        <a:rPr lang="ru-RU" sz="1000" b="1" i="0" u="none" strike="noStrike" dirty="0">
                          <a:effectLst/>
                          <a:latin typeface="Times New Roman" panose="02020603050405020304" pitchFamily="18" charset="0"/>
                        </a:rPr>
                        <a:t>644 083,5</a:t>
                      </a:r>
                    </a:p>
                  </a:txBody>
                  <a:tcPr marL="7620" marR="7620" marT="7620" marB="0" anchor="ctr"/>
                </a:tc>
                <a:tc>
                  <a:txBody>
                    <a:bodyPr/>
                    <a:lstStyle/>
                    <a:p>
                      <a:pPr algn="ctr" fontAlgn="t"/>
                      <a:r>
                        <a:rPr lang="ru-RU" sz="1000" b="0" i="0" u="none" strike="noStrike">
                          <a:effectLst/>
                          <a:latin typeface="Times New Roman" panose="02020603050405020304" pitchFamily="18" charset="0"/>
                        </a:rPr>
                        <a:t>100,0</a:t>
                      </a:r>
                    </a:p>
                  </a:txBody>
                  <a:tcPr marL="7620" marR="7620" marT="7620" marB="0" anchor="ctr"/>
                </a:tc>
                <a:tc>
                  <a:txBody>
                    <a:bodyPr/>
                    <a:lstStyle/>
                    <a:p>
                      <a:pPr algn="ctr" fontAlgn="t"/>
                      <a:r>
                        <a:rPr lang="ru-RU" sz="1000" b="1" i="0" u="none" strike="noStrike">
                          <a:effectLst/>
                          <a:latin typeface="Times New Roman" panose="02020603050405020304" pitchFamily="18" charset="0"/>
                        </a:rPr>
                        <a:t>220 121,0</a:t>
                      </a:r>
                    </a:p>
                  </a:txBody>
                  <a:tcPr marL="7620" marR="7620" marT="7620" marB="0" anchor="ctr"/>
                </a:tc>
                <a:tc>
                  <a:txBody>
                    <a:bodyPr/>
                    <a:lstStyle/>
                    <a:p>
                      <a:pPr algn="ctr" fontAlgn="t"/>
                      <a:r>
                        <a:rPr lang="ru-RU" sz="1000" b="0" i="0" u="none" strike="noStrike">
                          <a:effectLst/>
                          <a:latin typeface="Times New Roman" panose="02020603050405020304" pitchFamily="18" charset="0"/>
                        </a:rPr>
                        <a:t>100,0</a:t>
                      </a:r>
                    </a:p>
                  </a:txBody>
                  <a:tcPr marL="7620" marR="7620" marT="7620" marB="0" anchor="ctr"/>
                </a:tc>
                <a:tc>
                  <a:txBody>
                    <a:bodyPr/>
                    <a:lstStyle/>
                    <a:p>
                      <a:pPr algn="ctr" fontAlgn="t"/>
                      <a:r>
                        <a:rPr lang="ru-RU" sz="1000" b="1" i="0" u="none" strike="noStrike">
                          <a:effectLst/>
                          <a:latin typeface="Times New Roman" panose="02020603050405020304" pitchFamily="18" charset="0"/>
                        </a:rPr>
                        <a:t>200 804,1</a:t>
                      </a:r>
                    </a:p>
                  </a:txBody>
                  <a:tcPr marL="7620" marR="7620" marT="7620" marB="0" anchor="ctr"/>
                </a:tc>
                <a:tc>
                  <a:txBody>
                    <a:bodyPr/>
                    <a:lstStyle/>
                    <a:p>
                      <a:pPr algn="ctr" fontAlgn="t"/>
                      <a:r>
                        <a:rPr lang="ru-RU" sz="1000" b="0" i="0" u="none" strike="noStrike">
                          <a:effectLst/>
                          <a:latin typeface="Times New Roman" panose="02020603050405020304" pitchFamily="18" charset="0"/>
                        </a:rPr>
                        <a:t>100,0</a:t>
                      </a:r>
                    </a:p>
                  </a:txBody>
                  <a:tcPr marL="7620" marR="7620" marT="7620" marB="0" anchor="ctr"/>
                </a:tc>
                <a:tc>
                  <a:txBody>
                    <a:bodyPr/>
                    <a:lstStyle/>
                    <a:p>
                      <a:pPr algn="ctr" fontAlgn="t"/>
                      <a:r>
                        <a:rPr lang="ru-RU" sz="1000" b="1" i="0" u="none" strike="noStrike">
                          <a:effectLst/>
                          <a:latin typeface="Times New Roman" panose="02020603050405020304" pitchFamily="18" charset="0"/>
                        </a:rPr>
                        <a:t>167 591,0</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100,0</a:t>
                      </a:r>
                    </a:p>
                  </a:txBody>
                  <a:tcPr marL="7620" marR="7620" marT="7620" marB="0" anchor="ctr"/>
                </a:tc>
                <a:extLst>
                  <a:ext uri="{0D108BD9-81ED-4DB2-BD59-A6C34878D82A}">
                    <a16:rowId xmlns:a16="http://schemas.microsoft.com/office/drawing/2014/main" xmlns="" val="10002"/>
                  </a:ext>
                </a:extLst>
              </a:tr>
              <a:tr h="567405">
                <a:tc>
                  <a:txBody>
                    <a:bodyPr/>
                    <a:lstStyle/>
                    <a:p>
                      <a:pPr algn="l" fontAlgn="t"/>
                      <a:r>
                        <a:rPr lang="ru-RU" sz="1000" b="1" i="0" u="none" strike="noStrike" dirty="0">
                          <a:effectLst/>
                          <a:latin typeface="Times New Roman" panose="02020603050405020304" pitchFamily="18" charset="0"/>
                        </a:rPr>
                        <a:t>Дотации от других бюджетов бюджетной системы РФ</a:t>
                      </a:r>
                    </a:p>
                  </a:txBody>
                  <a:tcPr marL="7620" marR="7620" marT="7620" marB="0" anchor="ctr"/>
                </a:tc>
                <a:tc>
                  <a:txBody>
                    <a:bodyPr/>
                    <a:lstStyle/>
                    <a:p>
                      <a:pPr algn="ctr" fontAlgn="t"/>
                      <a:r>
                        <a:rPr lang="ru-RU" sz="1000" b="1" i="0" u="none" strike="noStrike">
                          <a:effectLst/>
                          <a:latin typeface="Times New Roman" panose="02020603050405020304" pitchFamily="18" charset="0"/>
                        </a:rPr>
                        <a:t>166 655,0</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25,9</a:t>
                      </a:r>
                    </a:p>
                  </a:txBody>
                  <a:tcPr marL="7620" marR="7620" marT="7620" marB="0" anchor="ctr"/>
                </a:tc>
                <a:tc>
                  <a:txBody>
                    <a:bodyPr/>
                    <a:lstStyle/>
                    <a:p>
                      <a:pPr algn="ctr" fontAlgn="t"/>
                      <a:r>
                        <a:rPr lang="ru-RU" sz="1000" b="1" i="0" u="none" strike="noStrike">
                          <a:effectLst/>
                          <a:latin typeface="Times New Roman" panose="02020603050405020304" pitchFamily="18" charset="0"/>
                        </a:rPr>
                        <a:t>167 591,0</a:t>
                      </a:r>
                    </a:p>
                  </a:txBody>
                  <a:tcPr marL="7620" marR="7620" marT="7620" marB="0" anchor="ctr"/>
                </a:tc>
                <a:tc>
                  <a:txBody>
                    <a:bodyPr/>
                    <a:lstStyle/>
                    <a:p>
                      <a:pPr algn="ctr" fontAlgn="t"/>
                      <a:r>
                        <a:rPr lang="ru-RU" sz="1000" b="0" i="0" u="none" strike="noStrike">
                          <a:effectLst/>
                          <a:latin typeface="Times New Roman" panose="02020603050405020304" pitchFamily="18" charset="0"/>
                        </a:rPr>
                        <a:t>76,2</a:t>
                      </a:r>
                    </a:p>
                  </a:txBody>
                  <a:tcPr marL="7620" marR="7620" marT="7620" marB="0" anchor="ctr"/>
                </a:tc>
                <a:tc>
                  <a:txBody>
                    <a:bodyPr/>
                    <a:lstStyle/>
                    <a:p>
                      <a:pPr algn="ctr" fontAlgn="t"/>
                      <a:r>
                        <a:rPr lang="ru-RU" sz="1000" b="1" i="0" u="none" strike="noStrike">
                          <a:effectLst/>
                          <a:latin typeface="Times New Roman" panose="02020603050405020304" pitchFamily="18" charset="0"/>
                        </a:rPr>
                        <a:t>167 591,0</a:t>
                      </a:r>
                    </a:p>
                  </a:txBody>
                  <a:tcPr marL="7620" marR="7620" marT="7620" marB="0" anchor="ctr"/>
                </a:tc>
                <a:tc>
                  <a:txBody>
                    <a:bodyPr/>
                    <a:lstStyle/>
                    <a:p>
                      <a:pPr algn="ctr" fontAlgn="t"/>
                      <a:r>
                        <a:rPr lang="ru-RU" sz="1000" b="0" i="0" u="none" strike="noStrike">
                          <a:effectLst/>
                          <a:latin typeface="Times New Roman" panose="02020603050405020304" pitchFamily="18" charset="0"/>
                        </a:rPr>
                        <a:t>83,4</a:t>
                      </a:r>
                    </a:p>
                  </a:txBody>
                  <a:tcPr marL="7620" marR="7620" marT="7620" marB="0" anchor="ctr"/>
                </a:tc>
                <a:tc>
                  <a:txBody>
                    <a:bodyPr/>
                    <a:lstStyle/>
                    <a:p>
                      <a:pPr algn="ctr" fontAlgn="t"/>
                      <a:r>
                        <a:rPr lang="ru-RU" sz="1000" b="1" i="0" u="none" strike="noStrike">
                          <a:effectLst/>
                          <a:latin typeface="Times New Roman" panose="02020603050405020304" pitchFamily="18" charset="0"/>
                        </a:rPr>
                        <a:t>167 591,0</a:t>
                      </a:r>
                    </a:p>
                  </a:txBody>
                  <a:tcPr marL="7620" marR="7620" marT="7620" marB="0" anchor="ctr"/>
                </a:tc>
                <a:tc>
                  <a:txBody>
                    <a:bodyPr/>
                    <a:lstStyle/>
                    <a:p>
                      <a:pPr algn="ctr" fontAlgn="t"/>
                      <a:r>
                        <a:rPr lang="ru-RU" sz="1000" b="0" i="0" u="none" strike="noStrike">
                          <a:effectLst/>
                          <a:latin typeface="Times New Roman" panose="02020603050405020304" pitchFamily="18" charset="0"/>
                        </a:rPr>
                        <a:t>100,0</a:t>
                      </a:r>
                    </a:p>
                  </a:txBody>
                  <a:tcPr marL="7620" marR="7620" marT="7620" marB="0" anchor="ctr"/>
                </a:tc>
                <a:extLst>
                  <a:ext uri="{0D108BD9-81ED-4DB2-BD59-A6C34878D82A}">
                    <a16:rowId xmlns:a16="http://schemas.microsoft.com/office/drawing/2014/main" xmlns="" val="10003"/>
                  </a:ext>
                </a:extLst>
              </a:tr>
              <a:tr h="567405">
                <a:tc>
                  <a:txBody>
                    <a:bodyPr/>
                    <a:lstStyle/>
                    <a:p>
                      <a:pPr algn="l" fontAlgn="t"/>
                      <a:r>
                        <a:rPr lang="ru-RU" sz="1000" b="0" i="0" u="none" strike="noStrike" dirty="0">
                          <a:effectLst/>
                          <a:latin typeface="Times New Roman" panose="02020603050405020304" pitchFamily="18" charset="0"/>
                        </a:rPr>
                        <a:t>Дотации бюджетам городских округов на выравнивание бюджетной обеспеченности</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92 412,0</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14,4</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92 412,0</a:t>
                      </a:r>
                    </a:p>
                  </a:txBody>
                  <a:tcPr marL="7620" marR="7620" marT="7620" marB="0" anchor="ctr"/>
                </a:tc>
                <a:tc>
                  <a:txBody>
                    <a:bodyPr/>
                    <a:lstStyle/>
                    <a:p>
                      <a:pPr algn="ctr" fontAlgn="t"/>
                      <a:r>
                        <a:rPr lang="ru-RU" sz="1000" b="0" i="0" u="none" strike="noStrike">
                          <a:effectLst/>
                          <a:latin typeface="Times New Roman" panose="02020603050405020304" pitchFamily="18" charset="0"/>
                        </a:rPr>
                        <a:t>42,0</a:t>
                      </a:r>
                    </a:p>
                  </a:txBody>
                  <a:tcPr marL="7620" marR="7620" marT="7620" marB="0" anchor="ctr"/>
                </a:tc>
                <a:tc>
                  <a:txBody>
                    <a:bodyPr/>
                    <a:lstStyle/>
                    <a:p>
                      <a:pPr algn="ctr" fontAlgn="t"/>
                      <a:r>
                        <a:rPr lang="ru-RU" sz="1000" b="0" i="0" u="none" strike="noStrike">
                          <a:effectLst/>
                          <a:latin typeface="Times New Roman" panose="02020603050405020304" pitchFamily="18" charset="0"/>
                        </a:rPr>
                        <a:t>52 368,0</a:t>
                      </a:r>
                    </a:p>
                  </a:txBody>
                  <a:tcPr marL="7620" marR="7620" marT="7620" marB="0" anchor="ctr"/>
                </a:tc>
                <a:tc>
                  <a:txBody>
                    <a:bodyPr/>
                    <a:lstStyle/>
                    <a:p>
                      <a:pPr algn="ctr" fontAlgn="t"/>
                      <a:r>
                        <a:rPr lang="ru-RU" sz="1000" b="0" i="0" u="none" strike="noStrike">
                          <a:effectLst/>
                          <a:latin typeface="Times New Roman" panose="02020603050405020304" pitchFamily="18" charset="0"/>
                        </a:rPr>
                        <a:t>26,1</a:t>
                      </a:r>
                    </a:p>
                  </a:txBody>
                  <a:tcPr marL="7620" marR="7620" marT="7620" marB="0" anchor="ctr"/>
                </a:tc>
                <a:tc>
                  <a:txBody>
                    <a:bodyPr/>
                    <a:lstStyle/>
                    <a:p>
                      <a:pPr algn="ctr" fontAlgn="t"/>
                      <a:r>
                        <a:rPr lang="ru-RU" sz="1000" b="0" i="0" u="none" strike="noStrike">
                          <a:effectLst/>
                          <a:latin typeface="Times New Roman" panose="02020603050405020304" pitchFamily="18" charset="0"/>
                        </a:rPr>
                        <a:t>52 368,0</a:t>
                      </a:r>
                    </a:p>
                  </a:txBody>
                  <a:tcPr marL="7620" marR="7620" marT="7620" marB="0" anchor="ctr"/>
                </a:tc>
                <a:tc>
                  <a:txBody>
                    <a:bodyPr/>
                    <a:lstStyle/>
                    <a:p>
                      <a:pPr algn="ctr" fontAlgn="t"/>
                      <a:r>
                        <a:rPr lang="ru-RU" sz="1000" b="0" i="0" u="none" strike="noStrike">
                          <a:effectLst/>
                          <a:latin typeface="Times New Roman" panose="02020603050405020304" pitchFamily="18" charset="0"/>
                        </a:rPr>
                        <a:t>31,2</a:t>
                      </a:r>
                    </a:p>
                  </a:txBody>
                  <a:tcPr marL="7620" marR="7620" marT="7620" marB="0" anchor="ctr"/>
                </a:tc>
                <a:extLst>
                  <a:ext uri="{0D108BD9-81ED-4DB2-BD59-A6C34878D82A}">
                    <a16:rowId xmlns:a16="http://schemas.microsoft.com/office/drawing/2014/main" xmlns="" val="10004"/>
                  </a:ext>
                </a:extLst>
              </a:tr>
              <a:tr h="515155">
                <a:tc>
                  <a:txBody>
                    <a:bodyPr/>
                    <a:lstStyle/>
                    <a:p>
                      <a:pPr algn="l" fontAlgn="t"/>
                      <a:r>
                        <a:rPr lang="ru-RU" sz="1000" b="0" i="0" u="none" strike="noStrike" dirty="0">
                          <a:effectLst/>
                          <a:latin typeface="Times New Roman" panose="02020603050405020304" pitchFamily="18" charset="0"/>
                        </a:rPr>
                        <a:t>Дотации бюджетам городских округов на поддержку мер по обеспечению сбалансированности бюджетов</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73 470,8</a:t>
                      </a:r>
                    </a:p>
                  </a:txBody>
                  <a:tcPr marL="7620" marR="7620" marT="7620" marB="0" anchor="ctr"/>
                </a:tc>
                <a:tc>
                  <a:txBody>
                    <a:bodyPr/>
                    <a:lstStyle/>
                    <a:p>
                      <a:pPr algn="ctr" fontAlgn="t"/>
                      <a:r>
                        <a:rPr lang="ru-RU" sz="1000" b="0" i="0" u="none" strike="noStrike">
                          <a:effectLst/>
                          <a:latin typeface="Times New Roman" panose="02020603050405020304" pitchFamily="18" charset="0"/>
                        </a:rPr>
                        <a:t>11,4</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75 179,0</a:t>
                      </a:r>
                    </a:p>
                  </a:txBody>
                  <a:tcPr marL="7620" marR="7620" marT="7620" marB="0" anchor="ctr"/>
                </a:tc>
                <a:tc>
                  <a:txBody>
                    <a:bodyPr/>
                    <a:lstStyle/>
                    <a:p>
                      <a:pPr algn="ctr" fontAlgn="t"/>
                      <a:r>
                        <a:rPr lang="ru-RU" sz="1000" b="0" i="0" u="none" strike="noStrike">
                          <a:effectLst/>
                          <a:latin typeface="Times New Roman" panose="02020603050405020304" pitchFamily="18" charset="0"/>
                        </a:rPr>
                        <a:t>34,2</a:t>
                      </a:r>
                    </a:p>
                  </a:txBody>
                  <a:tcPr marL="7620" marR="7620" marT="7620" marB="0" anchor="ctr"/>
                </a:tc>
                <a:tc>
                  <a:txBody>
                    <a:bodyPr/>
                    <a:lstStyle/>
                    <a:p>
                      <a:pPr algn="ctr" fontAlgn="t"/>
                      <a:r>
                        <a:rPr lang="ru-RU" sz="1000" b="0" i="0" u="none" strike="noStrike">
                          <a:effectLst/>
                          <a:latin typeface="Times New Roman" panose="02020603050405020304" pitchFamily="18" charset="0"/>
                        </a:rPr>
                        <a:t>115 223,0</a:t>
                      </a:r>
                    </a:p>
                  </a:txBody>
                  <a:tcPr marL="7620" marR="7620" marT="7620" marB="0" anchor="ctr"/>
                </a:tc>
                <a:tc>
                  <a:txBody>
                    <a:bodyPr/>
                    <a:lstStyle/>
                    <a:p>
                      <a:pPr algn="ctr" fontAlgn="t"/>
                      <a:r>
                        <a:rPr lang="ru-RU" sz="1000" b="0" i="0" u="none" strike="noStrike">
                          <a:effectLst/>
                          <a:latin typeface="Times New Roman" panose="02020603050405020304" pitchFamily="18" charset="0"/>
                        </a:rPr>
                        <a:t>57,3</a:t>
                      </a:r>
                    </a:p>
                  </a:txBody>
                  <a:tcPr marL="7620" marR="7620" marT="7620" marB="0" anchor="ctr"/>
                </a:tc>
                <a:tc>
                  <a:txBody>
                    <a:bodyPr/>
                    <a:lstStyle/>
                    <a:p>
                      <a:pPr algn="ctr" fontAlgn="t"/>
                      <a:r>
                        <a:rPr lang="ru-RU" sz="1000" b="0" i="0" u="none" strike="noStrike">
                          <a:effectLst/>
                          <a:latin typeface="Times New Roman" panose="02020603050405020304" pitchFamily="18" charset="0"/>
                        </a:rPr>
                        <a:t>115 223,0</a:t>
                      </a:r>
                    </a:p>
                  </a:txBody>
                  <a:tcPr marL="7620" marR="7620" marT="7620" marB="0" anchor="ctr"/>
                </a:tc>
                <a:tc>
                  <a:txBody>
                    <a:bodyPr/>
                    <a:lstStyle/>
                    <a:p>
                      <a:pPr algn="ctr" fontAlgn="t"/>
                      <a:r>
                        <a:rPr lang="ru-RU" sz="1000" b="0" i="0" u="none" strike="noStrike">
                          <a:effectLst/>
                          <a:latin typeface="Times New Roman" panose="02020603050405020304" pitchFamily="18" charset="0"/>
                        </a:rPr>
                        <a:t>68,8</a:t>
                      </a:r>
                    </a:p>
                  </a:txBody>
                  <a:tcPr marL="7620" marR="7620" marT="7620" marB="0" anchor="ctr"/>
                </a:tc>
                <a:extLst>
                  <a:ext uri="{0D108BD9-81ED-4DB2-BD59-A6C34878D82A}">
                    <a16:rowId xmlns:a16="http://schemas.microsoft.com/office/drawing/2014/main" xmlns="" val="10005"/>
                  </a:ext>
                </a:extLst>
              </a:tr>
              <a:tr h="511941">
                <a:tc>
                  <a:txBody>
                    <a:bodyPr/>
                    <a:lstStyle/>
                    <a:p>
                      <a:pPr algn="l" fontAlgn="t"/>
                      <a:r>
                        <a:rPr lang="ru-RU" sz="1000" b="0" i="0" u="none" strike="noStrike" dirty="0">
                          <a:effectLst/>
                          <a:latin typeface="Times New Roman" panose="02020603050405020304" pitchFamily="18" charset="0"/>
                        </a:rPr>
                        <a:t>Прочие дотации бюджетам городских округов</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772,2</a:t>
                      </a:r>
                    </a:p>
                  </a:txBody>
                  <a:tcPr marL="7620" marR="7620" marT="7620" marB="0" anchor="ctr"/>
                </a:tc>
                <a:tc>
                  <a:txBody>
                    <a:bodyPr/>
                    <a:lstStyle/>
                    <a:p>
                      <a:pPr algn="ctr" fontAlgn="t"/>
                      <a:r>
                        <a:rPr lang="ru-RU" sz="1000" b="0" i="0" u="none" strike="noStrike">
                          <a:effectLst/>
                          <a:latin typeface="Times New Roman" panose="02020603050405020304" pitchFamily="18" charset="0"/>
                        </a:rPr>
                        <a:t>0,1</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0,0</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0,0</a:t>
                      </a:r>
                    </a:p>
                  </a:txBody>
                  <a:tcPr marL="7620" marR="7620" marT="7620" marB="0" anchor="ctr"/>
                </a:tc>
                <a:tc>
                  <a:txBody>
                    <a:bodyPr/>
                    <a:lstStyle/>
                    <a:p>
                      <a:pPr algn="ctr" fontAlgn="t"/>
                      <a:r>
                        <a:rPr lang="ru-RU" sz="1000" b="0" i="0" u="none" strike="noStrike">
                          <a:effectLst/>
                          <a:latin typeface="Times New Roman" panose="02020603050405020304" pitchFamily="18" charset="0"/>
                        </a:rPr>
                        <a:t>0,0</a:t>
                      </a:r>
                    </a:p>
                  </a:txBody>
                  <a:tcPr marL="7620" marR="7620" marT="7620" marB="0" anchor="ctr"/>
                </a:tc>
                <a:tc>
                  <a:txBody>
                    <a:bodyPr/>
                    <a:lstStyle/>
                    <a:p>
                      <a:pPr algn="ctr" fontAlgn="t"/>
                      <a:r>
                        <a:rPr lang="ru-RU" sz="1000" b="0" i="0" u="none" strike="noStrike">
                          <a:effectLst/>
                          <a:latin typeface="Times New Roman" panose="02020603050405020304" pitchFamily="18" charset="0"/>
                        </a:rPr>
                        <a:t>0,0</a:t>
                      </a:r>
                    </a:p>
                  </a:txBody>
                  <a:tcPr marL="7620" marR="7620" marT="7620" marB="0" anchor="ctr"/>
                </a:tc>
                <a:tc>
                  <a:txBody>
                    <a:bodyPr/>
                    <a:lstStyle/>
                    <a:p>
                      <a:pPr algn="ctr" fontAlgn="t"/>
                      <a:r>
                        <a:rPr lang="ru-RU" sz="1000" b="0" i="0" u="none" strike="noStrike">
                          <a:effectLst/>
                          <a:latin typeface="Times New Roman" panose="02020603050405020304" pitchFamily="18" charset="0"/>
                        </a:rPr>
                        <a:t>0,0</a:t>
                      </a:r>
                    </a:p>
                  </a:txBody>
                  <a:tcPr marL="7620" marR="7620" marT="7620" marB="0" anchor="ctr"/>
                </a:tc>
                <a:tc>
                  <a:txBody>
                    <a:bodyPr/>
                    <a:lstStyle/>
                    <a:p>
                      <a:pPr algn="ctr" fontAlgn="t"/>
                      <a:r>
                        <a:rPr lang="ru-RU" sz="1000" b="0" i="0" u="none" strike="noStrike">
                          <a:effectLst/>
                          <a:latin typeface="Times New Roman" panose="02020603050405020304" pitchFamily="18" charset="0"/>
                        </a:rPr>
                        <a:t>0,0</a:t>
                      </a:r>
                    </a:p>
                  </a:txBody>
                  <a:tcPr marL="7620" marR="7620" marT="7620" marB="0" anchor="ctr"/>
                </a:tc>
                <a:extLst>
                  <a:ext uri="{0D108BD9-81ED-4DB2-BD59-A6C34878D82A}">
                    <a16:rowId xmlns:a16="http://schemas.microsoft.com/office/drawing/2014/main" xmlns="" val="10006"/>
                  </a:ext>
                </a:extLst>
              </a:tr>
              <a:tr h="346252">
                <a:tc>
                  <a:txBody>
                    <a:bodyPr/>
                    <a:lstStyle/>
                    <a:p>
                      <a:pPr algn="l" fontAlgn="t"/>
                      <a:r>
                        <a:rPr lang="ru-RU" sz="1000" b="1" i="0" u="none" strike="noStrike" dirty="0">
                          <a:effectLst/>
                          <a:latin typeface="Times New Roman" panose="02020603050405020304" pitchFamily="18" charset="0"/>
                        </a:rPr>
                        <a:t>Субсидии от других бюджетов бюджетной системы РФ</a:t>
                      </a:r>
                    </a:p>
                  </a:txBody>
                  <a:tcPr marL="7620" marR="7620" marT="7620" marB="0" anchor="ctr"/>
                </a:tc>
                <a:tc>
                  <a:txBody>
                    <a:bodyPr/>
                    <a:lstStyle/>
                    <a:p>
                      <a:pPr algn="ctr" fontAlgn="t"/>
                      <a:r>
                        <a:rPr lang="ru-RU" sz="1000" b="1" i="0" u="none" strike="noStrike">
                          <a:effectLst/>
                          <a:latin typeface="Times New Roman" panose="02020603050405020304" pitchFamily="18" charset="0"/>
                        </a:rPr>
                        <a:t>323 581,7</a:t>
                      </a:r>
                    </a:p>
                  </a:txBody>
                  <a:tcPr marL="7620" marR="7620" marT="7620" marB="0" anchor="ctr"/>
                </a:tc>
                <a:tc>
                  <a:txBody>
                    <a:bodyPr/>
                    <a:lstStyle/>
                    <a:p>
                      <a:pPr algn="ctr" fontAlgn="t"/>
                      <a:r>
                        <a:rPr lang="ru-RU" sz="1000" b="0" i="0" u="none" strike="noStrike">
                          <a:effectLst/>
                          <a:latin typeface="Times New Roman" panose="02020603050405020304" pitchFamily="18" charset="0"/>
                        </a:rPr>
                        <a:t>50,2</a:t>
                      </a:r>
                    </a:p>
                  </a:txBody>
                  <a:tcPr marL="7620" marR="7620" marT="7620" marB="0" anchor="ctr"/>
                </a:tc>
                <a:tc>
                  <a:txBody>
                    <a:bodyPr/>
                    <a:lstStyle/>
                    <a:p>
                      <a:pPr algn="ctr" fontAlgn="t"/>
                      <a:r>
                        <a:rPr lang="ru-RU" sz="1000" b="0" i="0" u="none" strike="noStrike">
                          <a:effectLst/>
                          <a:latin typeface="Times New Roman" panose="02020603050405020304" pitchFamily="18" charset="0"/>
                        </a:rPr>
                        <a:t>38 556,9</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17,5</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19 240,0</a:t>
                      </a:r>
                    </a:p>
                  </a:txBody>
                  <a:tcPr marL="7620" marR="7620" marT="7620" marB="0" anchor="ctr"/>
                </a:tc>
                <a:tc>
                  <a:txBody>
                    <a:bodyPr/>
                    <a:lstStyle/>
                    <a:p>
                      <a:pPr algn="ctr" fontAlgn="t"/>
                      <a:r>
                        <a:rPr lang="ru-RU" sz="1000" b="0" i="0" u="none" strike="noStrike">
                          <a:effectLst/>
                          <a:latin typeface="Times New Roman" panose="02020603050405020304" pitchFamily="18" charset="0"/>
                        </a:rPr>
                        <a:t>9,6</a:t>
                      </a:r>
                    </a:p>
                  </a:txBody>
                  <a:tcPr marL="7620" marR="7620" marT="7620" marB="0" anchor="ctr"/>
                </a:tc>
                <a:tc>
                  <a:txBody>
                    <a:bodyPr/>
                    <a:lstStyle/>
                    <a:p>
                      <a:pPr algn="ctr" fontAlgn="t"/>
                      <a:r>
                        <a:rPr lang="ru-RU" sz="1000" b="0" i="0" u="none" strike="noStrike">
                          <a:effectLst/>
                          <a:latin typeface="Times New Roman" panose="02020603050405020304" pitchFamily="18" charset="0"/>
                        </a:rPr>
                        <a:t>0,0</a:t>
                      </a:r>
                    </a:p>
                  </a:txBody>
                  <a:tcPr marL="7620" marR="7620" marT="7620" marB="0" anchor="ctr"/>
                </a:tc>
                <a:tc>
                  <a:txBody>
                    <a:bodyPr/>
                    <a:lstStyle/>
                    <a:p>
                      <a:pPr algn="ctr" fontAlgn="t"/>
                      <a:r>
                        <a:rPr lang="ru-RU" sz="1000" b="0" i="0" u="none" strike="noStrike">
                          <a:effectLst/>
                          <a:latin typeface="Times New Roman" panose="02020603050405020304" pitchFamily="18" charset="0"/>
                        </a:rPr>
                        <a:t>0,0</a:t>
                      </a:r>
                    </a:p>
                  </a:txBody>
                  <a:tcPr marL="7620" marR="7620" marT="7620" marB="0" anchor="ctr"/>
                </a:tc>
                <a:extLst>
                  <a:ext uri="{0D108BD9-81ED-4DB2-BD59-A6C34878D82A}">
                    <a16:rowId xmlns:a16="http://schemas.microsoft.com/office/drawing/2014/main" xmlns="" val="10007"/>
                  </a:ext>
                </a:extLst>
              </a:tr>
              <a:tr h="346252">
                <a:tc>
                  <a:txBody>
                    <a:bodyPr/>
                    <a:lstStyle/>
                    <a:p>
                      <a:pPr algn="l" fontAlgn="t"/>
                      <a:r>
                        <a:rPr lang="ru-RU" sz="1000" b="1" i="0" u="none" strike="noStrike" dirty="0">
                          <a:effectLst/>
                          <a:latin typeface="Times New Roman" panose="02020603050405020304" pitchFamily="18" charset="0"/>
                        </a:rPr>
                        <a:t>Субвенции от других бюджетов бюджетной системы РФ</a:t>
                      </a:r>
                    </a:p>
                  </a:txBody>
                  <a:tcPr marL="7620" marR="7620" marT="7620" marB="0" anchor="ctr"/>
                </a:tc>
                <a:tc>
                  <a:txBody>
                    <a:bodyPr/>
                    <a:lstStyle/>
                    <a:p>
                      <a:pPr algn="ctr" fontAlgn="t"/>
                      <a:r>
                        <a:rPr lang="ru-RU" sz="1000" b="1" i="0" u="none" strike="noStrike">
                          <a:effectLst/>
                          <a:latin typeface="Times New Roman" panose="02020603050405020304" pitchFamily="18" charset="0"/>
                        </a:rPr>
                        <a:t>22 425,7</a:t>
                      </a:r>
                    </a:p>
                  </a:txBody>
                  <a:tcPr marL="7620" marR="7620" marT="7620" marB="0" anchor="ctr"/>
                </a:tc>
                <a:tc>
                  <a:txBody>
                    <a:bodyPr/>
                    <a:lstStyle/>
                    <a:p>
                      <a:pPr algn="ctr" fontAlgn="t"/>
                      <a:r>
                        <a:rPr lang="ru-RU" sz="1000" b="0" i="0" u="none" strike="noStrike">
                          <a:effectLst/>
                          <a:latin typeface="Times New Roman" panose="02020603050405020304" pitchFamily="18" charset="0"/>
                        </a:rPr>
                        <a:t>3,5</a:t>
                      </a:r>
                    </a:p>
                  </a:txBody>
                  <a:tcPr marL="7620" marR="7620" marT="7620" marB="0" anchor="ctr"/>
                </a:tc>
                <a:tc>
                  <a:txBody>
                    <a:bodyPr/>
                    <a:lstStyle/>
                    <a:p>
                      <a:pPr algn="ctr" fontAlgn="t"/>
                      <a:r>
                        <a:rPr lang="ru-RU" sz="1000" b="0" i="0" u="none" strike="noStrike">
                          <a:effectLst/>
                          <a:latin typeface="Times New Roman" panose="02020603050405020304" pitchFamily="18" charset="0"/>
                        </a:rPr>
                        <a:t>13 973,1</a:t>
                      </a:r>
                    </a:p>
                  </a:txBody>
                  <a:tcPr marL="7620" marR="7620" marT="7620" marB="0" anchor="ctr"/>
                </a:tc>
                <a:tc>
                  <a:txBody>
                    <a:bodyPr/>
                    <a:lstStyle/>
                    <a:p>
                      <a:pPr algn="ctr" fontAlgn="t"/>
                      <a:r>
                        <a:rPr lang="ru-RU" sz="1000" b="0" i="0" u="none" strike="noStrike">
                          <a:effectLst/>
                          <a:latin typeface="Times New Roman" panose="02020603050405020304" pitchFamily="18" charset="0"/>
                        </a:rPr>
                        <a:t>6,3</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13 973,1</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7,0</a:t>
                      </a:r>
                    </a:p>
                  </a:txBody>
                  <a:tcPr marL="7620" marR="7620" marT="7620" marB="0" anchor="ctr"/>
                </a:tc>
                <a:tc>
                  <a:txBody>
                    <a:bodyPr/>
                    <a:lstStyle/>
                    <a:p>
                      <a:pPr algn="ctr" fontAlgn="t"/>
                      <a:r>
                        <a:rPr lang="ru-RU" sz="1000" b="0" i="0" u="none" strike="noStrike">
                          <a:effectLst/>
                          <a:latin typeface="Times New Roman" panose="02020603050405020304" pitchFamily="18" charset="0"/>
                        </a:rPr>
                        <a:t>0,0</a:t>
                      </a:r>
                    </a:p>
                  </a:txBody>
                  <a:tcPr marL="7620" marR="7620" marT="7620" marB="0" anchor="ctr"/>
                </a:tc>
                <a:tc>
                  <a:txBody>
                    <a:bodyPr/>
                    <a:lstStyle/>
                    <a:p>
                      <a:pPr algn="ctr" fontAlgn="t"/>
                      <a:r>
                        <a:rPr lang="ru-RU" sz="1000" b="0" i="0" u="none" strike="noStrike">
                          <a:effectLst/>
                          <a:latin typeface="Times New Roman" panose="02020603050405020304" pitchFamily="18" charset="0"/>
                        </a:rPr>
                        <a:t>0,0</a:t>
                      </a:r>
                    </a:p>
                  </a:txBody>
                  <a:tcPr marL="7620" marR="7620" marT="7620" marB="0" anchor="ctr"/>
                </a:tc>
                <a:extLst>
                  <a:ext uri="{0D108BD9-81ED-4DB2-BD59-A6C34878D82A}">
                    <a16:rowId xmlns:a16="http://schemas.microsoft.com/office/drawing/2014/main" xmlns="" val="10008"/>
                  </a:ext>
                </a:extLst>
              </a:tr>
              <a:tr h="237248">
                <a:tc>
                  <a:txBody>
                    <a:bodyPr/>
                    <a:lstStyle/>
                    <a:p>
                      <a:pPr algn="l" fontAlgn="t"/>
                      <a:r>
                        <a:rPr lang="ru-RU" sz="1000" b="1" i="0" u="none" strike="noStrike" dirty="0">
                          <a:effectLst/>
                          <a:latin typeface="Times New Roman" panose="02020603050405020304" pitchFamily="18" charset="0"/>
                        </a:rPr>
                        <a:t>Межбюджетные трансферты</a:t>
                      </a:r>
                    </a:p>
                  </a:txBody>
                  <a:tcPr marL="7620" marR="7620" marT="7620" marB="0" anchor="ctr"/>
                </a:tc>
                <a:tc>
                  <a:txBody>
                    <a:bodyPr/>
                    <a:lstStyle/>
                    <a:p>
                      <a:pPr algn="ctr" fontAlgn="t"/>
                      <a:r>
                        <a:rPr lang="ru-RU" sz="1000" b="1" i="0" u="none" strike="noStrike">
                          <a:effectLst/>
                          <a:latin typeface="Times New Roman" panose="02020603050405020304" pitchFamily="18" charset="0"/>
                        </a:rPr>
                        <a:t>131 421,1</a:t>
                      </a:r>
                    </a:p>
                  </a:txBody>
                  <a:tcPr marL="7620" marR="7620" marT="7620" marB="0" anchor="ctr"/>
                </a:tc>
                <a:tc>
                  <a:txBody>
                    <a:bodyPr/>
                    <a:lstStyle/>
                    <a:p>
                      <a:pPr algn="ctr" fontAlgn="t"/>
                      <a:r>
                        <a:rPr lang="ru-RU" sz="1000" b="0" i="0" u="none" strike="noStrike">
                          <a:effectLst/>
                          <a:latin typeface="Times New Roman" panose="02020603050405020304" pitchFamily="18" charset="0"/>
                        </a:rPr>
                        <a:t>20,4</a:t>
                      </a:r>
                    </a:p>
                  </a:txBody>
                  <a:tcPr marL="7620" marR="7620" marT="7620" marB="0" anchor="ctr"/>
                </a:tc>
                <a:tc>
                  <a:txBody>
                    <a:bodyPr/>
                    <a:lstStyle/>
                    <a:p>
                      <a:pPr algn="ctr" fontAlgn="t"/>
                      <a:r>
                        <a:rPr lang="ru-RU" sz="1000" b="0" i="0" u="none" strike="noStrike">
                          <a:effectLst/>
                          <a:latin typeface="Times New Roman" panose="02020603050405020304" pitchFamily="18" charset="0"/>
                        </a:rPr>
                        <a:t>0,0</a:t>
                      </a:r>
                    </a:p>
                  </a:txBody>
                  <a:tcPr marL="7620" marR="7620" marT="7620" marB="0" anchor="ctr"/>
                </a:tc>
                <a:tc>
                  <a:txBody>
                    <a:bodyPr/>
                    <a:lstStyle/>
                    <a:p>
                      <a:pPr algn="ctr" fontAlgn="t"/>
                      <a:r>
                        <a:rPr lang="ru-RU" sz="1000" b="0" i="0" u="none" strike="noStrike">
                          <a:effectLst/>
                          <a:latin typeface="Times New Roman" panose="02020603050405020304" pitchFamily="18" charset="0"/>
                        </a:rPr>
                        <a:t>0,0</a:t>
                      </a:r>
                    </a:p>
                  </a:txBody>
                  <a:tcPr marL="7620" marR="7620" marT="7620" marB="0" anchor="ctr"/>
                </a:tc>
                <a:tc>
                  <a:txBody>
                    <a:bodyPr/>
                    <a:lstStyle/>
                    <a:p>
                      <a:pPr algn="ctr" fontAlgn="t"/>
                      <a:r>
                        <a:rPr lang="ru-RU" sz="1000" b="0" i="0" u="none" strike="noStrike">
                          <a:effectLst/>
                          <a:latin typeface="Times New Roman" panose="02020603050405020304" pitchFamily="18" charset="0"/>
                        </a:rPr>
                        <a:t>0,0</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0,0</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0,0</a:t>
                      </a:r>
                    </a:p>
                  </a:txBody>
                  <a:tcPr marL="7620" marR="7620" marT="7620" marB="0" anchor="ctr"/>
                </a:tc>
                <a:tc>
                  <a:txBody>
                    <a:bodyPr/>
                    <a:lstStyle/>
                    <a:p>
                      <a:pPr algn="ctr" fontAlgn="t"/>
                      <a:r>
                        <a:rPr lang="ru-RU" sz="1000" b="0" i="0" u="none" strike="noStrike">
                          <a:effectLst/>
                          <a:latin typeface="Times New Roman" panose="02020603050405020304" pitchFamily="18" charset="0"/>
                        </a:rPr>
                        <a:t>0,0</a:t>
                      </a:r>
                    </a:p>
                  </a:txBody>
                  <a:tcPr marL="7620" marR="7620" marT="7620" marB="0" anchor="ctr"/>
                </a:tc>
                <a:extLst>
                  <a:ext uri="{0D108BD9-81ED-4DB2-BD59-A6C34878D82A}">
                    <a16:rowId xmlns:a16="http://schemas.microsoft.com/office/drawing/2014/main" xmlns="" val="10009"/>
                  </a:ext>
                </a:extLst>
              </a:tr>
              <a:tr h="237248">
                <a:tc>
                  <a:txBody>
                    <a:bodyPr/>
                    <a:lstStyle/>
                    <a:p>
                      <a:pPr algn="l" fontAlgn="t"/>
                      <a:r>
                        <a:rPr lang="ru-RU" sz="1000" b="1" i="0" u="none" strike="noStrike" dirty="0">
                          <a:effectLst/>
                          <a:latin typeface="Times New Roman" panose="02020603050405020304" pitchFamily="18" charset="0"/>
                        </a:rPr>
                        <a:t>Прочие безвозмездные поступления</a:t>
                      </a:r>
                    </a:p>
                  </a:txBody>
                  <a:tcPr marL="7620" marR="7620" marT="7620" marB="0" anchor="ctr"/>
                </a:tc>
                <a:tc>
                  <a:txBody>
                    <a:bodyPr/>
                    <a:lstStyle/>
                    <a:p>
                      <a:pPr algn="ctr" fontAlgn="t"/>
                      <a:r>
                        <a:rPr lang="ru-RU" sz="1000" b="1" i="0" u="none" strike="noStrike">
                          <a:effectLst/>
                          <a:latin typeface="Times New Roman" panose="02020603050405020304" pitchFamily="18" charset="0"/>
                        </a:rPr>
                        <a:t>0,0</a:t>
                      </a:r>
                    </a:p>
                  </a:txBody>
                  <a:tcPr marL="7620" marR="7620" marT="7620" marB="0" anchor="ctr"/>
                </a:tc>
                <a:tc>
                  <a:txBody>
                    <a:bodyPr/>
                    <a:lstStyle/>
                    <a:p>
                      <a:pPr algn="ctr" fontAlgn="t"/>
                      <a:r>
                        <a:rPr lang="ru-RU" sz="1000" b="0" i="0" u="none" strike="noStrike">
                          <a:effectLst/>
                          <a:latin typeface="Times New Roman" panose="02020603050405020304" pitchFamily="18" charset="0"/>
                        </a:rPr>
                        <a:t>0,0</a:t>
                      </a:r>
                    </a:p>
                  </a:txBody>
                  <a:tcPr marL="7620" marR="7620" marT="7620" marB="0" anchor="ctr"/>
                </a:tc>
                <a:tc>
                  <a:txBody>
                    <a:bodyPr/>
                    <a:lstStyle/>
                    <a:p>
                      <a:pPr algn="ctr" fontAlgn="t"/>
                      <a:r>
                        <a:rPr lang="ru-RU" sz="1000" b="0" i="0" u="none" strike="noStrike">
                          <a:effectLst/>
                          <a:latin typeface="Times New Roman" panose="02020603050405020304" pitchFamily="18" charset="0"/>
                        </a:rPr>
                        <a:t>0,0</a:t>
                      </a:r>
                    </a:p>
                  </a:txBody>
                  <a:tcPr marL="7620" marR="7620" marT="7620" marB="0" anchor="ctr"/>
                </a:tc>
                <a:tc>
                  <a:txBody>
                    <a:bodyPr/>
                    <a:lstStyle/>
                    <a:p>
                      <a:pPr algn="ctr" fontAlgn="t"/>
                      <a:r>
                        <a:rPr lang="ru-RU" sz="1000" b="0" i="0" u="none" strike="noStrike">
                          <a:effectLst/>
                          <a:latin typeface="Times New Roman" panose="02020603050405020304" pitchFamily="18" charset="0"/>
                        </a:rPr>
                        <a:t>0,0</a:t>
                      </a:r>
                    </a:p>
                  </a:txBody>
                  <a:tcPr marL="7620" marR="7620" marT="7620" marB="0" anchor="ctr"/>
                </a:tc>
                <a:tc>
                  <a:txBody>
                    <a:bodyPr/>
                    <a:lstStyle/>
                    <a:p>
                      <a:pPr algn="ctr" fontAlgn="t"/>
                      <a:r>
                        <a:rPr lang="ru-RU" sz="1000" b="0" i="0" u="none" strike="noStrike">
                          <a:effectLst/>
                          <a:latin typeface="Times New Roman" panose="02020603050405020304" pitchFamily="18" charset="0"/>
                        </a:rPr>
                        <a:t>0,0</a:t>
                      </a:r>
                    </a:p>
                  </a:txBody>
                  <a:tcPr marL="7620" marR="7620" marT="7620" marB="0" anchor="ctr"/>
                </a:tc>
                <a:tc>
                  <a:txBody>
                    <a:bodyPr/>
                    <a:lstStyle/>
                    <a:p>
                      <a:pPr algn="ctr" fontAlgn="t"/>
                      <a:r>
                        <a:rPr lang="ru-RU" sz="1000" b="0" i="0" u="none" strike="noStrike">
                          <a:effectLst/>
                          <a:latin typeface="Times New Roman" panose="02020603050405020304" pitchFamily="18" charset="0"/>
                        </a:rPr>
                        <a:t>0,0</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0,0</a:t>
                      </a:r>
                    </a:p>
                  </a:txBody>
                  <a:tcPr marL="7620" marR="7620" marT="7620" marB="0" anchor="ctr"/>
                </a:tc>
                <a:tc>
                  <a:txBody>
                    <a:bodyPr/>
                    <a:lstStyle/>
                    <a:p>
                      <a:pPr algn="ctr" fontAlgn="t"/>
                      <a:r>
                        <a:rPr lang="ru-RU" sz="1000" b="0" i="0" u="none" strike="noStrike">
                          <a:effectLst/>
                          <a:latin typeface="Times New Roman" panose="02020603050405020304" pitchFamily="18" charset="0"/>
                        </a:rPr>
                        <a:t>0,0</a:t>
                      </a:r>
                    </a:p>
                  </a:txBody>
                  <a:tcPr marL="7620" marR="7620" marT="7620" marB="0" anchor="ctr"/>
                </a:tc>
                <a:extLst>
                  <a:ext uri="{0D108BD9-81ED-4DB2-BD59-A6C34878D82A}">
                    <a16:rowId xmlns:a16="http://schemas.microsoft.com/office/drawing/2014/main" xmlns="" val="10010"/>
                  </a:ext>
                </a:extLst>
              </a:tr>
              <a:tr h="346252">
                <a:tc>
                  <a:txBody>
                    <a:bodyPr/>
                    <a:lstStyle/>
                    <a:p>
                      <a:pPr algn="l" fontAlgn="t"/>
                      <a:r>
                        <a:rPr lang="ru-RU" sz="1000" b="1" i="0" u="none" strike="noStrike" dirty="0">
                          <a:effectLst/>
                          <a:latin typeface="Times New Roman" panose="02020603050405020304" pitchFamily="18" charset="0"/>
                        </a:rPr>
                        <a:t>Возврат остатков субсидий, субвенций прошлых лет</a:t>
                      </a:r>
                    </a:p>
                  </a:txBody>
                  <a:tcPr marL="7620" marR="7620" marT="7620" marB="0" anchor="ctr"/>
                </a:tc>
                <a:tc>
                  <a:txBody>
                    <a:bodyPr/>
                    <a:lstStyle/>
                    <a:p>
                      <a:pPr algn="ctr" fontAlgn="t"/>
                      <a:r>
                        <a:rPr lang="ru-RU" sz="1000" b="1" i="0" u="none" strike="noStrike">
                          <a:effectLst/>
                          <a:latin typeface="Times New Roman" panose="02020603050405020304" pitchFamily="18" charset="0"/>
                        </a:rPr>
                        <a:t>0,0</a:t>
                      </a:r>
                    </a:p>
                  </a:txBody>
                  <a:tcPr marL="7620" marR="7620" marT="7620" marB="0" anchor="ctr"/>
                </a:tc>
                <a:tc>
                  <a:txBody>
                    <a:bodyPr/>
                    <a:lstStyle/>
                    <a:p>
                      <a:pPr algn="ctr" fontAlgn="t"/>
                      <a:r>
                        <a:rPr lang="ru-RU" sz="1000" b="0" i="0" u="none" strike="noStrike">
                          <a:effectLst/>
                          <a:latin typeface="Times New Roman" panose="02020603050405020304" pitchFamily="18" charset="0"/>
                        </a:rPr>
                        <a:t>0,0</a:t>
                      </a:r>
                    </a:p>
                  </a:txBody>
                  <a:tcPr marL="7620" marR="7620" marT="7620" marB="0" anchor="ctr"/>
                </a:tc>
                <a:tc>
                  <a:txBody>
                    <a:bodyPr/>
                    <a:lstStyle/>
                    <a:p>
                      <a:pPr algn="ctr" fontAlgn="t"/>
                      <a:r>
                        <a:rPr lang="ru-RU" sz="1000" b="0" i="0" u="none" strike="noStrike">
                          <a:effectLst/>
                          <a:latin typeface="Times New Roman" panose="02020603050405020304" pitchFamily="18" charset="0"/>
                        </a:rPr>
                        <a:t>0,0</a:t>
                      </a:r>
                    </a:p>
                  </a:txBody>
                  <a:tcPr marL="7620" marR="7620" marT="7620" marB="0" anchor="ctr"/>
                </a:tc>
                <a:tc>
                  <a:txBody>
                    <a:bodyPr/>
                    <a:lstStyle/>
                    <a:p>
                      <a:pPr algn="ctr" fontAlgn="t"/>
                      <a:r>
                        <a:rPr lang="ru-RU" sz="1000" b="0" i="0" u="none" strike="noStrike">
                          <a:effectLst/>
                          <a:latin typeface="Times New Roman" panose="02020603050405020304" pitchFamily="18" charset="0"/>
                        </a:rPr>
                        <a:t>0,0</a:t>
                      </a:r>
                    </a:p>
                  </a:txBody>
                  <a:tcPr marL="7620" marR="7620" marT="7620" marB="0" anchor="ctr"/>
                </a:tc>
                <a:tc>
                  <a:txBody>
                    <a:bodyPr/>
                    <a:lstStyle/>
                    <a:p>
                      <a:pPr algn="ctr" fontAlgn="t"/>
                      <a:r>
                        <a:rPr lang="ru-RU" sz="1000" b="0" i="0" u="none" strike="noStrike">
                          <a:effectLst/>
                          <a:latin typeface="Times New Roman" panose="02020603050405020304" pitchFamily="18" charset="0"/>
                        </a:rPr>
                        <a:t>0,0</a:t>
                      </a:r>
                    </a:p>
                  </a:txBody>
                  <a:tcPr marL="7620" marR="7620" marT="7620" marB="0" anchor="ctr"/>
                </a:tc>
                <a:tc>
                  <a:txBody>
                    <a:bodyPr/>
                    <a:lstStyle/>
                    <a:p>
                      <a:pPr algn="ctr" fontAlgn="t"/>
                      <a:r>
                        <a:rPr lang="ru-RU" sz="1000" b="0" i="0" u="none" strike="noStrike">
                          <a:effectLst/>
                          <a:latin typeface="Times New Roman" panose="02020603050405020304" pitchFamily="18" charset="0"/>
                        </a:rPr>
                        <a:t>0,0</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0,0</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0,0</a:t>
                      </a:r>
                    </a:p>
                  </a:txBody>
                  <a:tcPr marL="7620" marR="7620" marT="7620" marB="0" anchor="ctr"/>
                </a:tc>
                <a:extLst>
                  <a:ext uri="{0D108BD9-81ED-4DB2-BD59-A6C34878D82A}">
                    <a16:rowId xmlns:a16="http://schemas.microsoft.com/office/drawing/2014/main" xmlns="" val="10011"/>
                  </a:ext>
                </a:extLst>
              </a:tr>
            </a:tbl>
          </a:graphicData>
        </a:graphic>
      </p:graphicFrame>
    </p:spTree>
  </p:cSld>
  <p:clrMapOvr>
    <a:masterClrMapping/>
  </p:clrMapOvr>
  <p:transition>
    <p:pull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Прямоугольник 2"/>
          <p:cNvSpPr>
            <a:spLocks noChangeArrowheads="1"/>
          </p:cNvSpPr>
          <p:nvPr/>
        </p:nvSpPr>
        <p:spPr bwMode="auto">
          <a:xfrm>
            <a:off x="322263" y="765175"/>
            <a:ext cx="8569325" cy="458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lnSpc>
                <a:spcPct val="150000"/>
              </a:lnSpc>
            </a:pPr>
            <a:r>
              <a:rPr lang="ru-RU" altLang="ru-RU" dirty="0">
                <a:latin typeface="Times New Roman" pitchFamily="18" charset="0"/>
                <a:cs typeface="Times New Roman" pitchFamily="18" charset="0"/>
              </a:rPr>
              <a:t> </a:t>
            </a:r>
            <a:r>
              <a:rPr lang="ru-RU" altLang="ru-RU" dirty="0" smtClean="0">
                <a:latin typeface="Times New Roman" pitchFamily="18" charset="0"/>
                <a:cs typeface="Times New Roman" pitchFamily="18" charset="0"/>
              </a:rPr>
              <a:t>	</a:t>
            </a:r>
            <a:endParaRPr lang="ru-RU" sz="1600" dirty="0">
              <a:solidFill>
                <a:srgbClr val="000000"/>
              </a:solidFill>
              <a:latin typeface="Times New Roman" pitchFamily="18" charset="0"/>
              <a:cs typeface="Times New Roman" pitchFamily="18" charset="0"/>
            </a:endParaRPr>
          </a:p>
        </p:txBody>
      </p:sp>
      <p:sp>
        <p:nvSpPr>
          <p:cNvPr id="2" name="Прямоугольник 1"/>
          <p:cNvSpPr/>
          <p:nvPr/>
        </p:nvSpPr>
        <p:spPr>
          <a:xfrm>
            <a:off x="251520" y="476672"/>
            <a:ext cx="8640068" cy="5940088"/>
          </a:xfrm>
          <a:prstGeom prst="rect">
            <a:avLst/>
          </a:prstGeom>
        </p:spPr>
        <p:txBody>
          <a:bodyPr wrap="square">
            <a:spAutoFit/>
          </a:bodyPr>
          <a:lstStyle/>
          <a:p>
            <a:pPr algn="just">
              <a:tabLst>
                <a:tab pos="182563" algn="l"/>
              </a:tabLst>
            </a:pP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Безвозмездные поступления от других бюджетов бюджетной системы Российской </a:t>
            </a:r>
            <a:r>
              <a:rPr lang="ru-RU" sz="2000" dirty="0" smtClean="0">
                <a:latin typeface="Times New Roman" panose="02020603050405020304" pitchFamily="18" charset="0"/>
                <a:cs typeface="Times New Roman" panose="02020603050405020304" pitchFamily="18" charset="0"/>
              </a:rPr>
              <a:t>Федерации. </a:t>
            </a:r>
            <a:endParaRPr lang="ru-RU" sz="2000" dirty="0">
              <a:latin typeface="Times New Roman" panose="02020603050405020304" pitchFamily="18" charset="0"/>
              <a:cs typeface="Times New Roman" panose="02020603050405020304" pitchFamily="18" charset="0"/>
            </a:endParaRPr>
          </a:p>
          <a:p>
            <a:pPr algn="just">
              <a:tabLst>
                <a:tab pos="182563" algn="l"/>
              </a:tabLst>
            </a:pPr>
            <a:r>
              <a:rPr lang="ru-RU" sz="2000" dirty="0">
                <a:latin typeface="Times New Roman" panose="02020603050405020304" pitchFamily="18" charset="0"/>
                <a:cs typeface="Times New Roman" panose="02020603050405020304" pitchFamily="18" charset="0"/>
              </a:rPr>
              <a:t>    Дотации определены в 2022 году в сумме 167591,0 тыс. рублей, из них дотации на выравнивание бюджетной обеспеченности 92412,0  тыс. рублей, дотации на поддержку мер по обеспечению сбалансированности бюджетов 75179,0 тыс. рублей; в 2023 году в сумме  167591,0 тыс. рублей,  из них дотации на выравнивание бюджетной обеспеченности 52368,0 тыс. рублей, дотации на поддержку мер по обеспечению сбалансированности бюджетов 115223,0 тыс. рублей; в 2024 году в сумме 167591,0 тыс. рублей, из них дотации на выравнивание бюджетной обеспеченности  52368,0 тыс. рублей, дотации на поддержку мер по обеспечению сбалансированности бюджетов 115223,0 тыс. рублей. </a:t>
            </a:r>
          </a:p>
          <a:p>
            <a:pPr algn="just">
              <a:tabLst>
                <a:tab pos="182563" algn="l"/>
              </a:tabLst>
            </a:pPr>
            <a:r>
              <a:rPr lang="ru-RU" sz="2000" dirty="0">
                <a:latin typeface="Times New Roman" panose="02020603050405020304" pitchFamily="18" charset="0"/>
                <a:cs typeface="Times New Roman" panose="02020603050405020304" pitchFamily="18" charset="0"/>
              </a:rPr>
              <a:t>    Субсидии определены в 2022 году в сумме 38556,9 тыс. рублей, в 2023 году – 19240,0 тыс. рублей.</a:t>
            </a:r>
          </a:p>
          <a:p>
            <a:pPr algn="just">
              <a:tabLst>
                <a:tab pos="182563" algn="l"/>
              </a:tabLst>
            </a:pPr>
            <a:r>
              <a:rPr lang="ru-RU" sz="2000" dirty="0">
                <a:latin typeface="Times New Roman" panose="02020603050405020304" pitchFamily="18" charset="0"/>
                <a:cs typeface="Times New Roman" panose="02020603050405020304" pitchFamily="18" charset="0"/>
              </a:rPr>
              <a:t>    Субвенции определены  в 2022 году в сумме 13973,1 тыс. рублей, 2023 году – 13973,1 тыс. рублей.</a:t>
            </a:r>
          </a:p>
          <a:p>
            <a:pPr algn="just">
              <a:tabLst>
                <a:tab pos="182563" algn="l"/>
              </a:tabLst>
            </a:pPr>
            <a:r>
              <a:rPr lang="ru-RU" sz="2000" dirty="0">
                <a:latin typeface="Times New Roman" panose="02020603050405020304" pitchFamily="18" charset="0"/>
                <a:cs typeface="Times New Roman" panose="02020603050405020304" pitchFamily="18" charset="0"/>
              </a:rPr>
              <a:t>    Безвозмездные поступления на 2022 год и плановый период 2023-2024 годов будут уточнены после принятия Закона Самарской области «Об областном бюджете на 2022 год и плановый период 2023-2024 годов».</a:t>
            </a:r>
          </a:p>
        </p:txBody>
      </p:sp>
    </p:spTree>
  </p:cSld>
  <p:clrMapOvr>
    <a:masterClrMapping/>
  </p:clrMapOvr>
  <p:transition>
    <p:pull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2944" y="-27384"/>
            <a:ext cx="8928992" cy="7017306"/>
          </a:xfrm>
          <a:prstGeom prst="rect">
            <a:avLst/>
          </a:prstGeom>
        </p:spPr>
        <p:txBody>
          <a:bodyPr wrap="square">
            <a:spAutoFit/>
          </a:bodyPr>
          <a:lstStyle/>
          <a:p>
            <a:pPr algn="just">
              <a:tabLst>
                <a:tab pos="361950" algn="l"/>
              </a:tabLst>
            </a:pP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Процесс формирования расходной части проекта бюджета городcкого округа Октябрьск на 2022 год и плановый период  2023-2024 гг.   осуществлялся на основе прогноза социально-экономического развития городского округа Октябрьск в </a:t>
            </a:r>
            <a:r>
              <a:rPr lang="ru-RU" dirty="0" smtClean="0">
                <a:latin typeface="Times New Roman" panose="02020603050405020304" pitchFamily="18" charset="0"/>
                <a:cs typeface="Times New Roman" panose="02020603050405020304" pitchFamily="18" charset="0"/>
              </a:rPr>
              <a:t>базовом </a:t>
            </a:r>
            <a:r>
              <a:rPr lang="ru-RU" dirty="0">
                <a:latin typeface="Times New Roman" panose="02020603050405020304" pitchFamily="18" charset="0"/>
                <a:cs typeface="Times New Roman" panose="02020603050405020304" pitchFamily="18" charset="0"/>
              </a:rPr>
              <a:t>варианте, Стратегии социально-экономического развития городского округа Октябрьск Самарской области на период до 2030 года.</a:t>
            </a:r>
          </a:p>
          <a:p>
            <a:pPr algn="just">
              <a:tabLst>
                <a:tab pos="361950" algn="l"/>
              </a:tabLst>
            </a:pPr>
            <a:r>
              <a:rPr lang="ru-RU" dirty="0" smtClean="0">
                <a:latin typeface="Times New Roman" panose="02020603050405020304" pitchFamily="18" charset="0"/>
                <a:cs typeface="Times New Roman" panose="02020603050405020304" pitchFamily="18" charset="0"/>
              </a:rPr>
              <a:t>      Предлагаемые </a:t>
            </a:r>
            <a:r>
              <a:rPr lang="ru-RU" dirty="0">
                <a:latin typeface="Times New Roman" panose="02020603050405020304" pitchFamily="18" charset="0"/>
                <a:cs typeface="Times New Roman" panose="02020603050405020304" pitchFamily="18" charset="0"/>
              </a:rPr>
              <a:t>к бюджетному обеспечению расходные обязательства городского округа определялись исходя из приоритетности расходования средств бюджета городского округа, необходимости полного и своевременного выполнения  действующих обязательств, сокращения и строжайшего сдерживания роста  расходов городского округа, не носящих первоочередного характера, в том числе путем  пересмотра  объемов финансирования  ранее заявленных проектов и программ. </a:t>
            </a:r>
          </a:p>
          <a:p>
            <a:pPr algn="just">
              <a:tabLst>
                <a:tab pos="361950" algn="l"/>
              </a:tabLst>
            </a:pPr>
            <a:r>
              <a:rPr lang="ru-RU" dirty="0" smtClean="0">
                <a:latin typeface="Times New Roman" panose="02020603050405020304" pitchFamily="18" charset="0"/>
                <a:cs typeface="Times New Roman" panose="02020603050405020304" pitchFamily="18" charset="0"/>
              </a:rPr>
              <a:t>      В </a:t>
            </a:r>
            <a:r>
              <a:rPr lang="ru-RU" dirty="0">
                <a:latin typeface="Times New Roman" panose="02020603050405020304" pitchFamily="18" charset="0"/>
                <a:cs typeface="Times New Roman" panose="02020603050405020304" pitchFamily="18" charset="0"/>
              </a:rPr>
              <a:t>структуре расходов бюджета городского округа на 2023 и 2024 годы запланированы условно утвержденные расходы в  сумме 7620,1 тыс. рублей и 14908,8 тыс. рублей соответственно. Данные объемы бюджетных ассигнований предназначены для финансирования расходных обязательств городского округа, которые будут приняты в новом бюджетном цикле.</a:t>
            </a:r>
          </a:p>
          <a:p>
            <a:pPr algn="just">
              <a:tabLst>
                <a:tab pos="361950" algn="l"/>
              </a:tabLst>
            </a:pPr>
            <a:r>
              <a:rPr lang="ru-RU" dirty="0" smtClean="0">
                <a:latin typeface="Times New Roman" panose="02020603050405020304" pitchFamily="18" charset="0"/>
                <a:cs typeface="Times New Roman" panose="02020603050405020304" pitchFamily="18" charset="0"/>
              </a:rPr>
              <a:t>     Проект </a:t>
            </a:r>
            <a:r>
              <a:rPr lang="ru-RU" dirty="0">
                <a:latin typeface="Times New Roman" panose="02020603050405020304" pitchFamily="18" charset="0"/>
                <a:cs typeface="Times New Roman" panose="02020603050405020304" pitchFamily="18" charset="0"/>
              </a:rPr>
              <a:t>бюджета на 2022 год и плановый период 2023-2024 годов будет уточнен после принятия Закона Самарской области «Об областном бюджете на 2022 год и плановый период 2023-2024 годов» в части дотации, субвенций и субсидий, поступающих в бюджет городского округа из областного бюджета.</a:t>
            </a:r>
          </a:p>
          <a:p>
            <a:pPr algn="just">
              <a:tabLst>
                <a:tab pos="361950" algn="l"/>
              </a:tabLst>
            </a:pPr>
            <a:r>
              <a:rPr lang="ru-RU" dirty="0" smtClean="0">
                <a:latin typeface="Times New Roman" panose="02020603050405020304" pitchFamily="18" charset="0"/>
                <a:cs typeface="Times New Roman" panose="02020603050405020304" pitchFamily="18" charset="0"/>
              </a:rPr>
              <a:t>     Расходы </a:t>
            </a:r>
            <a:r>
              <a:rPr lang="ru-RU" dirty="0">
                <a:latin typeface="Times New Roman" panose="02020603050405020304" pitchFamily="18" charset="0"/>
                <a:cs typeface="Times New Roman" panose="02020603050405020304" pitchFamily="18" charset="0"/>
              </a:rPr>
              <a:t>на 2022 год  прогнозируются в объеме 365572,6 тыс. рублей, в том числе за счет дотаций, субсидий и субвенций из областного бюджета в сумме </a:t>
            </a:r>
            <a:r>
              <a:rPr lang="ru-RU" dirty="0" smtClean="0">
                <a:latin typeface="Times New Roman" panose="02020603050405020304" pitchFamily="18" charset="0"/>
                <a:cs typeface="Times New Roman" panose="02020603050405020304" pitchFamily="18" charset="0"/>
              </a:rPr>
              <a:t>220121,0 </a:t>
            </a:r>
            <a:r>
              <a:rPr lang="ru-RU" dirty="0">
                <a:latin typeface="Times New Roman" panose="02020603050405020304" pitchFamily="18" charset="0"/>
                <a:cs typeface="Times New Roman" panose="02020603050405020304" pitchFamily="18" charset="0"/>
              </a:rPr>
              <a:t>тыс. рублей. </a:t>
            </a:r>
          </a:p>
          <a:p>
            <a:pPr algn="just">
              <a:tabLst>
                <a:tab pos="361950" algn="l"/>
              </a:tabLst>
            </a:pPr>
            <a:r>
              <a:rPr lang="ru-RU" dirty="0" smtClean="0">
                <a:latin typeface="Times New Roman" panose="02020603050405020304" pitchFamily="18" charset="0"/>
                <a:cs typeface="Times New Roman" panose="02020603050405020304" pitchFamily="18" charset="0"/>
              </a:rPr>
              <a:t>    На </a:t>
            </a:r>
            <a:r>
              <a:rPr lang="ru-RU" dirty="0">
                <a:latin typeface="Times New Roman" panose="02020603050405020304" pitchFamily="18" charset="0"/>
                <a:cs typeface="Times New Roman" panose="02020603050405020304" pitchFamily="18" charset="0"/>
              </a:rPr>
              <a:t>2023 и 2024 годы в сумме 338515,5 тыс. рублей и 313036,4 тыс. рублей соответственно.</a:t>
            </a:r>
          </a:p>
        </p:txBody>
      </p:sp>
    </p:spTree>
  </p:cSld>
  <p:clrMapOvr>
    <a:masterClrMapping/>
  </p:clrMapOvr>
  <p:transition>
    <p:pull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3548"/>
          <p:cNvSpPr txBox="1">
            <a:spLocks noChangeArrowheads="1"/>
          </p:cNvSpPr>
          <p:nvPr/>
        </p:nvSpPr>
        <p:spPr bwMode="auto">
          <a:xfrm>
            <a:off x="142875" y="-26988"/>
            <a:ext cx="8893175" cy="115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ru-RU" altLang="ru-RU" sz="1000" dirty="0">
                <a:latin typeface="Times New Roman" pitchFamily="18" charset="0"/>
              </a:rPr>
              <a:t>Таблица 4</a:t>
            </a:r>
          </a:p>
          <a:p>
            <a:pPr algn="ctr" eaLnBrk="1" hangingPunct="1">
              <a:spcBef>
                <a:spcPct val="50000"/>
              </a:spcBef>
            </a:pPr>
            <a:r>
              <a:rPr lang="ru-RU" altLang="ru-RU" sz="1400" b="1" dirty="0">
                <a:latin typeface="Times New Roman" pitchFamily="18" charset="0"/>
              </a:rPr>
              <a:t>Показатели бюджета городского округа Октябрьск в разрезе разделов классификации расходов бюджетов бюджетной системы Российской Федерации </a:t>
            </a:r>
            <a:r>
              <a:rPr lang="en-US" altLang="ru-RU" sz="1400" b="1" dirty="0">
                <a:latin typeface="Times New Roman" pitchFamily="18" charset="0"/>
              </a:rPr>
              <a:t/>
            </a:r>
            <a:br>
              <a:rPr lang="en-US" altLang="ru-RU" sz="1400" b="1" dirty="0">
                <a:latin typeface="Times New Roman" pitchFamily="18" charset="0"/>
              </a:rPr>
            </a:br>
            <a:r>
              <a:rPr lang="ru-RU" altLang="ru-RU" sz="1400" b="1" dirty="0">
                <a:latin typeface="Times New Roman" pitchFamily="18" charset="0"/>
              </a:rPr>
              <a:t>на </a:t>
            </a:r>
            <a:r>
              <a:rPr lang="ru-RU" altLang="ru-RU" sz="1400" b="1" dirty="0" smtClean="0">
                <a:latin typeface="Times New Roman" pitchFamily="18" charset="0"/>
              </a:rPr>
              <a:t>2020-2022 </a:t>
            </a:r>
            <a:r>
              <a:rPr lang="ru-RU" altLang="ru-RU" sz="1400" b="1" dirty="0">
                <a:latin typeface="Times New Roman" pitchFamily="18" charset="0"/>
              </a:rPr>
              <a:t>годы </a:t>
            </a:r>
          </a:p>
          <a:p>
            <a:pPr algn="r" eaLnBrk="1" hangingPunct="1"/>
            <a:r>
              <a:rPr lang="ru-RU" altLang="ru-RU" sz="1000" dirty="0">
                <a:latin typeface="Times New Roman" pitchFamily="18" charset="0"/>
              </a:rPr>
              <a:t>тыс. рублей</a:t>
            </a:r>
            <a:endParaRPr lang="ru-RU" altLang="ru-RU" sz="1600" dirty="0">
              <a:latin typeface="Times New Roman" pitchFamily="18"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4278368569"/>
              </p:ext>
            </p:extLst>
          </p:nvPr>
        </p:nvGraphicFramePr>
        <p:xfrm>
          <a:off x="125413" y="1412774"/>
          <a:ext cx="8928098" cy="5194307"/>
        </p:xfrm>
        <a:graphic>
          <a:graphicData uri="http://schemas.openxmlformats.org/drawingml/2006/table">
            <a:tbl>
              <a:tblPr firstRow="1" bandRow="1">
                <a:tableStyleId>{5C22544A-7EE6-4342-B048-85BDC9FD1C3A}</a:tableStyleId>
              </a:tblPr>
              <a:tblGrid>
                <a:gridCol w="2231718">
                  <a:extLst>
                    <a:ext uri="{9D8B030D-6E8A-4147-A177-3AD203B41FA5}">
                      <a16:colId xmlns:a16="http://schemas.microsoft.com/office/drawing/2014/main" xmlns="" val="20000"/>
                    </a:ext>
                  </a:extLst>
                </a:gridCol>
                <a:gridCol w="984762">
                  <a:extLst>
                    <a:ext uri="{9D8B030D-6E8A-4147-A177-3AD203B41FA5}">
                      <a16:colId xmlns:a16="http://schemas.microsoft.com/office/drawing/2014/main" xmlns="" val="20001"/>
                    </a:ext>
                  </a:extLst>
                </a:gridCol>
                <a:gridCol w="1050412">
                  <a:extLst>
                    <a:ext uri="{9D8B030D-6E8A-4147-A177-3AD203B41FA5}">
                      <a16:colId xmlns:a16="http://schemas.microsoft.com/office/drawing/2014/main" xmlns="" val="20002"/>
                    </a:ext>
                  </a:extLst>
                </a:gridCol>
                <a:gridCol w="984762">
                  <a:extLst>
                    <a:ext uri="{9D8B030D-6E8A-4147-A177-3AD203B41FA5}">
                      <a16:colId xmlns:a16="http://schemas.microsoft.com/office/drawing/2014/main" xmlns="" val="20003"/>
                    </a:ext>
                  </a:extLst>
                </a:gridCol>
                <a:gridCol w="919111">
                  <a:extLst>
                    <a:ext uri="{9D8B030D-6E8A-4147-A177-3AD203B41FA5}">
                      <a16:colId xmlns:a16="http://schemas.microsoft.com/office/drawing/2014/main" xmlns="" val="20004"/>
                    </a:ext>
                  </a:extLst>
                </a:gridCol>
                <a:gridCol w="919111">
                  <a:extLst>
                    <a:ext uri="{9D8B030D-6E8A-4147-A177-3AD203B41FA5}">
                      <a16:colId xmlns:a16="http://schemas.microsoft.com/office/drawing/2014/main" xmlns="" val="20005"/>
                    </a:ext>
                  </a:extLst>
                </a:gridCol>
                <a:gridCol w="919111">
                  <a:extLst>
                    <a:ext uri="{9D8B030D-6E8A-4147-A177-3AD203B41FA5}">
                      <a16:colId xmlns:a16="http://schemas.microsoft.com/office/drawing/2014/main" xmlns="" val="20006"/>
                    </a:ext>
                  </a:extLst>
                </a:gridCol>
                <a:gridCol w="919111">
                  <a:extLst>
                    <a:ext uri="{9D8B030D-6E8A-4147-A177-3AD203B41FA5}">
                      <a16:colId xmlns:a16="http://schemas.microsoft.com/office/drawing/2014/main" xmlns="" val="20007"/>
                    </a:ext>
                  </a:extLst>
                </a:gridCol>
              </a:tblGrid>
              <a:tr h="619150">
                <a:tc>
                  <a:txBody>
                    <a:bodyPr/>
                    <a:lstStyle/>
                    <a:p>
                      <a:pPr algn="ctr" fontAlgn="ctr"/>
                      <a:r>
                        <a:rPr lang="ru-RU" sz="1200" b="1" i="0" u="none" strike="noStrike" dirty="0">
                          <a:effectLst/>
                          <a:latin typeface="Times New Roman" panose="02020603050405020304" pitchFamily="18" charset="0"/>
                        </a:rPr>
                        <a:t>Наименование показателя</a:t>
                      </a:r>
                    </a:p>
                  </a:txBody>
                  <a:tcPr marL="0" marR="0" marT="0" marB="0" anchor="ctr"/>
                </a:tc>
                <a:tc>
                  <a:txBody>
                    <a:bodyPr/>
                    <a:lstStyle/>
                    <a:p>
                      <a:pPr algn="ctr" fontAlgn="ctr"/>
                      <a:r>
                        <a:rPr lang="ru-RU" sz="1200" b="1" i="0" u="none" strike="noStrike" dirty="0">
                          <a:effectLst/>
                          <a:latin typeface="Times New Roman" panose="02020603050405020304" pitchFamily="18" charset="0"/>
                        </a:rPr>
                        <a:t>Исполнено за 2020 год</a:t>
                      </a:r>
                    </a:p>
                  </a:txBody>
                  <a:tcPr marL="0" marR="0" marT="0" marB="0" anchor="ctr"/>
                </a:tc>
                <a:tc>
                  <a:txBody>
                    <a:bodyPr/>
                    <a:lstStyle/>
                    <a:p>
                      <a:pPr algn="ctr" fontAlgn="ctr"/>
                      <a:r>
                        <a:rPr lang="ru-RU" sz="1200" b="1" i="0" u="none" strike="noStrike" dirty="0">
                          <a:effectLst/>
                          <a:latin typeface="Times New Roman" panose="02020603050405020304" pitchFamily="18" charset="0"/>
                        </a:rPr>
                        <a:t>Удельный вес, %</a:t>
                      </a:r>
                    </a:p>
                  </a:txBody>
                  <a:tcPr marL="0" marR="0" marT="0" marB="0" anchor="ctr"/>
                </a:tc>
                <a:tc>
                  <a:txBody>
                    <a:bodyPr/>
                    <a:lstStyle/>
                    <a:p>
                      <a:pPr algn="ctr" fontAlgn="ctr"/>
                      <a:r>
                        <a:rPr lang="ru-RU" sz="1200" b="1" i="0" u="none" strike="noStrike" dirty="0">
                          <a:effectLst/>
                          <a:latin typeface="Times New Roman" panose="02020603050405020304" pitchFamily="18" charset="0"/>
                        </a:rPr>
                        <a:t>Уточненный  бюджет  2021 года</a:t>
                      </a:r>
                    </a:p>
                  </a:txBody>
                  <a:tcPr marL="0" marR="0" marT="0" marB="0" anchor="ctr"/>
                </a:tc>
                <a:tc>
                  <a:txBody>
                    <a:bodyPr/>
                    <a:lstStyle/>
                    <a:p>
                      <a:pPr algn="ctr" fontAlgn="ctr"/>
                      <a:r>
                        <a:rPr lang="ru-RU" sz="1200" b="1" i="0" u="none" strike="noStrike" dirty="0">
                          <a:effectLst/>
                          <a:latin typeface="Times New Roman" panose="02020603050405020304" pitchFamily="18" charset="0"/>
                        </a:rPr>
                        <a:t>Оценка 2021 года</a:t>
                      </a:r>
                    </a:p>
                  </a:txBody>
                  <a:tcPr marL="0" marR="0" marT="0" marB="0" anchor="ctr"/>
                </a:tc>
                <a:tc>
                  <a:txBody>
                    <a:bodyPr/>
                    <a:lstStyle/>
                    <a:p>
                      <a:pPr algn="ctr" fontAlgn="ctr"/>
                      <a:r>
                        <a:rPr lang="ru-RU" sz="1200" b="1" i="0" u="none" strike="noStrike" dirty="0">
                          <a:effectLst/>
                          <a:latin typeface="Times New Roman" panose="02020603050405020304" pitchFamily="18" charset="0"/>
                        </a:rPr>
                        <a:t>Удельный вес, %</a:t>
                      </a:r>
                    </a:p>
                  </a:txBody>
                  <a:tcPr marL="0" marR="0" marT="0" marB="0" anchor="ctr"/>
                </a:tc>
                <a:tc>
                  <a:txBody>
                    <a:bodyPr/>
                    <a:lstStyle/>
                    <a:p>
                      <a:pPr algn="ctr" fontAlgn="ctr"/>
                      <a:r>
                        <a:rPr lang="ru-RU" sz="1200" b="1" i="0" u="none" strike="noStrike" dirty="0">
                          <a:effectLst/>
                          <a:latin typeface="Times New Roman" panose="02020603050405020304" pitchFamily="18" charset="0"/>
                        </a:rPr>
                        <a:t>Проект бюджета на 2022 год</a:t>
                      </a:r>
                    </a:p>
                  </a:txBody>
                  <a:tcPr marL="0" marR="0" marT="0" marB="0" anchor="ctr"/>
                </a:tc>
                <a:tc>
                  <a:txBody>
                    <a:bodyPr/>
                    <a:lstStyle/>
                    <a:p>
                      <a:pPr algn="ctr" fontAlgn="ctr"/>
                      <a:r>
                        <a:rPr lang="ru-RU" sz="1200" b="1" i="0" u="none" strike="noStrike" dirty="0">
                          <a:effectLst/>
                          <a:latin typeface="Times New Roman" panose="02020603050405020304" pitchFamily="18" charset="0"/>
                        </a:rPr>
                        <a:t>Удельный вес, %</a:t>
                      </a:r>
                    </a:p>
                  </a:txBody>
                  <a:tcPr marL="0" marR="0" marT="0" marB="0" anchor="ctr"/>
                </a:tc>
                <a:extLst>
                  <a:ext uri="{0D108BD9-81ED-4DB2-BD59-A6C34878D82A}">
                    <a16:rowId xmlns:a16="http://schemas.microsoft.com/office/drawing/2014/main" xmlns="" val="10000"/>
                  </a:ext>
                </a:extLst>
              </a:tr>
              <a:tr h="284287">
                <a:tc>
                  <a:txBody>
                    <a:bodyPr/>
                    <a:lstStyle/>
                    <a:p>
                      <a:pPr algn="l" fontAlgn="ctr"/>
                      <a:r>
                        <a:rPr lang="ru-RU" sz="1200" b="1" i="0" u="none" strike="noStrike" dirty="0">
                          <a:effectLst/>
                          <a:latin typeface="Times New Roman" panose="02020603050405020304" pitchFamily="18" charset="0"/>
                        </a:rPr>
                        <a:t>Общегосударственные расходы</a:t>
                      </a:r>
                    </a:p>
                  </a:txBody>
                  <a:tcPr marL="0" marR="0" marT="0" marB="0" anchor="ctr"/>
                </a:tc>
                <a:tc>
                  <a:txBody>
                    <a:bodyPr/>
                    <a:lstStyle/>
                    <a:p>
                      <a:pPr algn="ctr" fontAlgn="ctr"/>
                      <a:r>
                        <a:rPr lang="ru-RU" sz="1200" b="1" i="0" u="none" strike="noStrike" dirty="0">
                          <a:effectLst/>
                          <a:latin typeface="Times New Roman" panose="02020603050405020304" pitchFamily="18" charset="0"/>
                        </a:rPr>
                        <a:t>116 616,0</a:t>
                      </a:r>
                    </a:p>
                  </a:txBody>
                  <a:tcPr marL="0" marR="0" marT="0" marB="0" anchor="ctr"/>
                </a:tc>
                <a:tc>
                  <a:txBody>
                    <a:bodyPr/>
                    <a:lstStyle/>
                    <a:p>
                      <a:pPr algn="ctr" fontAlgn="ctr"/>
                      <a:r>
                        <a:rPr lang="ru-RU" sz="1200" b="1" i="0" u="none" strike="noStrike" dirty="0">
                          <a:effectLst/>
                          <a:latin typeface="Times New Roman" panose="02020603050405020304" pitchFamily="18" charset="0"/>
                        </a:rPr>
                        <a:t>17,0</a:t>
                      </a:r>
                    </a:p>
                  </a:txBody>
                  <a:tcPr marL="0" marR="0" marT="0" marB="0" anchor="ctr"/>
                </a:tc>
                <a:tc>
                  <a:txBody>
                    <a:bodyPr/>
                    <a:lstStyle/>
                    <a:p>
                      <a:pPr algn="ctr" fontAlgn="ctr"/>
                      <a:r>
                        <a:rPr lang="ru-RU" sz="1200" b="1" i="0" u="none" strike="noStrike" dirty="0" smtClean="0">
                          <a:effectLst/>
                          <a:latin typeface="Times New Roman" panose="02020603050405020304" pitchFamily="18" charset="0"/>
                        </a:rPr>
                        <a:t>105 823,0</a:t>
                      </a:r>
                      <a:endParaRPr lang="ru-RU" sz="1200" b="1" i="0" u="none" strike="noStrike" dirty="0">
                        <a:effectLst/>
                        <a:latin typeface="Times New Roman" panose="02020603050405020304" pitchFamily="18" charset="0"/>
                      </a:endParaRPr>
                    </a:p>
                  </a:txBody>
                  <a:tcPr marL="0" marR="0" marT="0" marB="0" anchor="ctr"/>
                </a:tc>
                <a:tc>
                  <a:txBody>
                    <a:bodyPr/>
                    <a:lstStyle/>
                    <a:p>
                      <a:pPr algn="ctr" fontAlgn="ctr"/>
                      <a:r>
                        <a:rPr lang="ru-RU" sz="1200" b="1" i="0" u="none" strike="noStrike" dirty="0">
                          <a:effectLst/>
                          <a:latin typeface="Times New Roman" panose="02020603050405020304" pitchFamily="18" charset="0"/>
                        </a:rPr>
                        <a:t>109 438,0</a:t>
                      </a:r>
                    </a:p>
                  </a:txBody>
                  <a:tcPr marL="0" marR="0" marT="0" marB="0" anchor="ctr"/>
                </a:tc>
                <a:tc>
                  <a:txBody>
                    <a:bodyPr/>
                    <a:lstStyle/>
                    <a:p>
                      <a:pPr algn="ctr" fontAlgn="ctr"/>
                      <a:r>
                        <a:rPr lang="ru-RU" sz="1200" b="1" i="0" u="none" strike="noStrike" dirty="0">
                          <a:effectLst/>
                          <a:latin typeface="Times New Roman" panose="02020603050405020304" pitchFamily="18" charset="0"/>
                        </a:rPr>
                        <a:t>13,9</a:t>
                      </a:r>
                    </a:p>
                  </a:txBody>
                  <a:tcPr marL="0" marR="0" marT="0" marB="0" anchor="ctr"/>
                </a:tc>
                <a:tc>
                  <a:txBody>
                    <a:bodyPr/>
                    <a:lstStyle/>
                    <a:p>
                      <a:pPr algn="ctr" fontAlgn="ctr"/>
                      <a:r>
                        <a:rPr lang="ru-RU" sz="1200" b="1" i="0" u="none" strike="noStrike" dirty="0">
                          <a:effectLst/>
                          <a:latin typeface="Times New Roman" panose="02020603050405020304" pitchFamily="18" charset="0"/>
                        </a:rPr>
                        <a:t>113 206,0</a:t>
                      </a:r>
                    </a:p>
                  </a:txBody>
                  <a:tcPr marL="0" marR="0" marT="0" marB="0" anchor="ctr"/>
                </a:tc>
                <a:tc>
                  <a:txBody>
                    <a:bodyPr/>
                    <a:lstStyle/>
                    <a:p>
                      <a:pPr algn="ctr" fontAlgn="ctr"/>
                      <a:r>
                        <a:rPr lang="ru-RU" sz="1200" b="1" i="0" u="none" strike="noStrike" dirty="0">
                          <a:effectLst/>
                          <a:latin typeface="Times New Roman" panose="02020603050405020304" pitchFamily="18" charset="0"/>
                        </a:rPr>
                        <a:t>31,0</a:t>
                      </a:r>
                    </a:p>
                  </a:txBody>
                  <a:tcPr marL="0" marR="0" marT="0" marB="0" anchor="ctr"/>
                </a:tc>
                <a:extLst>
                  <a:ext uri="{0D108BD9-81ED-4DB2-BD59-A6C34878D82A}">
                    <a16:rowId xmlns:a16="http://schemas.microsoft.com/office/drawing/2014/main" xmlns="" val="10001"/>
                  </a:ext>
                </a:extLst>
              </a:tr>
              <a:tr h="412767">
                <a:tc>
                  <a:txBody>
                    <a:bodyPr/>
                    <a:lstStyle/>
                    <a:p>
                      <a:pPr algn="l" fontAlgn="ctr"/>
                      <a:r>
                        <a:rPr lang="ru-RU" sz="1200" b="0" i="0" u="none" strike="noStrike" dirty="0">
                          <a:effectLst/>
                          <a:latin typeface="Times New Roman" panose="02020603050405020304" pitchFamily="18" charset="0"/>
                        </a:rPr>
                        <a:t>в том числе за счет безвозмездных поступлений</a:t>
                      </a:r>
                    </a:p>
                  </a:txBody>
                  <a:tcPr marL="0" marR="0" marT="0" marB="0" anchor="ctr"/>
                </a:tc>
                <a:tc>
                  <a:txBody>
                    <a:bodyPr/>
                    <a:lstStyle/>
                    <a:p>
                      <a:pPr algn="ctr" fontAlgn="ctr"/>
                      <a:r>
                        <a:rPr lang="ru-RU" sz="1200" b="0" i="0" u="none" strike="noStrike">
                          <a:effectLst/>
                          <a:latin typeface="Times New Roman" panose="02020603050405020304" pitchFamily="18" charset="0"/>
                        </a:rPr>
                        <a:t>9 057,0</a:t>
                      </a:r>
                    </a:p>
                  </a:txBody>
                  <a:tcPr marL="0" marR="0" marT="0" marB="0" anchor="ctr"/>
                </a:tc>
                <a:tc>
                  <a:txBody>
                    <a:bodyPr/>
                    <a:lstStyle/>
                    <a:p>
                      <a:pPr algn="ctr" fontAlgn="ctr"/>
                      <a:r>
                        <a:rPr lang="ru-RU" sz="1200" b="0" i="0" u="none" strike="noStrike" dirty="0" smtClean="0">
                          <a:effectLst/>
                          <a:latin typeface="Times New Roman" panose="02020603050405020304" pitchFamily="18" charset="0"/>
                        </a:rPr>
                        <a:t>-</a:t>
                      </a:r>
                      <a:r>
                        <a:rPr lang="ru-RU" sz="1200" b="0" i="0" u="none" strike="noStrike" dirty="0">
                          <a:effectLst/>
                          <a:latin typeface="Times New Roman" panose="02020603050405020304" pitchFamily="18" charset="0"/>
                        </a:rPr>
                        <a:t> </a:t>
                      </a:r>
                    </a:p>
                  </a:txBody>
                  <a:tcPr marL="0" marR="0" marT="0" marB="0" anchor="ctr"/>
                </a:tc>
                <a:tc>
                  <a:txBody>
                    <a:bodyPr/>
                    <a:lstStyle/>
                    <a:p>
                      <a:pPr algn="ctr" fontAlgn="ctr"/>
                      <a:r>
                        <a:rPr lang="ru-RU" sz="1200" b="0" i="0" u="none" strike="noStrike" dirty="0">
                          <a:effectLst/>
                          <a:latin typeface="Times New Roman" panose="02020603050405020304" pitchFamily="18" charset="0"/>
                        </a:rPr>
                        <a:t>5 252,0</a:t>
                      </a:r>
                    </a:p>
                  </a:txBody>
                  <a:tcPr marL="0" marR="0" marT="0" marB="0" anchor="ctr"/>
                </a:tc>
                <a:tc>
                  <a:txBody>
                    <a:bodyPr/>
                    <a:lstStyle/>
                    <a:p>
                      <a:pPr algn="ctr" fontAlgn="ctr"/>
                      <a:r>
                        <a:rPr lang="ru-RU" sz="1200" b="0" i="0" u="none" strike="noStrike">
                          <a:effectLst/>
                          <a:latin typeface="Times New Roman" panose="02020603050405020304" pitchFamily="18" charset="0"/>
                        </a:rPr>
                        <a:t>5 252,0</a:t>
                      </a:r>
                    </a:p>
                  </a:txBody>
                  <a:tcPr marL="0" marR="0" marT="0" marB="0" anchor="ctr"/>
                </a:tc>
                <a:tc>
                  <a:txBody>
                    <a:bodyPr/>
                    <a:lstStyle/>
                    <a:p>
                      <a:pPr algn="ctr" fontAlgn="ctr"/>
                      <a:r>
                        <a:rPr lang="ru-RU" sz="1200" b="0" i="0" u="none" strike="noStrike" dirty="0" smtClean="0">
                          <a:effectLst/>
                          <a:latin typeface="Times New Roman" panose="02020603050405020304" pitchFamily="18" charset="0"/>
                        </a:rPr>
                        <a:t>-</a:t>
                      </a:r>
                      <a:r>
                        <a:rPr lang="ru-RU" sz="1200" b="0" i="0" u="none" strike="noStrike" dirty="0">
                          <a:effectLst/>
                          <a:latin typeface="Times New Roman" panose="02020603050405020304" pitchFamily="18" charset="0"/>
                        </a:rPr>
                        <a:t> </a:t>
                      </a:r>
                    </a:p>
                  </a:txBody>
                  <a:tcPr marL="0" marR="0" marT="0" marB="0" anchor="ctr"/>
                </a:tc>
                <a:tc>
                  <a:txBody>
                    <a:bodyPr/>
                    <a:lstStyle/>
                    <a:p>
                      <a:pPr algn="ctr" fontAlgn="ctr"/>
                      <a:r>
                        <a:rPr lang="ru-RU" sz="1200" b="0" i="0" u="none" strike="noStrike">
                          <a:effectLst/>
                          <a:latin typeface="Times New Roman" panose="02020603050405020304" pitchFamily="18" charset="0"/>
                        </a:rPr>
                        <a:t>2 808,0</a:t>
                      </a:r>
                    </a:p>
                  </a:txBody>
                  <a:tcPr marL="0" marR="0" marT="0" marB="0" anchor="ctr"/>
                </a:tc>
                <a:tc>
                  <a:txBody>
                    <a:bodyPr/>
                    <a:lstStyle/>
                    <a:p>
                      <a:pPr algn="ctr" fontAlgn="ctr"/>
                      <a:r>
                        <a:rPr lang="ru-RU" sz="1200" b="0" i="0" u="none" strike="noStrike" dirty="0" smtClean="0">
                          <a:effectLst/>
                          <a:latin typeface="Times New Roman" panose="02020603050405020304" pitchFamily="18" charset="0"/>
                        </a:rPr>
                        <a:t>-</a:t>
                      </a:r>
                      <a:r>
                        <a:rPr lang="ru-RU" sz="1200" b="0" i="0" u="none" strike="noStrike" dirty="0">
                          <a:effectLst/>
                          <a:latin typeface="Times New Roman" panose="02020603050405020304" pitchFamily="18" charset="0"/>
                        </a:rPr>
                        <a:t> </a:t>
                      </a:r>
                    </a:p>
                  </a:txBody>
                  <a:tcPr marL="0" marR="0" marT="0" marB="0" anchor="ctr"/>
                </a:tc>
                <a:extLst>
                  <a:ext uri="{0D108BD9-81ED-4DB2-BD59-A6C34878D82A}">
                    <a16:rowId xmlns:a16="http://schemas.microsoft.com/office/drawing/2014/main" xmlns="" val="10002"/>
                  </a:ext>
                </a:extLst>
              </a:tr>
              <a:tr h="284287">
                <a:tc>
                  <a:txBody>
                    <a:bodyPr/>
                    <a:lstStyle/>
                    <a:p>
                      <a:pPr algn="l" fontAlgn="ctr"/>
                      <a:r>
                        <a:rPr lang="ru-RU" sz="1200" b="1" i="0" u="none" strike="noStrike" dirty="0">
                          <a:effectLst/>
                          <a:latin typeface="Times New Roman" panose="02020603050405020304" pitchFamily="18" charset="0"/>
                        </a:rPr>
                        <a:t>Национальная оборона</a:t>
                      </a:r>
                    </a:p>
                  </a:txBody>
                  <a:tcPr marL="0" marR="0" marT="0" marB="0" anchor="ctr"/>
                </a:tc>
                <a:tc>
                  <a:txBody>
                    <a:bodyPr/>
                    <a:lstStyle/>
                    <a:p>
                      <a:pPr algn="ctr" fontAlgn="ctr"/>
                      <a:r>
                        <a:rPr lang="ru-RU" sz="1200" b="1" i="0" u="none" strike="noStrike" dirty="0">
                          <a:effectLst/>
                          <a:latin typeface="Times New Roman" panose="02020603050405020304" pitchFamily="18" charset="0"/>
                        </a:rPr>
                        <a:t>1 181,0</a:t>
                      </a:r>
                    </a:p>
                  </a:txBody>
                  <a:tcPr marL="0" marR="0" marT="0" marB="0" anchor="ctr"/>
                </a:tc>
                <a:tc>
                  <a:txBody>
                    <a:bodyPr/>
                    <a:lstStyle/>
                    <a:p>
                      <a:pPr algn="ctr" fontAlgn="ctr"/>
                      <a:r>
                        <a:rPr lang="ru-RU" sz="1200" b="1" i="0" u="none" strike="noStrike" dirty="0">
                          <a:effectLst/>
                          <a:latin typeface="Times New Roman" panose="02020603050405020304" pitchFamily="18" charset="0"/>
                        </a:rPr>
                        <a:t>0,2</a:t>
                      </a:r>
                    </a:p>
                  </a:txBody>
                  <a:tcPr marL="0" marR="0" marT="0" marB="0" anchor="ctr"/>
                </a:tc>
                <a:tc>
                  <a:txBody>
                    <a:bodyPr/>
                    <a:lstStyle/>
                    <a:p>
                      <a:pPr algn="ctr" fontAlgn="ctr"/>
                      <a:r>
                        <a:rPr lang="ru-RU" sz="1200" b="1" i="0" u="none" strike="noStrike" dirty="0">
                          <a:effectLst/>
                          <a:latin typeface="Times New Roman" panose="02020603050405020304" pitchFamily="18" charset="0"/>
                        </a:rPr>
                        <a:t>1 185,0</a:t>
                      </a:r>
                    </a:p>
                  </a:txBody>
                  <a:tcPr marL="0" marR="0" marT="0" marB="0" anchor="ctr"/>
                </a:tc>
                <a:tc>
                  <a:txBody>
                    <a:bodyPr/>
                    <a:lstStyle/>
                    <a:p>
                      <a:pPr algn="ctr" fontAlgn="ctr"/>
                      <a:r>
                        <a:rPr lang="ru-RU" sz="1200" b="1" i="0" u="none" strike="noStrike" dirty="0">
                          <a:effectLst/>
                          <a:latin typeface="Times New Roman" panose="02020603050405020304" pitchFamily="18" charset="0"/>
                        </a:rPr>
                        <a:t>1 185,0</a:t>
                      </a:r>
                    </a:p>
                  </a:txBody>
                  <a:tcPr marL="0" marR="0" marT="0" marB="0" anchor="ctr"/>
                </a:tc>
                <a:tc>
                  <a:txBody>
                    <a:bodyPr/>
                    <a:lstStyle/>
                    <a:p>
                      <a:pPr algn="ctr" fontAlgn="ctr"/>
                      <a:r>
                        <a:rPr lang="ru-RU" sz="1200" b="1" i="0" u="none" strike="noStrike" dirty="0">
                          <a:effectLst/>
                          <a:latin typeface="Times New Roman" panose="02020603050405020304" pitchFamily="18" charset="0"/>
                        </a:rPr>
                        <a:t>0,2</a:t>
                      </a:r>
                    </a:p>
                  </a:txBody>
                  <a:tcPr marL="0" marR="0" marT="0" marB="0" anchor="ctr"/>
                </a:tc>
                <a:tc>
                  <a:txBody>
                    <a:bodyPr/>
                    <a:lstStyle/>
                    <a:p>
                      <a:pPr algn="ctr" fontAlgn="ctr"/>
                      <a:r>
                        <a:rPr lang="ru-RU" sz="1200" b="0" i="0" u="none" strike="noStrike" dirty="0" smtClean="0">
                          <a:effectLst/>
                          <a:latin typeface="Times New Roman" panose="02020603050405020304" pitchFamily="18" charset="0"/>
                        </a:rPr>
                        <a:t>-</a:t>
                      </a:r>
                      <a:r>
                        <a:rPr lang="ru-RU" sz="1200" b="0" i="0" u="none" strike="noStrike" dirty="0">
                          <a:effectLst/>
                          <a:latin typeface="Times New Roman" panose="02020603050405020304" pitchFamily="18" charset="0"/>
                        </a:rPr>
                        <a:t> </a:t>
                      </a:r>
                    </a:p>
                  </a:txBody>
                  <a:tcPr marL="0" marR="0" marT="0" marB="0" anchor="ctr"/>
                </a:tc>
                <a:tc>
                  <a:txBody>
                    <a:bodyPr/>
                    <a:lstStyle/>
                    <a:p>
                      <a:pPr algn="ctr" fontAlgn="ctr"/>
                      <a:r>
                        <a:rPr lang="ru-RU" sz="1200" b="0" i="0" u="none" strike="noStrike" dirty="0">
                          <a:effectLst/>
                          <a:latin typeface="Times New Roman" panose="02020603050405020304" pitchFamily="18" charset="0"/>
                        </a:rPr>
                        <a:t>-</a:t>
                      </a:r>
                    </a:p>
                  </a:txBody>
                  <a:tcPr marL="0" marR="0" marT="0" marB="0" anchor="ctr"/>
                </a:tc>
                <a:extLst>
                  <a:ext uri="{0D108BD9-81ED-4DB2-BD59-A6C34878D82A}">
                    <a16:rowId xmlns:a16="http://schemas.microsoft.com/office/drawing/2014/main" xmlns="" val="10003"/>
                  </a:ext>
                </a:extLst>
              </a:tr>
              <a:tr h="412767">
                <a:tc>
                  <a:txBody>
                    <a:bodyPr/>
                    <a:lstStyle/>
                    <a:p>
                      <a:pPr algn="l" fontAlgn="ctr"/>
                      <a:r>
                        <a:rPr lang="ru-RU" sz="1200" b="0" i="0" u="none" strike="noStrike" dirty="0">
                          <a:effectLst/>
                          <a:latin typeface="Times New Roman" panose="02020603050405020304" pitchFamily="18" charset="0"/>
                        </a:rPr>
                        <a:t>в том числе за счет безвозмездных поступлений</a:t>
                      </a:r>
                    </a:p>
                  </a:txBody>
                  <a:tcPr marL="0" marR="0" marT="0" marB="0" anchor="ctr"/>
                </a:tc>
                <a:tc>
                  <a:txBody>
                    <a:bodyPr/>
                    <a:lstStyle/>
                    <a:p>
                      <a:pPr algn="ctr" fontAlgn="ctr"/>
                      <a:r>
                        <a:rPr lang="ru-RU" sz="1200" b="0" i="0" u="none" strike="noStrike">
                          <a:effectLst/>
                          <a:latin typeface="Times New Roman" panose="02020603050405020304" pitchFamily="18" charset="0"/>
                        </a:rPr>
                        <a:t>1 181,0</a:t>
                      </a:r>
                    </a:p>
                  </a:txBody>
                  <a:tcPr marL="0" marR="0" marT="0" marB="0" anchor="ctr"/>
                </a:tc>
                <a:tc>
                  <a:txBody>
                    <a:bodyPr/>
                    <a:lstStyle/>
                    <a:p>
                      <a:pPr algn="ctr" fontAlgn="ctr"/>
                      <a:r>
                        <a:rPr lang="ru-RU" sz="1200" b="0" i="0" u="none" strike="noStrike" dirty="0" smtClean="0">
                          <a:effectLst/>
                          <a:latin typeface="Times New Roman" panose="02020603050405020304" pitchFamily="18" charset="0"/>
                        </a:rPr>
                        <a:t>-</a:t>
                      </a:r>
                      <a:r>
                        <a:rPr lang="ru-RU" sz="1200" b="0" i="0" u="none" strike="noStrike" dirty="0">
                          <a:effectLst/>
                          <a:latin typeface="Times New Roman" panose="02020603050405020304" pitchFamily="18" charset="0"/>
                        </a:rPr>
                        <a:t> </a:t>
                      </a:r>
                    </a:p>
                  </a:txBody>
                  <a:tcPr marL="0" marR="0" marT="0" marB="0" anchor="ctr"/>
                </a:tc>
                <a:tc>
                  <a:txBody>
                    <a:bodyPr/>
                    <a:lstStyle/>
                    <a:p>
                      <a:pPr algn="ctr" fontAlgn="ctr"/>
                      <a:r>
                        <a:rPr lang="ru-RU" sz="1200" b="0" i="0" u="none" strike="noStrike">
                          <a:effectLst/>
                          <a:latin typeface="Times New Roman" panose="02020603050405020304" pitchFamily="18" charset="0"/>
                        </a:rPr>
                        <a:t>1 185,0</a:t>
                      </a:r>
                    </a:p>
                  </a:txBody>
                  <a:tcPr marL="0" marR="0" marT="0" marB="0" anchor="ctr"/>
                </a:tc>
                <a:tc>
                  <a:txBody>
                    <a:bodyPr/>
                    <a:lstStyle/>
                    <a:p>
                      <a:pPr algn="ctr" fontAlgn="ctr"/>
                      <a:r>
                        <a:rPr lang="ru-RU" sz="1200" b="0" i="0" u="none" strike="noStrike">
                          <a:effectLst/>
                          <a:latin typeface="Times New Roman" panose="02020603050405020304" pitchFamily="18" charset="0"/>
                        </a:rPr>
                        <a:t>1 185,0</a:t>
                      </a:r>
                    </a:p>
                  </a:txBody>
                  <a:tcPr marL="0" marR="0" marT="0" marB="0" anchor="ctr"/>
                </a:tc>
                <a:tc>
                  <a:txBody>
                    <a:bodyPr/>
                    <a:lstStyle/>
                    <a:p>
                      <a:pPr algn="ctr" fontAlgn="ctr"/>
                      <a:r>
                        <a:rPr lang="ru-RU" sz="1200" b="0" i="0" u="none" strike="noStrike" dirty="0" smtClean="0">
                          <a:effectLst/>
                          <a:latin typeface="Times New Roman" panose="02020603050405020304" pitchFamily="18" charset="0"/>
                        </a:rPr>
                        <a:t>-</a:t>
                      </a:r>
                      <a:r>
                        <a:rPr lang="ru-RU" sz="1200" b="0" i="0" u="none" strike="noStrike" dirty="0">
                          <a:effectLst/>
                          <a:latin typeface="Times New Roman" panose="02020603050405020304" pitchFamily="18" charset="0"/>
                        </a:rPr>
                        <a:t> </a:t>
                      </a:r>
                    </a:p>
                  </a:txBody>
                  <a:tcPr marL="0" marR="0" marT="0" marB="0" anchor="ctr"/>
                </a:tc>
                <a:tc>
                  <a:txBody>
                    <a:bodyPr/>
                    <a:lstStyle/>
                    <a:p>
                      <a:pPr algn="ctr" fontAlgn="ctr"/>
                      <a:r>
                        <a:rPr kumimoji="0" lang="ru-RU"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a:t>
                      </a:r>
                      <a:endParaRPr lang="ru-RU" sz="1200" b="0" i="0" u="none" strike="noStrike" dirty="0">
                        <a:effectLst/>
                        <a:latin typeface="Times New Roman" panose="02020603050405020304" pitchFamily="18" charset="0"/>
                      </a:endParaRPr>
                    </a:p>
                  </a:txBody>
                  <a:tcPr marL="0" marR="0" marT="0" marB="0" anchor="ctr"/>
                </a:tc>
                <a:tc>
                  <a:txBody>
                    <a:bodyPr/>
                    <a:lstStyle/>
                    <a:p>
                      <a:pPr algn="ctr" fontAlgn="ctr"/>
                      <a:r>
                        <a:rPr kumimoji="0" lang="ru-RU"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a:t>
                      </a:r>
                      <a:endParaRPr lang="ru-RU" sz="1200" b="0" i="0" u="none" strike="noStrike" dirty="0">
                        <a:effectLst/>
                        <a:latin typeface="Times New Roman" panose="02020603050405020304" pitchFamily="18" charset="0"/>
                      </a:endParaRPr>
                    </a:p>
                  </a:txBody>
                  <a:tcPr marL="0" marR="0" marT="0" marB="0" anchor="ctr"/>
                </a:tc>
                <a:extLst>
                  <a:ext uri="{0D108BD9-81ED-4DB2-BD59-A6C34878D82A}">
                    <a16:rowId xmlns:a16="http://schemas.microsoft.com/office/drawing/2014/main" xmlns="" val="10004"/>
                  </a:ext>
                </a:extLst>
              </a:tr>
              <a:tr h="412767">
                <a:tc>
                  <a:txBody>
                    <a:bodyPr/>
                    <a:lstStyle/>
                    <a:p>
                      <a:pPr algn="l" fontAlgn="ctr"/>
                      <a:r>
                        <a:rPr lang="ru-RU" sz="1200" b="1" i="0" u="none" strike="noStrike" dirty="0">
                          <a:effectLst/>
                          <a:latin typeface="Times New Roman" panose="02020603050405020304" pitchFamily="18" charset="0"/>
                        </a:rPr>
                        <a:t>Национальная безопасность и правоохранительная деятельность </a:t>
                      </a:r>
                    </a:p>
                  </a:txBody>
                  <a:tcPr marL="0" marR="0" marT="0" marB="0" anchor="ctr"/>
                </a:tc>
                <a:tc>
                  <a:txBody>
                    <a:bodyPr/>
                    <a:lstStyle/>
                    <a:p>
                      <a:pPr algn="ctr" fontAlgn="ctr"/>
                      <a:r>
                        <a:rPr lang="ru-RU" sz="1200" b="1" i="0" u="none" strike="noStrike" dirty="0">
                          <a:effectLst/>
                          <a:latin typeface="Times New Roman" panose="02020603050405020304" pitchFamily="18" charset="0"/>
                        </a:rPr>
                        <a:t>5 527,0</a:t>
                      </a:r>
                    </a:p>
                  </a:txBody>
                  <a:tcPr marL="0" marR="0" marT="0" marB="0" anchor="ctr"/>
                </a:tc>
                <a:tc>
                  <a:txBody>
                    <a:bodyPr/>
                    <a:lstStyle/>
                    <a:p>
                      <a:pPr algn="ctr" fontAlgn="ctr"/>
                      <a:r>
                        <a:rPr lang="ru-RU" sz="1200" b="1" i="0" u="none" strike="noStrike" dirty="0">
                          <a:effectLst/>
                          <a:latin typeface="Times New Roman" panose="02020603050405020304" pitchFamily="18" charset="0"/>
                        </a:rPr>
                        <a:t>0,8</a:t>
                      </a:r>
                    </a:p>
                  </a:txBody>
                  <a:tcPr marL="0" marR="0" marT="0" marB="0" anchor="ctr"/>
                </a:tc>
                <a:tc>
                  <a:txBody>
                    <a:bodyPr/>
                    <a:lstStyle/>
                    <a:p>
                      <a:pPr algn="ctr" fontAlgn="ctr"/>
                      <a:r>
                        <a:rPr lang="ru-RU" sz="1200" b="1" i="0" u="none" strike="noStrike" dirty="0">
                          <a:effectLst/>
                          <a:latin typeface="Times New Roman" panose="02020603050405020304" pitchFamily="18" charset="0"/>
                        </a:rPr>
                        <a:t>4 </a:t>
                      </a:r>
                      <a:r>
                        <a:rPr lang="ru-RU" sz="1200" b="1" i="0" u="none" strike="noStrike" dirty="0" smtClean="0">
                          <a:effectLst/>
                          <a:latin typeface="Times New Roman" panose="02020603050405020304" pitchFamily="18" charset="0"/>
                        </a:rPr>
                        <a:t>521,0</a:t>
                      </a:r>
                      <a:endParaRPr lang="ru-RU" sz="1200" b="1" i="0" u="none" strike="noStrike" dirty="0">
                        <a:effectLst/>
                        <a:latin typeface="Times New Roman" panose="02020603050405020304" pitchFamily="18" charset="0"/>
                      </a:endParaRPr>
                    </a:p>
                  </a:txBody>
                  <a:tcPr marL="0" marR="0" marT="0" marB="0" anchor="ctr"/>
                </a:tc>
                <a:tc>
                  <a:txBody>
                    <a:bodyPr/>
                    <a:lstStyle/>
                    <a:p>
                      <a:pPr algn="ctr" fontAlgn="ctr"/>
                      <a:r>
                        <a:rPr lang="ru-RU" sz="1200" b="1" i="0" u="none" strike="noStrike" dirty="0">
                          <a:effectLst/>
                          <a:latin typeface="Times New Roman" panose="02020603050405020304" pitchFamily="18" charset="0"/>
                        </a:rPr>
                        <a:t>4 703,0</a:t>
                      </a:r>
                    </a:p>
                  </a:txBody>
                  <a:tcPr marL="0" marR="0" marT="0" marB="0" anchor="ctr"/>
                </a:tc>
                <a:tc>
                  <a:txBody>
                    <a:bodyPr/>
                    <a:lstStyle/>
                    <a:p>
                      <a:pPr algn="ctr" fontAlgn="ctr"/>
                      <a:r>
                        <a:rPr lang="ru-RU" sz="1200" b="1" i="0" u="none" strike="noStrike" dirty="0">
                          <a:effectLst/>
                          <a:latin typeface="Times New Roman" panose="02020603050405020304" pitchFamily="18" charset="0"/>
                        </a:rPr>
                        <a:t>0,6</a:t>
                      </a:r>
                    </a:p>
                  </a:txBody>
                  <a:tcPr marL="0" marR="0" marT="0" marB="0" anchor="ctr"/>
                </a:tc>
                <a:tc>
                  <a:txBody>
                    <a:bodyPr/>
                    <a:lstStyle/>
                    <a:p>
                      <a:pPr algn="ctr" fontAlgn="ctr"/>
                      <a:r>
                        <a:rPr lang="ru-RU" sz="1200" b="1" i="0" u="none" strike="noStrike" dirty="0">
                          <a:effectLst/>
                          <a:latin typeface="Times New Roman" panose="02020603050405020304" pitchFamily="18" charset="0"/>
                        </a:rPr>
                        <a:t>4 781,0</a:t>
                      </a:r>
                    </a:p>
                  </a:txBody>
                  <a:tcPr marL="0" marR="0" marT="0" marB="0" anchor="ctr"/>
                </a:tc>
                <a:tc>
                  <a:txBody>
                    <a:bodyPr/>
                    <a:lstStyle/>
                    <a:p>
                      <a:pPr algn="ctr" fontAlgn="ctr"/>
                      <a:r>
                        <a:rPr lang="ru-RU" sz="1200" b="1" i="0" u="none" strike="noStrike" dirty="0">
                          <a:effectLst/>
                          <a:latin typeface="Times New Roman" panose="02020603050405020304" pitchFamily="18" charset="0"/>
                        </a:rPr>
                        <a:t>1,3</a:t>
                      </a:r>
                    </a:p>
                  </a:txBody>
                  <a:tcPr marL="0" marR="0" marT="0" marB="0" anchor="ctr"/>
                </a:tc>
                <a:extLst>
                  <a:ext uri="{0D108BD9-81ED-4DB2-BD59-A6C34878D82A}">
                    <a16:rowId xmlns:a16="http://schemas.microsoft.com/office/drawing/2014/main" xmlns="" val="10005"/>
                  </a:ext>
                </a:extLst>
              </a:tr>
              <a:tr h="412767">
                <a:tc>
                  <a:txBody>
                    <a:bodyPr/>
                    <a:lstStyle/>
                    <a:p>
                      <a:pPr algn="l" fontAlgn="ctr"/>
                      <a:r>
                        <a:rPr lang="ru-RU" sz="1200" b="0" i="0" u="none" strike="noStrike" dirty="0">
                          <a:effectLst/>
                          <a:latin typeface="Times New Roman" panose="02020603050405020304" pitchFamily="18" charset="0"/>
                        </a:rPr>
                        <a:t>в том числе за счет безвозмездных поступлений</a:t>
                      </a:r>
                    </a:p>
                  </a:txBody>
                  <a:tcPr marL="0" marR="0" marT="0" marB="0" anchor="ctr"/>
                </a:tc>
                <a:tc>
                  <a:txBody>
                    <a:bodyPr/>
                    <a:lstStyle/>
                    <a:p>
                      <a:pPr algn="ctr" fontAlgn="ctr"/>
                      <a:r>
                        <a:rPr lang="ru-RU" sz="1200" b="0" i="0" u="none" strike="noStrike">
                          <a:effectLst/>
                          <a:latin typeface="Times New Roman" panose="02020603050405020304" pitchFamily="18" charset="0"/>
                        </a:rPr>
                        <a:t>157,0</a:t>
                      </a:r>
                    </a:p>
                  </a:txBody>
                  <a:tcPr marL="0" marR="0" marT="0" marB="0" anchor="ctr"/>
                </a:tc>
                <a:tc>
                  <a:txBody>
                    <a:bodyPr/>
                    <a:lstStyle/>
                    <a:p>
                      <a:pPr algn="ctr" fontAlgn="ctr"/>
                      <a:r>
                        <a:rPr lang="ru-RU" sz="1200" b="0" i="0" u="none" strike="noStrike" dirty="0" smtClean="0">
                          <a:effectLst/>
                          <a:latin typeface="Times New Roman" panose="02020603050405020304" pitchFamily="18" charset="0"/>
                        </a:rPr>
                        <a:t>-</a:t>
                      </a:r>
                      <a:r>
                        <a:rPr lang="ru-RU" sz="1200" b="0" i="0" u="none" strike="noStrike" dirty="0">
                          <a:effectLst/>
                          <a:latin typeface="Times New Roman" panose="02020603050405020304" pitchFamily="18" charset="0"/>
                        </a:rPr>
                        <a:t> </a:t>
                      </a:r>
                    </a:p>
                  </a:txBody>
                  <a:tcPr marL="0" marR="0" marT="0" marB="0" anchor="ctr"/>
                </a:tc>
                <a:tc>
                  <a:txBody>
                    <a:bodyPr/>
                    <a:lstStyle/>
                    <a:p>
                      <a:pPr algn="ctr" fontAlgn="ctr"/>
                      <a:r>
                        <a:rPr lang="ru-RU" sz="1200" b="0" i="0" u="none" strike="noStrike">
                          <a:effectLst/>
                          <a:latin typeface="Times New Roman" panose="02020603050405020304" pitchFamily="18" charset="0"/>
                        </a:rPr>
                        <a:t>85,0</a:t>
                      </a:r>
                    </a:p>
                  </a:txBody>
                  <a:tcPr marL="0" marR="0" marT="0" marB="0" anchor="ctr"/>
                </a:tc>
                <a:tc>
                  <a:txBody>
                    <a:bodyPr/>
                    <a:lstStyle/>
                    <a:p>
                      <a:pPr algn="ctr" fontAlgn="ctr"/>
                      <a:r>
                        <a:rPr lang="ru-RU" sz="1200" b="0" i="0" u="none" strike="noStrike">
                          <a:effectLst/>
                          <a:latin typeface="Times New Roman" panose="02020603050405020304" pitchFamily="18" charset="0"/>
                        </a:rPr>
                        <a:t>85,0</a:t>
                      </a:r>
                    </a:p>
                  </a:txBody>
                  <a:tcPr marL="0" marR="0" marT="0" marB="0" anchor="ctr"/>
                </a:tc>
                <a:tc>
                  <a:txBody>
                    <a:bodyPr/>
                    <a:lstStyle/>
                    <a:p>
                      <a:pPr algn="ctr" fontAlgn="ctr"/>
                      <a:r>
                        <a:rPr lang="ru-RU" sz="1200" b="0" i="0" u="none" strike="noStrike" dirty="0" smtClean="0">
                          <a:effectLst/>
                          <a:latin typeface="Times New Roman" panose="02020603050405020304" pitchFamily="18" charset="0"/>
                        </a:rPr>
                        <a:t>-</a:t>
                      </a:r>
                      <a:r>
                        <a:rPr lang="ru-RU" sz="1200" b="0" i="0" u="none" strike="noStrike" dirty="0">
                          <a:effectLst/>
                          <a:latin typeface="Times New Roman" panose="02020603050405020304" pitchFamily="18" charset="0"/>
                        </a:rPr>
                        <a:t> </a:t>
                      </a:r>
                    </a:p>
                  </a:txBody>
                  <a:tcPr marL="0" marR="0" marT="0" marB="0" anchor="ctr"/>
                </a:tc>
                <a:tc>
                  <a:txBody>
                    <a:bodyPr/>
                    <a:lstStyle/>
                    <a:p>
                      <a:pPr algn="ctr" fontAlgn="ctr"/>
                      <a:r>
                        <a:rPr lang="ru-RU" sz="1200" b="0" i="0" u="none" strike="noStrike">
                          <a:effectLst/>
                          <a:latin typeface="Times New Roman" panose="02020603050405020304" pitchFamily="18" charset="0"/>
                        </a:rPr>
                        <a:t>43,0</a:t>
                      </a:r>
                    </a:p>
                  </a:txBody>
                  <a:tcPr marL="0" marR="0" marT="0" marB="0" anchor="ctr"/>
                </a:tc>
                <a:tc>
                  <a:txBody>
                    <a:bodyPr/>
                    <a:lstStyle/>
                    <a:p>
                      <a:pPr algn="ctr" fontAlgn="ctr"/>
                      <a:r>
                        <a:rPr lang="ru-RU" sz="1200" b="0" i="0" u="none" strike="noStrike" dirty="0" smtClean="0">
                          <a:effectLst/>
                          <a:latin typeface="Times New Roman" panose="02020603050405020304" pitchFamily="18" charset="0"/>
                        </a:rPr>
                        <a:t>-</a:t>
                      </a:r>
                      <a:r>
                        <a:rPr lang="ru-RU" sz="1200" b="0" i="0" u="none" strike="noStrike" dirty="0">
                          <a:effectLst/>
                          <a:latin typeface="Times New Roman" panose="02020603050405020304" pitchFamily="18" charset="0"/>
                        </a:rPr>
                        <a:t> </a:t>
                      </a:r>
                    </a:p>
                  </a:txBody>
                  <a:tcPr marL="0" marR="0" marT="0" marB="0" anchor="ctr"/>
                </a:tc>
                <a:extLst>
                  <a:ext uri="{0D108BD9-81ED-4DB2-BD59-A6C34878D82A}">
                    <a16:rowId xmlns:a16="http://schemas.microsoft.com/office/drawing/2014/main" xmlns="" val="10006"/>
                  </a:ext>
                </a:extLst>
              </a:tr>
              <a:tr h="284287">
                <a:tc>
                  <a:txBody>
                    <a:bodyPr/>
                    <a:lstStyle/>
                    <a:p>
                      <a:pPr algn="l" fontAlgn="ctr"/>
                      <a:r>
                        <a:rPr lang="ru-RU" sz="1200" b="1" i="0" u="none" strike="noStrike" dirty="0">
                          <a:effectLst/>
                          <a:latin typeface="Times New Roman" panose="02020603050405020304" pitchFamily="18" charset="0"/>
                        </a:rPr>
                        <a:t>Национальная экономика</a:t>
                      </a:r>
                    </a:p>
                  </a:txBody>
                  <a:tcPr marL="0" marR="0" marT="0" marB="0" anchor="ctr"/>
                </a:tc>
                <a:tc>
                  <a:txBody>
                    <a:bodyPr/>
                    <a:lstStyle/>
                    <a:p>
                      <a:pPr algn="ctr" fontAlgn="ctr"/>
                      <a:r>
                        <a:rPr lang="ru-RU" sz="1200" b="1" i="0" u="none" strike="noStrike" dirty="0">
                          <a:effectLst/>
                          <a:latin typeface="Times New Roman" panose="02020603050405020304" pitchFamily="18" charset="0"/>
                        </a:rPr>
                        <a:t>39 086,0</a:t>
                      </a:r>
                    </a:p>
                  </a:txBody>
                  <a:tcPr marL="0" marR="0" marT="0" marB="0" anchor="ctr"/>
                </a:tc>
                <a:tc>
                  <a:txBody>
                    <a:bodyPr/>
                    <a:lstStyle/>
                    <a:p>
                      <a:pPr algn="ctr" fontAlgn="ctr"/>
                      <a:r>
                        <a:rPr lang="ru-RU" sz="1200" b="1" i="0" u="none" strike="noStrike" dirty="0">
                          <a:effectLst/>
                          <a:latin typeface="Times New Roman" panose="02020603050405020304" pitchFamily="18" charset="0"/>
                        </a:rPr>
                        <a:t>5,7</a:t>
                      </a:r>
                    </a:p>
                  </a:txBody>
                  <a:tcPr marL="0" marR="0" marT="0" marB="0" anchor="ctr"/>
                </a:tc>
                <a:tc>
                  <a:txBody>
                    <a:bodyPr/>
                    <a:lstStyle/>
                    <a:p>
                      <a:pPr algn="ctr" fontAlgn="ctr"/>
                      <a:r>
                        <a:rPr lang="ru-RU" sz="1200" b="1" i="0" u="none" strike="noStrike" dirty="0">
                          <a:effectLst/>
                          <a:latin typeface="Times New Roman" panose="02020603050405020304" pitchFamily="18" charset="0"/>
                        </a:rPr>
                        <a:t>81 </a:t>
                      </a:r>
                      <a:r>
                        <a:rPr lang="ru-RU" sz="1200" b="1" i="0" u="none" strike="noStrike" dirty="0" smtClean="0">
                          <a:effectLst/>
                          <a:latin typeface="Times New Roman" panose="02020603050405020304" pitchFamily="18" charset="0"/>
                        </a:rPr>
                        <a:t>850,0</a:t>
                      </a:r>
                      <a:endParaRPr lang="ru-RU" sz="1200" b="1" i="0" u="none" strike="noStrike" dirty="0">
                        <a:effectLst/>
                        <a:latin typeface="Times New Roman" panose="02020603050405020304" pitchFamily="18" charset="0"/>
                      </a:endParaRPr>
                    </a:p>
                  </a:txBody>
                  <a:tcPr marL="0" marR="0" marT="0" marB="0" anchor="ctr"/>
                </a:tc>
                <a:tc>
                  <a:txBody>
                    <a:bodyPr/>
                    <a:lstStyle/>
                    <a:p>
                      <a:pPr algn="ctr" fontAlgn="ctr"/>
                      <a:r>
                        <a:rPr lang="ru-RU" sz="1200" b="1" i="0" u="none" strike="noStrike">
                          <a:effectLst/>
                          <a:latin typeface="Times New Roman" panose="02020603050405020304" pitchFamily="18" charset="0"/>
                        </a:rPr>
                        <a:t>81 964,0</a:t>
                      </a:r>
                    </a:p>
                  </a:txBody>
                  <a:tcPr marL="0" marR="0" marT="0" marB="0" anchor="ctr"/>
                </a:tc>
                <a:tc>
                  <a:txBody>
                    <a:bodyPr/>
                    <a:lstStyle/>
                    <a:p>
                      <a:pPr algn="ctr" fontAlgn="ctr"/>
                      <a:r>
                        <a:rPr lang="ru-RU" sz="1200" b="1" i="0" u="none" strike="noStrike">
                          <a:effectLst/>
                          <a:latin typeface="Times New Roman" panose="02020603050405020304" pitchFamily="18" charset="0"/>
                        </a:rPr>
                        <a:t>10,4</a:t>
                      </a:r>
                    </a:p>
                  </a:txBody>
                  <a:tcPr marL="0" marR="0" marT="0" marB="0" anchor="ctr"/>
                </a:tc>
                <a:tc>
                  <a:txBody>
                    <a:bodyPr/>
                    <a:lstStyle/>
                    <a:p>
                      <a:pPr algn="ctr" fontAlgn="ctr"/>
                      <a:r>
                        <a:rPr lang="ru-RU" sz="1200" b="1" i="0" u="none" strike="noStrike">
                          <a:effectLst/>
                          <a:latin typeface="Times New Roman" panose="02020603050405020304" pitchFamily="18" charset="0"/>
                        </a:rPr>
                        <a:t>14 856,0</a:t>
                      </a:r>
                    </a:p>
                  </a:txBody>
                  <a:tcPr marL="0" marR="0" marT="0" marB="0" anchor="ctr"/>
                </a:tc>
                <a:tc>
                  <a:txBody>
                    <a:bodyPr/>
                    <a:lstStyle/>
                    <a:p>
                      <a:pPr algn="ctr" fontAlgn="ctr"/>
                      <a:r>
                        <a:rPr lang="ru-RU" sz="1200" b="1" i="0" u="none" strike="noStrike" dirty="0">
                          <a:effectLst/>
                          <a:latin typeface="Times New Roman" panose="02020603050405020304" pitchFamily="18" charset="0"/>
                        </a:rPr>
                        <a:t>4,1</a:t>
                      </a:r>
                    </a:p>
                  </a:txBody>
                  <a:tcPr marL="0" marR="0" marT="0" marB="0" anchor="ctr"/>
                </a:tc>
                <a:extLst>
                  <a:ext uri="{0D108BD9-81ED-4DB2-BD59-A6C34878D82A}">
                    <a16:rowId xmlns:a16="http://schemas.microsoft.com/office/drawing/2014/main" xmlns="" val="10007"/>
                  </a:ext>
                </a:extLst>
              </a:tr>
              <a:tr h="412767">
                <a:tc>
                  <a:txBody>
                    <a:bodyPr/>
                    <a:lstStyle/>
                    <a:p>
                      <a:pPr algn="l" fontAlgn="ctr"/>
                      <a:r>
                        <a:rPr lang="ru-RU" sz="1200" b="0" i="0" u="none" strike="noStrike" dirty="0">
                          <a:effectLst/>
                          <a:latin typeface="Times New Roman" panose="02020603050405020304" pitchFamily="18" charset="0"/>
                        </a:rPr>
                        <a:t>в том числе за счет безвозмездных поступлений</a:t>
                      </a:r>
                    </a:p>
                  </a:txBody>
                  <a:tcPr marL="0" marR="0" marT="0" marB="0" anchor="ctr"/>
                </a:tc>
                <a:tc>
                  <a:txBody>
                    <a:bodyPr/>
                    <a:lstStyle/>
                    <a:p>
                      <a:pPr algn="ctr" fontAlgn="ctr"/>
                      <a:r>
                        <a:rPr lang="ru-RU" sz="1200" b="0" i="0" u="none" strike="noStrike" dirty="0">
                          <a:effectLst/>
                          <a:latin typeface="Times New Roman" panose="02020603050405020304" pitchFamily="18" charset="0"/>
                        </a:rPr>
                        <a:t>31 149,0</a:t>
                      </a:r>
                    </a:p>
                  </a:txBody>
                  <a:tcPr marL="0" marR="0" marT="0" marB="0" anchor="ctr"/>
                </a:tc>
                <a:tc>
                  <a:txBody>
                    <a:bodyPr/>
                    <a:lstStyle/>
                    <a:p>
                      <a:pPr algn="ctr" fontAlgn="ctr"/>
                      <a:r>
                        <a:rPr lang="ru-RU" sz="1200" b="0" i="0" u="none" strike="noStrike" dirty="0" smtClean="0">
                          <a:effectLst/>
                          <a:latin typeface="Times New Roman" panose="02020603050405020304" pitchFamily="18" charset="0"/>
                        </a:rPr>
                        <a:t>-</a:t>
                      </a:r>
                      <a:r>
                        <a:rPr lang="ru-RU" sz="1200" b="0" i="0" u="none" strike="noStrike" dirty="0">
                          <a:effectLst/>
                          <a:latin typeface="Times New Roman" panose="02020603050405020304" pitchFamily="18" charset="0"/>
                        </a:rPr>
                        <a:t> </a:t>
                      </a:r>
                    </a:p>
                  </a:txBody>
                  <a:tcPr marL="0" marR="0" marT="0" marB="0" anchor="ctr"/>
                </a:tc>
                <a:tc>
                  <a:txBody>
                    <a:bodyPr/>
                    <a:lstStyle/>
                    <a:p>
                      <a:pPr algn="ctr" fontAlgn="ctr"/>
                      <a:r>
                        <a:rPr lang="ru-RU" sz="1200" b="0" i="0" u="none" strike="noStrike" dirty="0">
                          <a:effectLst/>
                          <a:latin typeface="Times New Roman" panose="02020603050405020304" pitchFamily="18" charset="0"/>
                        </a:rPr>
                        <a:t>66 500,0</a:t>
                      </a:r>
                    </a:p>
                  </a:txBody>
                  <a:tcPr marL="0" marR="0" marT="0" marB="0" anchor="ctr"/>
                </a:tc>
                <a:tc>
                  <a:txBody>
                    <a:bodyPr/>
                    <a:lstStyle/>
                    <a:p>
                      <a:pPr algn="ctr" fontAlgn="ctr"/>
                      <a:r>
                        <a:rPr lang="ru-RU" sz="1200" b="0" i="0" u="none" strike="noStrike" dirty="0">
                          <a:effectLst/>
                          <a:latin typeface="Times New Roman" panose="02020603050405020304" pitchFamily="18" charset="0"/>
                        </a:rPr>
                        <a:t>66 500,0</a:t>
                      </a:r>
                    </a:p>
                  </a:txBody>
                  <a:tcPr marL="0" marR="0" marT="0" marB="0" anchor="ctr"/>
                </a:tc>
                <a:tc>
                  <a:txBody>
                    <a:bodyPr/>
                    <a:lstStyle/>
                    <a:p>
                      <a:pPr algn="ctr" fontAlgn="ctr"/>
                      <a:r>
                        <a:rPr lang="ru-RU" sz="1200" b="0" i="0" u="none" strike="noStrike" dirty="0" smtClean="0">
                          <a:effectLst/>
                          <a:latin typeface="Times New Roman" panose="02020603050405020304" pitchFamily="18" charset="0"/>
                        </a:rPr>
                        <a:t>-</a:t>
                      </a:r>
                      <a:r>
                        <a:rPr lang="ru-RU" sz="1200" b="0" i="0" u="none" strike="noStrike" dirty="0">
                          <a:effectLst/>
                          <a:latin typeface="Times New Roman" panose="02020603050405020304" pitchFamily="18" charset="0"/>
                        </a:rPr>
                        <a:t> </a:t>
                      </a:r>
                    </a:p>
                  </a:txBody>
                  <a:tcPr marL="0" marR="0" marT="0" marB="0" anchor="ctr"/>
                </a:tc>
                <a:tc>
                  <a:txBody>
                    <a:bodyPr/>
                    <a:lstStyle/>
                    <a:p>
                      <a:pPr algn="ctr" fontAlgn="ctr"/>
                      <a:r>
                        <a:rPr kumimoji="0" lang="ru-RU"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a:t>
                      </a:r>
                      <a:endParaRPr lang="ru-RU" sz="1200" b="0" i="0" u="none" strike="noStrike" dirty="0">
                        <a:effectLst/>
                        <a:latin typeface="Times New Roman" panose="02020603050405020304" pitchFamily="18" charset="0"/>
                      </a:endParaRPr>
                    </a:p>
                  </a:txBody>
                  <a:tcPr marL="0" marR="0" marT="0" marB="0" anchor="ctr"/>
                </a:tc>
                <a:tc>
                  <a:txBody>
                    <a:bodyPr/>
                    <a:lstStyle/>
                    <a:p>
                      <a:pPr algn="ctr" fontAlgn="ctr"/>
                      <a:r>
                        <a:rPr kumimoji="0" lang="ru-RU"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a:t>
                      </a:r>
                      <a:endParaRPr lang="ru-RU" sz="1200" b="0" i="0" u="none" strike="noStrike" dirty="0">
                        <a:effectLst/>
                        <a:latin typeface="Times New Roman" panose="02020603050405020304" pitchFamily="18" charset="0"/>
                      </a:endParaRPr>
                    </a:p>
                  </a:txBody>
                  <a:tcPr marL="0" marR="0" marT="0" marB="0" anchor="ctr"/>
                </a:tc>
                <a:extLst>
                  <a:ext uri="{0D108BD9-81ED-4DB2-BD59-A6C34878D82A}">
                    <a16:rowId xmlns:a16="http://schemas.microsoft.com/office/drawing/2014/main" xmlns="" val="10008"/>
                  </a:ext>
                </a:extLst>
              </a:tr>
              <a:tr h="412767">
                <a:tc>
                  <a:txBody>
                    <a:bodyPr/>
                    <a:lstStyle/>
                    <a:p>
                      <a:pPr algn="l" fontAlgn="ctr"/>
                      <a:r>
                        <a:rPr lang="ru-RU" sz="1200" b="1" i="0" u="none" strike="noStrike" dirty="0">
                          <a:effectLst/>
                          <a:latin typeface="Times New Roman" panose="02020603050405020304" pitchFamily="18" charset="0"/>
                        </a:rPr>
                        <a:t>Жилищно-коммунальное хозяйство</a:t>
                      </a:r>
                    </a:p>
                  </a:txBody>
                  <a:tcPr marL="0" marR="0" marT="0" marB="0" anchor="ctr"/>
                </a:tc>
                <a:tc>
                  <a:txBody>
                    <a:bodyPr/>
                    <a:lstStyle/>
                    <a:p>
                      <a:pPr algn="ctr" fontAlgn="ctr"/>
                      <a:r>
                        <a:rPr lang="ru-RU" sz="1200" b="1" i="0" u="none" strike="noStrike" dirty="0">
                          <a:effectLst/>
                          <a:latin typeface="Times New Roman" panose="02020603050405020304" pitchFamily="18" charset="0"/>
                        </a:rPr>
                        <a:t>259 636,0</a:t>
                      </a:r>
                    </a:p>
                  </a:txBody>
                  <a:tcPr marL="0" marR="0" marT="0" marB="0" anchor="ctr"/>
                </a:tc>
                <a:tc>
                  <a:txBody>
                    <a:bodyPr/>
                    <a:lstStyle/>
                    <a:p>
                      <a:pPr algn="ctr" fontAlgn="ctr"/>
                      <a:r>
                        <a:rPr lang="ru-RU" sz="1200" b="1" i="0" u="none" strike="noStrike" dirty="0">
                          <a:effectLst/>
                          <a:latin typeface="Times New Roman" panose="02020603050405020304" pitchFamily="18" charset="0"/>
                        </a:rPr>
                        <a:t>37,8</a:t>
                      </a:r>
                    </a:p>
                  </a:txBody>
                  <a:tcPr marL="0" marR="0" marT="0" marB="0" anchor="ctr"/>
                </a:tc>
                <a:tc>
                  <a:txBody>
                    <a:bodyPr/>
                    <a:lstStyle/>
                    <a:p>
                      <a:pPr algn="ctr" fontAlgn="ctr"/>
                      <a:r>
                        <a:rPr lang="ru-RU" sz="1200" b="1" i="0" u="none" strike="noStrike" dirty="0" smtClean="0">
                          <a:effectLst/>
                          <a:latin typeface="Times New Roman" panose="02020603050405020304" pitchFamily="18" charset="0"/>
                        </a:rPr>
                        <a:t>415 283,0</a:t>
                      </a:r>
                      <a:endParaRPr lang="ru-RU" sz="1200" b="1" i="0" u="none" strike="noStrike" dirty="0">
                        <a:effectLst/>
                        <a:latin typeface="Times New Roman" panose="02020603050405020304" pitchFamily="18" charset="0"/>
                      </a:endParaRPr>
                    </a:p>
                  </a:txBody>
                  <a:tcPr marL="0" marR="0" marT="0" marB="0" anchor="ctr"/>
                </a:tc>
                <a:tc>
                  <a:txBody>
                    <a:bodyPr/>
                    <a:lstStyle/>
                    <a:p>
                      <a:pPr algn="ctr" fontAlgn="ctr"/>
                      <a:r>
                        <a:rPr lang="ru-RU" sz="1200" b="1" i="0" u="none" strike="noStrike" dirty="0">
                          <a:effectLst/>
                          <a:latin typeface="Times New Roman" panose="02020603050405020304" pitchFamily="18" charset="0"/>
                        </a:rPr>
                        <a:t>416 298,0</a:t>
                      </a:r>
                    </a:p>
                  </a:txBody>
                  <a:tcPr marL="0" marR="0" marT="0" marB="0" anchor="ctr"/>
                </a:tc>
                <a:tc>
                  <a:txBody>
                    <a:bodyPr/>
                    <a:lstStyle/>
                    <a:p>
                      <a:pPr algn="ctr" fontAlgn="ctr"/>
                      <a:r>
                        <a:rPr lang="ru-RU" sz="1200" b="1" i="0" u="none" strike="noStrike" dirty="0">
                          <a:effectLst/>
                          <a:latin typeface="Times New Roman" panose="02020603050405020304" pitchFamily="18" charset="0"/>
                        </a:rPr>
                        <a:t>52,7</a:t>
                      </a:r>
                    </a:p>
                  </a:txBody>
                  <a:tcPr marL="0" marR="0" marT="0" marB="0" anchor="ctr"/>
                </a:tc>
                <a:tc>
                  <a:txBody>
                    <a:bodyPr/>
                    <a:lstStyle/>
                    <a:p>
                      <a:pPr algn="ctr" fontAlgn="ctr"/>
                      <a:r>
                        <a:rPr lang="ru-RU" sz="1200" b="1" i="0" u="none" strike="noStrike" dirty="0">
                          <a:effectLst/>
                          <a:latin typeface="Times New Roman" panose="02020603050405020304" pitchFamily="18" charset="0"/>
                        </a:rPr>
                        <a:t>91 353,0</a:t>
                      </a:r>
                    </a:p>
                  </a:txBody>
                  <a:tcPr marL="0" marR="0" marT="0" marB="0" anchor="ctr"/>
                </a:tc>
                <a:tc>
                  <a:txBody>
                    <a:bodyPr/>
                    <a:lstStyle/>
                    <a:p>
                      <a:pPr algn="ctr" fontAlgn="ctr"/>
                      <a:r>
                        <a:rPr lang="ru-RU" sz="1200" b="1" i="0" u="none" strike="noStrike" dirty="0">
                          <a:effectLst/>
                          <a:latin typeface="Times New Roman" panose="02020603050405020304" pitchFamily="18" charset="0"/>
                        </a:rPr>
                        <a:t>25,0</a:t>
                      </a:r>
                    </a:p>
                  </a:txBody>
                  <a:tcPr marL="0" marR="0" marT="0" marB="0" anchor="ctr"/>
                </a:tc>
                <a:extLst>
                  <a:ext uri="{0D108BD9-81ED-4DB2-BD59-A6C34878D82A}">
                    <a16:rowId xmlns:a16="http://schemas.microsoft.com/office/drawing/2014/main" xmlns="" val="10009"/>
                  </a:ext>
                </a:extLst>
              </a:tr>
              <a:tr h="412767">
                <a:tc>
                  <a:txBody>
                    <a:bodyPr/>
                    <a:lstStyle/>
                    <a:p>
                      <a:pPr algn="l" fontAlgn="ctr"/>
                      <a:r>
                        <a:rPr lang="ru-RU" sz="1200" b="0" i="0" u="none" strike="noStrike" dirty="0">
                          <a:effectLst/>
                          <a:latin typeface="Times New Roman" panose="02020603050405020304" pitchFamily="18" charset="0"/>
                        </a:rPr>
                        <a:t>в том числе за счет безвозмездных поступлений</a:t>
                      </a:r>
                    </a:p>
                  </a:txBody>
                  <a:tcPr marL="0" marR="0" marT="0" marB="0" anchor="ctr"/>
                </a:tc>
                <a:tc>
                  <a:txBody>
                    <a:bodyPr/>
                    <a:lstStyle/>
                    <a:p>
                      <a:pPr algn="ctr" fontAlgn="ctr"/>
                      <a:r>
                        <a:rPr lang="ru-RU" sz="1200" b="0" i="0" u="none" strike="noStrike">
                          <a:effectLst/>
                          <a:latin typeface="Times New Roman" panose="02020603050405020304" pitchFamily="18" charset="0"/>
                        </a:rPr>
                        <a:t>189 068,0</a:t>
                      </a:r>
                    </a:p>
                  </a:txBody>
                  <a:tcPr marL="0" marR="0" marT="0" marB="0" anchor="ctr"/>
                </a:tc>
                <a:tc>
                  <a:txBody>
                    <a:bodyPr/>
                    <a:lstStyle/>
                    <a:p>
                      <a:pPr algn="ctr" fontAlgn="ctr"/>
                      <a:r>
                        <a:rPr lang="ru-RU" sz="1200" b="0" i="0" u="none" strike="noStrike" dirty="0">
                          <a:effectLst/>
                          <a:latin typeface="Times New Roman" panose="02020603050405020304" pitchFamily="18" charset="0"/>
                        </a:rPr>
                        <a:t> </a:t>
                      </a:r>
                      <a:r>
                        <a:rPr lang="ru-RU" sz="1200" b="0" i="0" u="none" strike="noStrike" dirty="0" smtClean="0">
                          <a:effectLst/>
                          <a:latin typeface="Times New Roman" panose="02020603050405020304" pitchFamily="18" charset="0"/>
                        </a:rPr>
                        <a:t>-</a:t>
                      </a:r>
                      <a:endParaRPr lang="ru-RU" sz="1200" b="0" i="0" u="none" strike="noStrike" dirty="0">
                        <a:effectLst/>
                        <a:latin typeface="Times New Roman" panose="02020603050405020304" pitchFamily="18" charset="0"/>
                      </a:endParaRPr>
                    </a:p>
                  </a:txBody>
                  <a:tcPr marL="0" marR="0" marT="0" marB="0" anchor="ctr"/>
                </a:tc>
                <a:tc>
                  <a:txBody>
                    <a:bodyPr/>
                    <a:lstStyle/>
                    <a:p>
                      <a:pPr algn="ctr" fontAlgn="ctr"/>
                      <a:r>
                        <a:rPr lang="ru-RU" sz="1200" b="0" i="0" u="none" strike="noStrike">
                          <a:effectLst/>
                          <a:latin typeface="Times New Roman" panose="02020603050405020304" pitchFamily="18" charset="0"/>
                        </a:rPr>
                        <a:t>349 551,0</a:t>
                      </a:r>
                    </a:p>
                  </a:txBody>
                  <a:tcPr marL="0" marR="0" marT="0" marB="0" anchor="ctr"/>
                </a:tc>
                <a:tc>
                  <a:txBody>
                    <a:bodyPr/>
                    <a:lstStyle/>
                    <a:p>
                      <a:pPr algn="ctr" fontAlgn="ctr"/>
                      <a:r>
                        <a:rPr lang="ru-RU" sz="1200" b="0" i="0" u="none" strike="noStrike">
                          <a:effectLst/>
                          <a:latin typeface="Times New Roman" panose="02020603050405020304" pitchFamily="18" charset="0"/>
                        </a:rPr>
                        <a:t>349 551,0</a:t>
                      </a:r>
                    </a:p>
                  </a:txBody>
                  <a:tcPr marL="0" marR="0" marT="0" marB="0" anchor="ctr"/>
                </a:tc>
                <a:tc>
                  <a:txBody>
                    <a:bodyPr/>
                    <a:lstStyle/>
                    <a:p>
                      <a:pPr algn="ctr" fontAlgn="ctr"/>
                      <a:r>
                        <a:rPr lang="ru-RU" sz="1200" b="0" i="0" u="none" strike="noStrike" dirty="0" smtClean="0">
                          <a:effectLst/>
                          <a:latin typeface="Times New Roman" panose="02020603050405020304" pitchFamily="18" charset="0"/>
                        </a:rPr>
                        <a:t>-</a:t>
                      </a:r>
                      <a:r>
                        <a:rPr lang="ru-RU" sz="1200" b="0" i="0" u="none" strike="noStrike" dirty="0">
                          <a:effectLst/>
                          <a:latin typeface="Times New Roman" panose="02020603050405020304" pitchFamily="18" charset="0"/>
                        </a:rPr>
                        <a:t> </a:t>
                      </a:r>
                    </a:p>
                  </a:txBody>
                  <a:tcPr marL="0" marR="0" marT="0" marB="0" anchor="ctr"/>
                </a:tc>
                <a:tc>
                  <a:txBody>
                    <a:bodyPr/>
                    <a:lstStyle/>
                    <a:p>
                      <a:pPr algn="ctr" fontAlgn="ctr"/>
                      <a:r>
                        <a:rPr lang="ru-RU" sz="1200" b="0" i="0" u="none" strike="noStrike">
                          <a:effectLst/>
                          <a:latin typeface="Times New Roman" panose="02020603050405020304" pitchFamily="18" charset="0"/>
                        </a:rPr>
                        <a:t>31 217,0</a:t>
                      </a:r>
                    </a:p>
                  </a:txBody>
                  <a:tcPr marL="0" marR="0" marT="0" marB="0" anchor="ctr"/>
                </a:tc>
                <a:tc>
                  <a:txBody>
                    <a:bodyPr/>
                    <a:lstStyle/>
                    <a:p>
                      <a:pPr algn="ctr" fontAlgn="ctr"/>
                      <a:r>
                        <a:rPr lang="ru-RU" sz="1200" b="0" i="0" u="none" strike="noStrike" dirty="0" smtClean="0">
                          <a:effectLst/>
                          <a:latin typeface="Times New Roman" panose="02020603050405020304" pitchFamily="18" charset="0"/>
                        </a:rPr>
                        <a:t>-</a:t>
                      </a:r>
                      <a:r>
                        <a:rPr lang="ru-RU" sz="1200" b="0" i="0" u="none" strike="noStrike" dirty="0">
                          <a:effectLst/>
                          <a:latin typeface="Times New Roman" panose="02020603050405020304" pitchFamily="18" charset="0"/>
                        </a:rPr>
                        <a:t> </a:t>
                      </a:r>
                    </a:p>
                  </a:txBody>
                  <a:tcPr marL="0" marR="0" marT="0" marB="0" anchor="ctr"/>
                </a:tc>
                <a:extLst>
                  <a:ext uri="{0D108BD9-81ED-4DB2-BD59-A6C34878D82A}">
                    <a16:rowId xmlns:a16="http://schemas.microsoft.com/office/drawing/2014/main" xmlns="" val="10010"/>
                  </a:ext>
                </a:extLst>
              </a:tr>
              <a:tr h="284287">
                <a:tc>
                  <a:txBody>
                    <a:bodyPr/>
                    <a:lstStyle/>
                    <a:p>
                      <a:pPr algn="l" fontAlgn="ctr"/>
                      <a:r>
                        <a:rPr lang="ru-RU" sz="1200" b="1" i="0" u="none" strike="noStrike" dirty="0">
                          <a:effectLst/>
                          <a:latin typeface="Times New Roman" panose="02020603050405020304" pitchFamily="18" charset="0"/>
                        </a:rPr>
                        <a:t>Охрана окружающей среды</a:t>
                      </a:r>
                    </a:p>
                  </a:txBody>
                  <a:tcPr marL="0" marR="0" marT="0" marB="0" anchor="ctr"/>
                </a:tc>
                <a:tc>
                  <a:txBody>
                    <a:bodyPr/>
                    <a:lstStyle/>
                    <a:p>
                      <a:pPr algn="ctr" fontAlgn="ctr"/>
                      <a:r>
                        <a:rPr lang="ru-RU" sz="1200" b="1" i="0" u="none" strike="noStrike" dirty="0">
                          <a:effectLst/>
                          <a:latin typeface="Times New Roman" panose="02020603050405020304" pitchFamily="18" charset="0"/>
                        </a:rPr>
                        <a:t>82 792,0</a:t>
                      </a:r>
                    </a:p>
                  </a:txBody>
                  <a:tcPr marL="0" marR="0" marT="0" marB="0" anchor="ctr"/>
                </a:tc>
                <a:tc>
                  <a:txBody>
                    <a:bodyPr/>
                    <a:lstStyle/>
                    <a:p>
                      <a:pPr algn="ctr" fontAlgn="ctr"/>
                      <a:r>
                        <a:rPr lang="ru-RU" sz="1200" b="1" i="0" u="none" strike="noStrike" dirty="0">
                          <a:effectLst/>
                          <a:latin typeface="Times New Roman" panose="02020603050405020304" pitchFamily="18" charset="0"/>
                        </a:rPr>
                        <a:t>12,1</a:t>
                      </a:r>
                    </a:p>
                  </a:txBody>
                  <a:tcPr marL="0" marR="0" marT="0" marB="0" anchor="ctr"/>
                </a:tc>
                <a:tc>
                  <a:txBody>
                    <a:bodyPr/>
                    <a:lstStyle/>
                    <a:p>
                      <a:pPr algn="ctr" fontAlgn="ctr"/>
                      <a:r>
                        <a:rPr lang="ru-RU" sz="1200" b="1" i="0" u="none" strike="noStrike" dirty="0">
                          <a:effectLst/>
                          <a:latin typeface="Times New Roman" panose="02020603050405020304" pitchFamily="18" charset="0"/>
                        </a:rPr>
                        <a:t>18 </a:t>
                      </a:r>
                      <a:r>
                        <a:rPr lang="ru-RU" sz="1200" b="1" i="0" u="none" strike="noStrike" dirty="0" smtClean="0">
                          <a:effectLst/>
                          <a:latin typeface="Times New Roman" panose="02020603050405020304" pitchFamily="18" charset="0"/>
                        </a:rPr>
                        <a:t>485,0</a:t>
                      </a:r>
                      <a:endParaRPr lang="ru-RU" sz="1200" b="1" i="0" u="none" strike="noStrike" dirty="0">
                        <a:effectLst/>
                        <a:latin typeface="Times New Roman" panose="02020603050405020304" pitchFamily="18" charset="0"/>
                      </a:endParaRPr>
                    </a:p>
                  </a:txBody>
                  <a:tcPr marL="0" marR="0" marT="0" marB="0" anchor="ctr"/>
                </a:tc>
                <a:tc>
                  <a:txBody>
                    <a:bodyPr/>
                    <a:lstStyle/>
                    <a:p>
                      <a:pPr algn="ctr" fontAlgn="ctr"/>
                      <a:r>
                        <a:rPr lang="ru-RU" sz="1200" b="1" i="0" u="none" strike="noStrike" dirty="0">
                          <a:effectLst/>
                          <a:latin typeface="Times New Roman" panose="02020603050405020304" pitchFamily="18" charset="0"/>
                        </a:rPr>
                        <a:t>18 965,0</a:t>
                      </a:r>
                    </a:p>
                  </a:txBody>
                  <a:tcPr marL="0" marR="0" marT="0" marB="0" anchor="ctr"/>
                </a:tc>
                <a:tc>
                  <a:txBody>
                    <a:bodyPr/>
                    <a:lstStyle/>
                    <a:p>
                      <a:pPr algn="ctr" fontAlgn="ctr"/>
                      <a:r>
                        <a:rPr lang="ru-RU" sz="1200" b="1" i="0" u="none" strike="noStrike" dirty="0">
                          <a:effectLst/>
                          <a:latin typeface="Times New Roman" panose="02020603050405020304" pitchFamily="18" charset="0"/>
                        </a:rPr>
                        <a:t>2,4</a:t>
                      </a:r>
                    </a:p>
                  </a:txBody>
                  <a:tcPr marL="0" marR="0" marT="0" marB="0" anchor="ctr"/>
                </a:tc>
                <a:tc>
                  <a:txBody>
                    <a:bodyPr/>
                    <a:lstStyle/>
                    <a:p>
                      <a:pPr algn="ctr" fontAlgn="ctr"/>
                      <a:r>
                        <a:rPr lang="ru-RU" sz="1200" b="1" i="0" u="none" strike="noStrike" dirty="0">
                          <a:effectLst/>
                          <a:latin typeface="Times New Roman" panose="02020603050405020304" pitchFamily="18" charset="0"/>
                        </a:rPr>
                        <a:t>1 635,0</a:t>
                      </a:r>
                    </a:p>
                  </a:txBody>
                  <a:tcPr marL="0" marR="0" marT="0" marB="0" anchor="ctr"/>
                </a:tc>
                <a:tc>
                  <a:txBody>
                    <a:bodyPr/>
                    <a:lstStyle/>
                    <a:p>
                      <a:pPr algn="ctr" fontAlgn="ctr"/>
                      <a:r>
                        <a:rPr lang="ru-RU" sz="1200" b="1" i="0" u="none" strike="noStrike" dirty="0">
                          <a:effectLst/>
                          <a:latin typeface="Times New Roman" panose="02020603050405020304" pitchFamily="18" charset="0"/>
                        </a:rPr>
                        <a:t>0,4</a:t>
                      </a:r>
                    </a:p>
                  </a:txBody>
                  <a:tcPr marL="0" marR="0" marT="0" marB="0" anchor="ctr"/>
                </a:tc>
                <a:extLst>
                  <a:ext uri="{0D108BD9-81ED-4DB2-BD59-A6C34878D82A}">
                    <a16:rowId xmlns:a16="http://schemas.microsoft.com/office/drawing/2014/main" xmlns="" val="10011"/>
                  </a:ext>
                </a:extLst>
              </a:tr>
              <a:tr h="412767">
                <a:tc>
                  <a:txBody>
                    <a:bodyPr/>
                    <a:lstStyle/>
                    <a:p>
                      <a:pPr algn="l" fontAlgn="ctr"/>
                      <a:r>
                        <a:rPr lang="ru-RU" sz="1200" b="0" i="0" u="none" strike="noStrike" dirty="0">
                          <a:effectLst/>
                          <a:latin typeface="Times New Roman" panose="02020603050405020304" pitchFamily="18" charset="0"/>
                        </a:rPr>
                        <a:t>в том числе за счет безвозмездных поступлений</a:t>
                      </a:r>
                    </a:p>
                  </a:txBody>
                  <a:tcPr marL="0" marR="0" marT="0" marB="0" anchor="ctr"/>
                </a:tc>
                <a:tc>
                  <a:txBody>
                    <a:bodyPr/>
                    <a:lstStyle/>
                    <a:p>
                      <a:pPr algn="ctr" fontAlgn="ctr"/>
                      <a:r>
                        <a:rPr lang="ru-RU" sz="1200" b="0" i="0" u="none" strike="noStrike" dirty="0">
                          <a:effectLst/>
                          <a:latin typeface="Times New Roman" panose="02020603050405020304" pitchFamily="18" charset="0"/>
                        </a:rPr>
                        <a:t>80 990,0</a:t>
                      </a:r>
                    </a:p>
                  </a:txBody>
                  <a:tcPr marL="0" marR="0" marT="0" marB="0" anchor="ctr"/>
                </a:tc>
                <a:tc>
                  <a:txBody>
                    <a:bodyPr/>
                    <a:lstStyle/>
                    <a:p>
                      <a:pPr algn="ctr" fontAlgn="ctr"/>
                      <a:r>
                        <a:rPr lang="ru-RU" sz="1200" b="0" i="0" u="none" strike="noStrike" dirty="0" smtClean="0">
                          <a:effectLst/>
                          <a:latin typeface="Times New Roman" panose="02020603050405020304" pitchFamily="18" charset="0"/>
                        </a:rPr>
                        <a:t>-</a:t>
                      </a:r>
                      <a:r>
                        <a:rPr lang="ru-RU" sz="1200" b="0" i="0" u="none" strike="noStrike" dirty="0">
                          <a:effectLst/>
                          <a:latin typeface="Times New Roman" panose="02020603050405020304" pitchFamily="18" charset="0"/>
                        </a:rPr>
                        <a:t> </a:t>
                      </a:r>
                    </a:p>
                  </a:txBody>
                  <a:tcPr marL="0" marR="0" marT="0" marB="0" anchor="ctr"/>
                </a:tc>
                <a:tc>
                  <a:txBody>
                    <a:bodyPr/>
                    <a:lstStyle/>
                    <a:p>
                      <a:pPr algn="ctr" fontAlgn="ctr"/>
                      <a:r>
                        <a:rPr lang="ru-RU" sz="1200" b="0" i="0" u="none" strike="noStrike" dirty="0">
                          <a:effectLst/>
                          <a:latin typeface="Times New Roman" panose="02020603050405020304" pitchFamily="18" charset="0"/>
                        </a:rPr>
                        <a:t>16 443,0</a:t>
                      </a:r>
                    </a:p>
                  </a:txBody>
                  <a:tcPr marL="0" marR="0" marT="0" marB="0" anchor="ctr"/>
                </a:tc>
                <a:tc>
                  <a:txBody>
                    <a:bodyPr/>
                    <a:lstStyle/>
                    <a:p>
                      <a:pPr algn="ctr" fontAlgn="ctr"/>
                      <a:r>
                        <a:rPr lang="ru-RU" sz="1200" b="0" i="0" u="none" strike="noStrike" dirty="0">
                          <a:effectLst/>
                          <a:latin typeface="Times New Roman" panose="02020603050405020304" pitchFamily="18" charset="0"/>
                        </a:rPr>
                        <a:t>16 443,0</a:t>
                      </a:r>
                    </a:p>
                  </a:txBody>
                  <a:tcPr marL="0" marR="0" marT="0" marB="0" anchor="ctr"/>
                </a:tc>
                <a:tc>
                  <a:txBody>
                    <a:bodyPr/>
                    <a:lstStyle/>
                    <a:p>
                      <a:pPr algn="ctr" fontAlgn="ctr"/>
                      <a:r>
                        <a:rPr lang="ru-RU" sz="1200" b="0" i="0" u="none" strike="noStrike" dirty="0">
                          <a:effectLst/>
                          <a:latin typeface="Times New Roman" panose="02020603050405020304" pitchFamily="18" charset="0"/>
                        </a:rPr>
                        <a:t> </a:t>
                      </a:r>
                      <a:r>
                        <a:rPr lang="ru-RU" sz="1200" b="0" i="0" u="none" strike="noStrike" dirty="0" smtClean="0">
                          <a:effectLst/>
                          <a:latin typeface="Times New Roman" panose="02020603050405020304" pitchFamily="18" charset="0"/>
                        </a:rPr>
                        <a:t>-</a:t>
                      </a:r>
                      <a:endParaRPr lang="ru-RU" sz="1200" b="0" i="0" u="none" strike="noStrike" dirty="0">
                        <a:effectLst/>
                        <a:latin typeface="Times New Roman" panose="02020603050405020304" pitchFamily="18" charset="0"/>
                      </a:endParaRPr>
                    </a:p>
                  </a:txBody>
                  <a:tcPr marL="0" marR="0" marT="0" marB="0" anchor="ctr"/>
                </a:tc>
                <a:tc>
                  <a:txBody>
                    <a:bodyPr/>
                    <a:lstStyle/>
                    <a:p>
                      <a:pPr algn="ctr" fontAlgn="ctr"/>
                      <a:r>
                        <a:rPr lang="ru-RU" sz="1200" b="0" i="0" u="none" strike="noStrike" dirty="0">
                          <a:effectLst/>
                          <a:latin typeface="Times New Roman" panose="02020603050405020304" pitchFamily="18" charset="0"/>
                        </a:rPr>
                        <a:t>1 178,0</a:t>
                      </a:r>
                    </a:p>
                  </a:txBody>
                  <a:tcPr marL="0" marR="0" marT="0" marB="0" anchor="ctr"/>
                </a:tc>
                <a:tc>
                  <a:txBody>
                    <a:bodyPr/>
                    <a:lstStyle/>
                    <a:p>
                      <a:pPr algn="ctr" fontAlgn="ctr"/>
                      <a:r>
                        <a:rPr lang="ru-RU" sz="1200" b="0" i="0" u="none" strike="noStrike" dirty="0" smtClean="0">
                          <a:effectLst/>
                          <a:latin typeface="Times New Roman" panose="02020603050405020304" pitchFamily="18" charset="0"/>
                        </a:rPr>
                        <a:t>-</a:t>
                      </a:r>
                      <a:r>
                        <a:rPr lang="ru-RU" sz="1200" b="0" i="0" u="none" strike="noStrike" dirty="0">
                          <a:effectLst/>
                          <a:latin typeface="Times New Roman" panose="02020603050405020304" pitchFamily="18" charset="0"/>
                        </a:rPr>
                        <a:t> </a:t>
                      </a:r>
                    </a:p>
                  </a:txBody>
                  <a:tcPr marL="0" marR="0" marT="0" marB="0" anchor="ctr"/>
                </a:tc>
                <a:extLst>
                  <a:ext uri="{0D108BD9-81ED-4DB2-BD59-A6C34878D82A}">
                    <a16:rowId xmlns:a16="http://schemas.microsoft.com/office/drawing/2014/main" xmlns="" val="10012"/>
                  </a:ext>
                </a:extLst>
              </a:tr>
            </a:tbl>
          </a:graphicData>
        </a:graphic>
      </p:graphicFrame>
    </p:spTree>
  </p:cSld>
  <p:clrMapOvr>
    <a:masterClrMapping/>
  </p:clrMapOvr>
  <p:transition>
    <p:pull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val="153336263"/>
              </p:ext>
            </p:extLst>
          </p:nvPr>
        </p:nvGraphicFramePr>
        <p:xfrm>
          <a:off x="107504" y="260648"/>
          <a:ext cx="8928098" cy="6336703"/>
        </p:xfrm>
        <a:graphic>
          <a:graphicData uri="http://schemas.openxmlformats.org/drawingml/2006/table">
            <a:tbl>
              <a:tblPr firstRow="1" bandRow="1">
                <a:tableStyleId>{5C22544A-7EE6-4342-B048-85BDC9FD1C3A}</a:tableStyleId>
              </a:tblPr>
              <a:tblGrid>
                <a:gridCol w="2231718">
                  <a:extLst>
                    <a:ext uri="{9D8B030D-6E8A-4147-A177-3AD203B41FA5}">
                      <a16:colId xmlns:a16="http://schemas.microsoft.com/office/drawing/2014/main" xmlns="" val="20000"/>
                    </a:ext>
                  </a:extLst>
                </a:gridCol>
                <a:gridCol w="984762">
                  <a:extLst>
                    <a:ext uri="{9D8B030D-6E8A-4147-A177-3AD203B41FA5}">
                      <a16:colId xmlns:a16="http://schemas.microsoft.com/office/drawing/2014/main" xmlns="" val="20001"/>
                    </a:ext>
                  </a:extLst>
                </a:gridCol>
                <a:gridCol w="1050412">
                  <a:extLst>
                    <a:ext uri="{9D8B030D-6E8A-4147-A177-3AD203B41FA5}">
                      <a16:colId xmlns:a16="http://schemas.microsoft.com/office/drawing/2014/main" xmlns="" val="20002"/>
                    </a:ext>
                  </a:extLst>
                </a:gridCol>
                <a:gridCol w="984762">
                  <a:extLst>
                    <a:ext uri="{9D8B030D-6E8A-4147-A177-3AD203B41FA5}">
                      <a16:colId xmlns:a16="http://schemas.microsoft.com/office/drawing/2014/main" xmlns="" val="20003"/>
                    </a:ext>
                  </a:extLst>
                </a:gridCol>
                <a:gridCol w="919111">
                  <a:extLst>
                    <a:ext uri="{9D8B030D-6E8A-4147-A177-3AD203B41FA5}">
                      <a16:colId xmlns:a16="http://schemas.microsoft.com/office/drawing/2014/main" xmlns="" val="20004"/>
                    </a:ext>
                  </a:extLst>
                </a:gridCol>
                <a:gridCol w="919111">
                  <a:extLst>
                    <a:ext uri="{9D8B030D-6E8A-4147-A177-3AD203B41FA5}">
                      <a16:colId xmlns:a16="http://schemas.microsoft.com/office/drawing/2014/main" xmlns="" val="20005"/>
                    </a:ext>
                  </a:extLst>
                </a:gridCol>
                <a:gridCol w="919111">
                  <a:extLst>
                    <a:ext uri="{9D8B030D-6E8A-4147-A177-3AD203B41FA5}">
                      <a16:colId xmlns:a16="http://schemas.microsoft.com/office/drawing/2014/main" xmlns="" val="20006"/>
                    </a:ext>
                  </a:extLst>
                </a:gridCol>
                <a:gridCol w="919111">
                  <a:extLst>
                    <a:ext uri="{9D8B030D-6E8A-4147-A177-3AD203B41FA5}">
                      <a16:colId xmlns:a16="http://schemas.microsoft.com/office/drawing/2014/main" xmlns="" val="20007"/>
                    </a:ext>
                  </a:extLst>
                </a:gridCol>
              </a:tblGrid>
              <a:tr h="701309">
                <a:tc>
                  <a:txBody>
                    <a:bodyPr/>
                    <a:lstStyle/>
                    <a:p>
                      <a:pPr algn="ctr" fontAlgn="ctr"/>
                      <a:r>
                        <a:rPr lang="ru-RU" sz="1200" b="1" i="0" u="none" strike="noStrike" dirty="0">
                          <a:effectLst/>
                          <a:latin typeface="Times New Roman" panose="02020603050405020304" pitchFamily="18" charset="0"/>
                        </a:rPr>
                        <a:t>Наименование показателя</a:t>
                      </a:r>
                    </a:p>
                  </a:txBody>
                  <a:tcPr marL="0" marR="0" marT="0" marB="0" anchor="ctr"/>
                </a:tc>
                <a:tc>
                  <a:txBody>
                    <a:bodyPr/>
                    <a:lstStyle/>
                    <a:p>
                      <a:pPr algn="ctr" fontAlgn="ctr"/>
                      <a:r>
                        <a:rPr lang="ru-RU" sz="1200" b="1" i="0" u="none" strike="noStrike" dirty="0">
                          <a:effectLst/>
                          <a:latin typeface="Times New Roman" panose="02020603050405020304" pitchFamily="18" charset="0"/>
                        </a:rPr>
                        <a:t>Исполнено за 2020 год</a:t>
                      </a:r>
                    </a:p>
                  </a:txBody>
                  <a:tcPr marL="0" marR="0" marT="0" marB="0" anchor="ctr"/>
                </a:tc>
                <a:tc>
                  <a:txBody>
                    <a:bodyPr/>
                    <a:lstStyle/>
                    <a:p>
                      <a:pPr algn="ctr" fontAlgn="ctr"/>
                      <a:r>
                        <a:rPr lang="ru-RU" sz="1200" b="1" i="0" u="none" strike="noStrike" dirty="0">
                          <a:effectLst/>
                          <a:latin typeface="Times New Roman" panose="02020603050405020304" pitchFamily="18" charset="0"/>
                        </a:rPr>
                        <a:t>Удельный вес, %</a:t>
                      </a:r>
                    </a:p>
                  </a:txBody>
                  <a:tcPr marL="0" marR="0" marT="0" marB="0" anchor="ctr"/>
                </a:tc>
                <a:tc>
                  <a:txBody>
                    <a:bodyPr/>
                    <a:lstStyle/>
                    <a:p>
                      <a:pPr algn="ctr" fontAlgn="ctr"/>
                      <a:r>
                        <a:rPr lang="ru-RU" sz="1200" b="1" i="0" u="none" strike="noStrike" dirty="0">
                          <a:effectLst/>
                          <a:latin typeface="Times New Roman" panose="02020603050405020304" pitchFamily="18" charset="0"/>
                        </a:rPr>
                        <a:t>Уточненный  бюджет  2021 года</a:t>
                      </a:r>
                    </a:p>
                  </a:txBody>
                  <a:tcPr marL="0" marR="0" marT="0" marB="0" anchor="ctr"/>
                </a:tc>
                <a:tc>
                  <a:txBody>
                    <a:bodyPr/>
                    <a:lstStyle/>
                    <a:p>
                      <a:pPr algn="ctr" fontAlgn="ctr"/>
                      <a:r>
                        <a:rPr lang="ru-RU" sz="1200" b="1" i="0" u="none" strike="noStrike" dirty="0">
                          <a:effectLst/>
                          <a:latin typeface="Times New Roman" panose="02020603050405020304" pitchFamily="18" charset="0"/>
                        </a:rPr>
                        <a:t>Оценка 2021 года</a:t>
                      </a:r>
                    </a:p>
                  </a:txBody>
                  <a:tcPr marL="0" marR="0" marT="0" marB="0" anchor="ctr"/>
                </a:tc>
                <a:tc>
                  <a:txBody>
                    <a:bodyPr/>
                    <a:lstStyle/>
                    <a:p>
                      <a:pPr algn="ctr" fontAlgn="ctr"/>
                      <a:r>
                        <a:rPr lang="ru-RU" sz="1200" b="1" i="0" u="none" strike="noStrike" dirty="0">
                          <a:effectLst/>
                          <a:latin typeface="Times New Roman" panose="02020603050405020304" pitchFamily="18" charset="0"/>
                        </a:rPr>
                        <a:t>Удельный вес, %</a:t>
                      </a:r>
                    </a:p>
                  </a:txBody>
                  <a:tcPr marL="0" marR="0" marT="0" marB="0" anchor="ctr"/>
                </a:tc>
                <a:tc>
                  <a:txBody>
                    <a:bodyPr/>
                    <a:lstStyle/>
                    <a:p>
                      <a:pPr algn="ctr" fontAlgn="ctr"/>
                      <a:r>
                        <a:rPr lang="ru-RU" sz="1200" b="1" i="0" u="none" strike="noStrike" dirty="0">
                          <a:effectLst/>
                          <a:latin typeface="Times New Roman" panose="02020603050405020304" pitchFamily="18" charset="0"/>
                        </a:rPr>
                        <a:t>Проект бюджета на 2022 год</a:t>
                      </a:r>
                    </a:p>
                  </a:txBody>
                  <a:tcPr marL="0" marR="0" marT="0" marB="0" anchor="ctr"/>
                </a:tc>
                <a:tc>
                  <a:txBody>
                    <a:bodyPr/>
                    <a:lstStyle/>
                    <a:p>
                      <a:pPr algn="ctr" fontAlgn="ctr"/>
                      <a:r>
                        <a:rPr lang="ru-RU" sz="1200" b="1" i="0" u="none" strike="noStrike" dirty="0">
                          <a:effectLst/>
                          <a:latin typeface="Times New Roman" panose="02020603050405020304" pitchFamily="18" charset="0"/>
                        </a:rPr>
                        <a:t>Удельный вес, %</a:t>
                      </a:r>
                    </a:p>
                  </a:txBody>
                  <a:tcPr marL="0" marR="0" marT="0" marB="0" anchor="ctr"/>
                </a:tc>
                <a:extLst>
                  <a:ext uri="{0D108BD9-81ED-4DB2-BD59-A6C34878D82A}">
                    <a16:rowId xmlns:a16="http://schemas.microsoft.com/office/drawing/2014/main" xmlns="" val="10000"/>
                  </a:ext>
                </a:extLst>
              </a:tr>
              <a:tr h="240174">
                <a:tc>
                  <a:txBody>
                    <a:bodyPr/>
                    <a:lstStyle/>
                    <a:p>
                      <a:pPr algn="l" fontAlgn="ctr"/>
                      <a:r>
                        <a:rPr lang="ru-RU" sz="1200" b="1" i="0" u="none" strike="noStrike" dirty="0">
                          <a:effectLst/>
                          <a:latin typeface="Times New Roman" panose="02020603050405020304" pitchFamily="18" charset="0"/>
                        </a:rPr>
                        <a:t>Образование</a:t>
                      </a:r>
                    </a:p>
                  </a:txBody>
                  <a:tcPr marL="0" marR="0" marT="0" marB="0" anchor="ctr"/>
                </a:tc>
                <a:tc>
                  <a:txBody>
                    <a:bodyPr/>
                    <a:lstStyle/>
                    <a:p>
                      <a:pPr algn="ctr" fontAlgn="ctr"/>
                      <a:r>
                        <a:rPr lang="ru-RU" sz="1200" b="1" i="0" u="none" strike="noStrike" dirty="0">
                          <a:effectLst/>
                          <a:latin typeface="Times New Roman" panose="02020603050405020304" pitchFamily="18" charset="0"/>
                        </a:rPr>
                        <a:t>76 962,0</a:t>
                      </a:r>
                    </a:p>
                  </a:txBody>
                  <a:tcPr marL="0" marR="0" marT="0" marB="0" anchor="ctr"/>
                </a:tc>
                <a:tc>
                  <a:txBody>
                    <a:bodyPr/>
                    <a:lstStyle/>
                    <a:p>
                      <a:pPr algn="ctr" fontAlgn="ctr"/>
                      <a:r>
                        <a:rPr lang="ru-RU" sz="1200" b="1" i="0" u="none" strike="noStrike" dirty="0">
                          <a:effectLst/>
                          <a:latin typeface="Times New Roman" panose="02020603050405020304" pitchFamily="18" charset="0"/>
                        </a:rPr>
                        <a:t>11,2</a:t>
                      </a:r>
                    </a:p>
                  </a:txBody>
                  <a:tcPr marL="0" marR="0" marT="0" marB="0" anchor="ctr"/>
                </a:tc>
                <a:tc>
                  <a:txBody>
                    <a:bodyPr/>
                    <a:lstStyle/>
                    <a:p>
                      <a:pPr algn="ctr" fontAlgn="ctr"/>
                      <a:r>
                        <a:rPr lang="ru-RU" sz="1200" b="1" i="0" u="none" strike="noStrike" dirty="0" smtClean="0">
                          <a:effectLst/>
                          <a:latin typeface="Times New Roman" panose="02020603050405020304" pitchFamily="18" charset="0"/>
                        </a:rPr>
                        <a:t>70 870,0</a:t>
                      </a:r>
                      <a:endParaRPr lang="ru-RU" sz="1200" b="1" i="0" u="none" strike="noStrike" dirty="0">
                        <a:effectLst/>
                        <a:latin typeface="Times New Roman" panose="02020603050405020304" pitchFamily="18" charset="0"/>
                      </a:endParaRPr>
                    </a:p>
                  </a:txBody>
                  <a:tcPr marL="0" marR="0" marT="0" marB="0" anchor="ctr"/>
                </a:tc>
                <a:tc>
                  <a:txBody>
                    <a:bodyPr/>
                    <a:lstStyle/>
                    <a:p>
                      <a:pPr algn="ctr" fontAlgn="ctr"/>
                      <a:r>
                        <a:rPr lang="ru-RU" sz="1200" b="1" i="0" u="none" strike="noStrike" dirty="0">
                          <a:effectLst/>
                          <a:latin typeface="Times New Roman" panose="02020603050405020304" pitchFamily="18" charset="0"/>
                        </a:rPr>
                        <a:t>68 604,0</a:t>
                      </a:r>
                    </a:p>
                  </a:txBody>
                  <a:tcPr marL="0" marR="0" marT="0" marB="0" anchor="ctr"/>
                </a:tc>
                <a:tc>
                  <a:txBody>
                    <a:bodyPr/>
                    <a:lstStyle/>
                    <a:p>
                      <a:pPr algn="ctr" fontAlgn="ctr"/>
                      <a:r>
                        <a:rPr lang="ru-RU" sz="1200" b="1" i="0" u="none" strike="noStrike" dirty="0">
                          <a:effectLst/>
                          <a:latin typeface="Times New Roman" panose="02020603050405020304" pitchFamily="18" charset="0"/>
                        </a:rPr>
                        <a:t>8,7</a:t>
                      </a:r>
                    </a:p>
                  </a:txBody>
                  <a:tcPr marL="0" marR="0" marT="0" marB="0" anchor="ctr"/>
                </a:tc>
                <a:tc>
                  <a:txBody>
                    <a:bodyPr/>
                    <a:lstStyle/>
                    <a:p>
                      <a:pPr algn="ctr" fontAlgn="ctr"/>
                      <a:r>
                        <a:rPr lang="ru-RU" sz="1200" b="1" i="0" u="none" strike="noStrike" dirty="0">
                          <a:effectLst/>
                          <a:latin typeface="Times New Roman" panose="02020603050405020304" pitchFamily="18" charset="0"/>
                        </a:rPr>
                        <a:t>64 553,0</a:t>
                      </a:r>
                    </a:p>
                  </a:txBody>
                  <a:tcPr marL="0" marR="0" marT="0" marB="0" anchor="ctr"/>
                </a:tc>
                <a:tc>
                  <a:txBody>
                    <a:bodyPr/>
                    <a:lstStyle/>
                    <a:p>
                      <a:pPr algn="ctr" fontAlgn="ctr"/>
                      <a:r>
                        <a:rPr lang="ru-RU" sz="1200" b="1" i="0" u="none" strike="noStrike" dirty="0">
                          <a:effectLst/>
                          <a:latin typeface="Times New Roman" panose="02020603050405020304" pitchFamily="18" charset="0"/>
                        </a:rPr>
                        <a:t>17,7</a:t>
                      </a:r>
                    </a:p>
                  </a:txBody>
                  <a:tcPr marL="0" marR="0" marT="0" marB="0" anchor="ctr"/>
                </a:tc>
                <a:extLst>
                  <a:ext uri="{0D108BD9-81ED-4DB2-BD59-A6C34878D82A}">
                    <a16:rowId xmlns:a16="http://schemas.microsoft.com/office/drawing/2014/main" xmlns="" val="4292092875"/>
                  </a:ext>
                </a:extLst>
              </a:tr>
              <a:tr h="413375">
                <a:tc>
                  <a:txBody>
                    <a:bodyPr/>
                    <a:lstStyle/>
                    <a:p>
                      <a:pPr algn="l" fontAlgn="ctr"/>
                      <a:r>
                        <a:rPr lang="ru-RU" sz="1200" b="0" i="0" u="none" strike="noStrike" dirty="0">
                          <a:effectLst/>
                          <a:latin typeface="Times New Roman" panose="02020603050405020304" pitchFamily="18" charset="0"/>
                        </a:rPr>
                        <a:t>в том числе за счет безвозмездных поступлений</a:t>
                      </a:r>
                    </a:p>
                  </a:txBody>
                  <a:tcPr marL="0" marR="0" marT="0" marB="0" anchor="ctr"/>
                </a:tc>
                <a:tc>
                  <a:txBody>
                    <a:bodyPr/>
                    <a:lstStyle/>
                    <a:p>
                      <a:pPr algn="ctr" fontAlgn="ctr"/>
                      <a:r>
                        <a:rPr lang="ru-RU" sz="1200" b="0" i="0" u="none" strike="noStrike">
                          <a:effectLst/>
                          <a:latin typeface="Times New Roman" panose="02020603050405020304" pitchFamily="18" charset="0"/>
                        </a:rPr>
                        <a:t>15 011,0</a:t>
                      </a:r>
                    </a:p>
                  </a:txBody>
                  <a:tcPr marL="0" marR="0" marT="0" marB="0" anchor="ctr"/>
                </a:tc>
                <a:tc>
                  <a:txBody>
                    <a:bodyPr/>
                    <a:lstStyle/>
                    <a:p>
                      <a:pPr algn="ctr" fontAlgn="ctr"/>
                      <a:r>
                        <a:rPr lang="ru-RU" sz="1200" b="0" i="0" u="none" strike="noStrike" dirty="0">
                          <a:effectLst/>
                          <a:latin typeface="Times New Roman" panose="02020603050405020304" pitchFamily="18" charset="0"/>
                        </a:rPr>
                        <a:t> </a:t>
                      </a:r>
                      <a:r>
                        <a:rPr lang="ru-RU" sz="1200" b="0" i="0" u="none" strike="noStrike" dirty="0" smtClean="0">
                          <a:effectLst/>
                          <a:latin typeface="Times New Roman" panose="02020603050405020304" pitchFamily="18" charset="0"/>
                        </a:rPr>
                        <a:t>-</a:t>
                      </a:r>
                      <a:endParaRPr lang="ru-RU" sz="1200" b="0" i="0" u="none" strike="noStrike" dirty="0">
                        <a:effectLst/>
                        <a:latin typeface="Times New Roman" panose="02020603050405020304" pitchFamily="18" charset="0"/>
                      </a:endParaRPr>
                    </a:p>
                  </a:txBody>
                  <a:tcPr marL="0" marR="0" marT="0" marB="0" anchor="ctr"/>
                </a:tc>
                <a:tc>
                  <a:txBody>
                    <a:bodyPr/>
                    <a:lstStyle/>
                    <a:p>
                      <a:pPr algn="ctr" fontAlgn="ctr"/>
                      <a:r>
                        <a:rPr lang="ru-RU" sz="1200" b="0" i="0" u="none" strike="noStrike">
                          <a:effectLst/>
                          <a:latin typeface="Times New Roman" panose="02020603050405020304" pitchFamily="18" charset="0"/>
                        </a:rPr>
                        <a:t>6 689,0</a:t>
                      </a:r>
                    </a:p>
                  </a:txBody>
                  <a:tcPr marL="0" marR="0" marT="0" marB="0" anchor="ctr"/>
                </a:tc>
                <a:tc>
                  <a:txBody>
                    <a:bodyPr/>
                    <a:lstStyle/>
                    <a:p>
                      <a:pPr algn="ctr" fontAlgn="ctr"/>
                      <a:r>
                        <a:rPr lang="ru-RU" sz="1200" b="0" i="0" u="none" strike="noStrike">
                          <a:effectLst/>
                          <a:latin typeface="Times New Roman" panose="02020603050405020304" pitchFamily="18" charset="0"/>
                        </a:rPr>
                        <a:t>6 689,0</a:t>
                      </a:r>
                    </a:p>
                  </a:txBody>
                  <a:tcPr marL="0" marR="0" marT="0" marB="0" anchor="ctr"/>
                </a:tc>
                <a:tc>
                  <a:txBody>
                    <a:bodyPr/>
                    <a:lstStyle/>
                    <a:p>
                      <a:pPr algn="ctr" fontAlgn="ctr"/>
                      <a:r>
                        <a:rPr lang="ru-RU" sz="1200" b="0" i="0" u="none" strike="noStrike" dirty="0" smtClean="0">
                          <a:effectLst/>
                          <a:latin typeface="Times New Roman" panose="02020603050405020304" pitchFamily="18" charset="0"/>
                        </a:rPr>
                        <a:t>-</a:t>
                      </a:r>
                      <a:r>
                        <a:rPr lang="ru-RU" sz="1200" b="0" i="0" u="none" strike="noStrike" dirty="0">
                          <a:effectLst/>
                          <a:latin typeface="Times New Roman" panose="02020603050405020304" pitchFamily="18" charset="0"/>
                        </a:rPr>
                        <a:t> </a:t>
                      </a:r>
                    </a:p>
                  </a:txBody>
                  <a:tcPr marL="0" marR="0" marT="0" marB="0" anchor="ctr"/>
                </a:tc>
                <a:tc>
                  <a:txBody>
                    <a:bodyPr/>
                    <a:lstStyle/>
                    <a:p>
                      <a:pPr algn="ctr" fontAlgn="ctr"/>
                      <a:r>
                        <a:rPr lang="ru-RU" sz="1200" b="0" i="0" u="none" strike="noStrike">
                          <a:effectLst/>
                          <a:latin typeface="Times New Roman" panose="02020603050405020304" pitchFamily="18" charset="0"/>
                        </a:rPr>
                        <a:t>1 787,0</a:t>
                      </a:r>
                    </a:p>
                  </a:txBody>
                  <a:tcPr marL="0" marR="0" marT="0" marB="0" anchor="ctr"/>
                </a:tc>
                <a:tc>
                  <a:txBody>
                    <a:bodyPr/>
                    <a:lstStyle/>
                    <a:p>
                      <a:pPr algn="ctr" fontAlgn="ctr"/>
                      <a:r>
                        <a:rPr lang="ru-RU" sz="1200" b="0" i="0" u="none" strike="noStrike" dirty="0" smtClean="0">
                          <a:effectLst/>
                          <a:latin typeface="Times New Roman" panose="02020603050405020304" pitchFamily="18" charset="0"/>
                        </a:rPr>
                        <a:t>-</a:t>
                      </a:r>
                      <a:r>
                        <a:rPr lang="ru-RU" sz="1200" b="0" i="0" u="none" strike="noStrike" dirty="0">
                          <a:effectLst/>
                          <a:latin typeface="Times New Roman" panose="02020603050405020304" pitchFamily="18" charset="0"/>
                        </a:rPr>
                        <a:t> </a:t>
                      </a:r>
                    </a:p>
                  </a:txBody>
                  <a:tcPr marL="0" marR="0" marT="0" marB="0" anchor="ctr"/>
                </a:tc>
                <a:extLst>
                  <a:ext uri="{0D108BD9-81ED-4DB2-BD59-A6C34878D82A}">
                    <a16:rowId xmlns:a16="http://schemas.microsoft.com/office/drawing/2014/main" xmlns="" val="10002"/>
                  </a:ext>
                </a:extLst>
              </a:tr>
              <a:tr h="240174">
                <a:tc>
                  <a:txBody>
                    <a:bodyPr/>
                    <a:lstStyle/>
                    <a:p>
                      <a:pPr algn="l" fontAlgn="ctr"/>
                      <a:r>
                        <a:rPr lang="ru-RU" sz="1200" b="1" i="0" u="none" strike="noStrike" dirty="0">
                          <a:effectLst/>
                          <a:latin typeface="Times New Roman" panose="02020603050405020304" pitchFamily="18" charset="0"/>
                        </a:rPr>
                        <a:t>Культура </a:t>
                      </a:r>
                    </a:p>
                  </a:txBody>
                  <a:tcPr marL="0" marR="0" marT="0" marB="0" anchor="ctr"/>
                </a:tc>
                <a:tc>
                  <a:txBody>
                    <a:bodyPr/>
                    <a:lstStyle/>
                    <a:p>
                      <a:pPr algn="ctr" fontAlgn="ctr"/>
                      <a:r>
                        <a:rPr lang="ru-RU" sz="1200" b="1" i="0" u="none" strike="noStrike" dirty="0">
                          <a:effectLst/>
                          <a:latin typeface="Times New Roman" panose="02020603050405020304" pitchFamily="18" charset="0"/>
                        </a:rPr>
                        <a:t>44 800,0</a:t>
                      </a:r>
                    </a:p>
                  </a:txBody>
                  <a:tcPr marL="0" marR="0" marT="0" marB="0" anchor="ctr"/>
                </a:tc>
                <a:tc>
                  <a:txBody>
                    <a:bodyPr/>
                    <a:lstStyle/>
                    <a:p>
                      <a:pPr algn="ctr" fontAlgn="ctr"/>
                      <a:r>
                        <a:rPr lang="ru-RU" sz="1200" b="1" i="0" u="none" strike="noStrike" dirty="0">
                          <a:effectLst/>
                          <a:latin typeface="Times New Roman" panose="02020603050405020304" pitchFamily="18" charset="0"/>
                        </a:rPr>
                        <a:t>6,5</a:t>
                      </a:r>
                    </a:p>
                  </a:txBody>
                  <a:tcPr marL="0" marR="0" marT="0" marB="0" anchor="ctr"/>
                </a:tc>
                <a:tc>
                  <a:txBody>
                    <a:bodyPr/>
                    <a:lstStyle/>
                    <a:p>
                      <a:pPr algn="ctr" fontAlgn="ctr"/>
                      <a:r>
                        <a:rPr lang="ru-RU" sz="1200" b="1" i="0" u="none" strike="noStrike" dirty="0">
                          <a:effectLst/>
                          <a:latin typeface="Times New Roman" panose="02020603050405020304" pitchFamily="18" charset="0"/>
                        </a:rPr>
                        <a:t>37 </a:t>
                      </a:r>
                      <a:r>
                        <a:rPr lang="ru-RU" sz="1200" b="1" i="0" u="none" strike="noStrike" dirty="0" smtClean="0">
                          <a:effectLst/>
                          <a:latin typeface="Times New Roman" panose="02020603050405020304" pitchFamily="18" charset="0"/>
                        </a:rPr>
                        <a:t>500,0</a:t>
                      </a:r>
                      <a:endParaRPr lang="ru-RU" sz="1200" b="1" i="0" u="none" strike="noStrike" dirty="0">
                        <a:effectLst/>
                        <a:latin typeface="Times New Roman" panose="02020603050405020304" pitchFamily="18" charset="0"/>
                      </a:endParaRPr>
                    </a:p>
                  </a:txBody>
                  <a:tcPr marL="0" marR="0" marT="0" marB="0" anchor="ctr"/>
                </a:tc>
                <a:tc>
                  <a:txBody>
                    <a:bodyPr/>
                    <a:lstStyle/>
                    <a:p>
                      <a:pPr algn="ctr" fontAlgn="ctr"/>
                      <a:r>
                        <a:rPr lang="ru-RU" sz="1200" b="1" i="0" u="none" strike="noStrike" dirty="0">
                          <a:effectLst/>
                          <a:latin typeface="Times New Roman" panose="02020603050405020304" pitchFamily="18" charset="0"/>
                        </a:rPr>
                        <a:t>37 460,0</a:t>
                      </a:r>
                    </a:p>
                  </a:txBody>
                  <a:tcPr marL="0" marR="0" marT="0" marB="0" anchor="ctr"/>
                </a:tc>
                <a:tc>
                  <a:txBody>
                    <a:bodyPr/>
                    <a:lstStyle/>
                    <a:p>
                      <a:pPr algn="ctr" fontAlgn="ctr"/>
                      <a:r>
                        <a:rPr lang="ru-RU" sz="1200" b="1" i="0" u="none" strike="noStrike" dirty="0">
                          <a:effectLst/>
                          <a:latin typeface="Times New Roman" panose="02020603050405020304" pitchFamily="18" charset="0"/>
                        </a:rPr>
                        <a:t>4,7</a:t>
                      </a:r>
                    </a:p>
                  </a:txBody>
                  <a:tcPr marL="0" marR="0" marT="0" marB="0" anchor="ctr"/>
                </a:tc>
                <a:tc>
                  <a:txBody>
                    <a:bodyPr/>
                    <a:lstStyle/>
                    <a:p>
                      <a:pPr algn="ctr" fontAlgn="ctr"/>
                      <a:r>
                        <a:rPr lang="ru-RU" sz="1200" b="1" i="0" u="none" strike="noStrike" dirty="0">
                          <a:effectLst/>
                          <a:latin typeface="Times New Roman" panose="02020603050405020304" pitchFamily="18" charset="0"/>
                        </a:rPr>
                        <a:t>40 906,0</a:t>
                      </a:r>
                    </a:p>
                  </a:txBody>
                  <a:tcPr marL="0" marR="0" marT="0" marB="0" anchor="ctr"/>
                </a:tc>
                <a:tc>
                  <a:txBody>
                    <a:bodyPr/>
                    <a:lstStyle/>
                    <a:p>
                      <a:pPr algn="ctr" fontAlgn="ctr"/>
                      <a:r>
                        <a:rPr lang="ru-RU" sz="1200" b="1" i="0" u="none" strike="noStrike" dirty="0">
                          <a:effectLst/>
                          <a:latin typeface="Times New Roman" panose="02020603050405020304" pitchFamily="18" charset="0"/>
                        </a:rPr>
                        <a:t>11,2</a:t>
                      </a:r>
                    </a:p>
                  </a:txBody>
                  <a:tcPr marL="0" marR="0" marT="0" marB="0" anchor="ctr"/>
                </a:tc>
                <a:extLst>
                  <a:ext uri="{0D108BD9-81ED-4DB2-BD59-A6C34878D82A}">
                    <a16:rowId xmlns:a16="http://schemas.microsoft.com/office/drawing/2014/main" xmlns="" val="10003"/>
                  </a:ext>
                </a:extLst>
              </a:tr>
              <a:tr h="413375">
                <a:tc>
                  <a:txBody>
                    <a:bodyPr/>
                    <a:lstStyle/>
                    <a:p>
                      <a:pPr algn="l" fontAlgn="ctr"/>
                      <a:r>
                        <a:rPr lang="ru-RU" sz="1200" b="0" i="0" u="none" strike="noStrike">
                          <a:effectLst/>
                          <a:latin typeface="Times New Roman" panose="02020603050405020304" pitchFamily="18" charset="0"/>
                        </a:rPr>
                        <a:t>в том числе за счет безвозмездных поступлений</a:t>
                      </a:r>
                    </a:p>
                  </a:txBody>
                  <a:tcPr marL="0" marR="0" marT="0" marB="0" anchor="ctr"/>
                </a:tc>
                <a:tc>
                  <a:txBody>
                    <a:bodyPr/>
                    <a:lstStyle/>
                    <a:p>
                      <a:pPr algn="ctr" fontAlgn="ctr"/>
                      <a:r>
                        <a:rPr lang="ru-RU" sz="1200" b="0" i="0" u="none" strike="noStrike">
                          <a:effectLst/>
                          <a:latin typeface="Times New Roman" panose="02020603050405020304" pitchFamily="18" charset="0"/>
                        </a:rPr>
                        <a:t>6 643,0</a:t>
                      </a:r>
                    </a:p>
                  </a:txBody>
                  <a:tcPr marL="0" marR="0" marT="0" marB="0" anchor="ctr"/>
                </a:tc>
                <a:tc>
                  <a:txBody>
                    <a:bodyPr/>
                    <a:lstStyle/>
                    <a:p>
                      <a:pPr algn="ctr" fontAlgn="ctr"/>
                      <a:r>
                        <a:rPr lang="ru-RU" sz="1200" b="0" i="0" u="none" strike="noStrike" dirty="0" smtClean="0">
                          <a:effectLst/>
                          <a:latin typeface="Times New Roman" panose="02020603050405020304" pitchFamily="18" charset="0"/>
                        </a:rPr>
                        <a:t>-</a:t>
                      </a:r>
                      <a:r>
                        <a:rPr lang="ru-RU" sz="1200" b="0" i="0" u="none" strike="noStrike" dirty="0">
                          <a:effectLst/>
                          <a:latin typeface="Times New Roman" panose="02020603050405020304" pitchFamily="18" charset="0"/>
                        </a:rPr>
                        <a:t> </a:t>
                      </a:r>
                    </a:p>
                  </a:txBody>
                  <a:tcPr marL="0" marR="0" marT="0" marB="0" anchor="ctr"/>
                </a:tc>
                <a:tc>
                  <a:txBody>
                    <a:bodyPr/>
                    <a:lstStyle/>
                    <a:p>
                      <a:pPr algn="ctr" fontAlgn="ctr"/>
                      <a:r>
                        <a:rPr lang="ru-RU" sz="1200" b="0" i="0" u="none" strike="noStrike">
                          <a:effectLst/>
                          <a:latin typeface="Times New Roman" panose="02020603050405020304" pitchFamily="18" charset="0"/>
                        </a:rPr>
                        <a:t>0,0</a:t>
                      </a:r>
                    </a:p>
                  </a:txBody>
                  <a:tcPr marL="0" marR="0" marT="0" marB="0" anchor="ctr"/>
                </a:tc>
                <a:tc>
                  <a:txBody>
                    <a:bodyPr/>
                    <a:lstStyle/>
                    <a:p>
                      <a:pPr algn="ctr" fontAlgn="ctr"/>
                      <a:r>
                        <a:rPr lang="ru-RU" sz="1200" b="0" i="0" u="none" strike="noStrike">
                          <a:effectLst/>
                          <a:latin typeface="Times New Roman" panose="02020603050405020304" pitchFamily="18" charset="0"/>
                        </a:rPr>
                        <a:t>0,0</a:t>
                      </a:r>
                    </a:p>
                  </a:txBody>
                  <a:tcPr marL="0" marR="0" marT="0" marB="0" anchor="ctr"/>
                </a:tc>
                <a:tc>
                  <a:txBody>
                    <a:bodyPr/>
                    <a:lstStyle/>
                    <a:p>
                      <a:pPr algn="ctr" fontAlgn="ctr"/>
                      <a:r>
                        <a:rPr lang="ru-RU" sz="1200" b="0" i="0" u="none" strike="noStrike" dirty="0" smtClean="0">
                          <a:effectLst/>
                          <a:latin typeface="Times New Roman" panose="02020603050405020304" pitchFamily="18" charset="0"/>
                        </a:rPr>
                        <a:t>-</a:t>
                      </a:r>
                      <a:endParaRPr lang="ru-RU" sz="1200" b="0" i="0" u="none" strike="noStrike" dirty="0">
                        <a:effectLst/>
                        <a:latin typeface="Times New Roman" panose="02020603050405020304" pitchFamily="18" charset="0"/>
                      </a:endParaRPr>
                    </a:p>
                  </a:txBody>
                  <a:tcPr marL="0" marR="0" marT="0" marB="0" anchor="ctr"/>
                </a:tc>
                <a:tc>
                  <a:txBody>
                    <a:bodyPr/>
                    <a:lstStyle/>
                    <a:p>
                      <a:pPr algn="ctr" fontAlgn="ctr"/>
                      <a:r>
                        <a:rPr lang="ru-RU" sz="1200" b="0" i="0" u="none" strike="noStrike" dirty="0" smtClean="0">
                          <a:effectLst/>
                          <a:latin typeface="Times New Roman" panose="02020603050405020304" pitchFamily="18" charset="0"/>
                        </a:rPr>
                        <a:t>-</a:t>
                      </a:r>
                      <a:endParaRPr lang="ru-RU" sz="1200" b="0" i="0" u="none" strike="noStrike" dirty="0">
                        <a:effectLst/>
                        <a:latin typeface="Times New Roman" panose="02020603050405020304" pitchFamily="18" charset="0"/>
                      </a:endParaRPr>
                    </a:p>
                  </a:txBody>
                  <a:tcPr marL="0" marR="0" marT="0" marB="0" anchor="ctr"/>
                </a:tc>
                <a:tc>
                  <a:txBody>
                    <a:bodyPr/>
                    <a:lstStyle/>
                    <a:p>
                      <a:pPr algn="ctr" fontAlgn="ctr"/>
                      <a:r>
                        <a:rPr lang="ru-RU" sz="1200" b="0" i="0" u="none" strike="noStrike" dirty="0" smtClean="0">
                          <a:effectLst/>
                          <a:latin typeface="Times New Roman" panose="02020603050405020304" pitchFamily="18" charset="0"/>
                        </a:rPr>
                        <a:t>-</a:t>
                      </a:r>
                      <a:r>
                        <a:rPr lang="ru-RU" sz="1200" b="0" i="0" u="none" strike="noStrike" dirty="0">
                          <a:effectLst/>
                          <a:latin typeface="Times New Roman" panose="02020603050405020304" pitchFamily="18" charset="0"/>
                        </a:rPr>
                        <a:t> </a:t>
                      </a:r>
                    </a:p>
                  </a:txBody>
                  <a:tcPr marL="0" marR="0" marT="0" marB="0" anchor="ctr"/>
                </a:tc>
                <a:extLst>
                  <a:ext uri="{0D108BD9-81ED-4DB2-BD59-A6C34878D82A}">
                    <a16:rowId xmlns:a16="http://schemas.microsoft.com/office/drawing/2014/main" xmlns="" val="10004"/>
                  </a:ext>
                </a:extLst>
              </a:tr>
              <a:tr h="470742">
                <a:tc>
                  <a:txBody>
                    <a:bodyPr/>
                    <a:lstStyle/>
                    <a:p>
                      <a:pPr algn="l" fontAlgn="ctr"/>
                      <a:r>
                        <a:rPr lang="ru-RU" sz="1200" b="1" i="0" u="none" strike="noStrike" dirty="0">
                          <a:effectLst/>
                          <a:latin typeface="Times New Roman" panose="02020603050405020304" pitchFamily="18" charset="0"/>
                        </a:rPr>
                        <a:t>Социальная политика</a:t>
                      </a:r>
                    </a:p>
                  </a:txBody>
                  <a:tcPr marL="0" marR="0" marT="0" marB="0" anchor="ctr"/>
                </a:tc>
                <a:tc>
                  <a:txBody>
                    <a:bodyPr/>
                    <a:lstStyle/>
                    <a:p>
                      <a:pPr algn="ctr" fontAlgn="ctr"/>
                      <a:r>
                        <a:rPr lang="ru-RU" sz="1200" b="1" i="0" u="none" strike="noStrike" dirty="0">
                          <a:effectLst/>
                          <a:latin typeface="Times New Roman" panose="02020603050405020304" pitchFamily="18" charset="0"/>
                        </a:rPr>
                        <a:t>46 573,0</a:t>
                      </a:r>
                    </a:p>
                  </a:txBody>
                  <a:tcPr marL="0" marR="0" marT="0" marB="0" anchor="ctr"/>
                </a:tc>
                <a:tc>
                  <a:txBody>
                    <a:bodyPr/>
                    <a:lstStyle/>
                    <a:p>
                      <a:pPr algn="ctr" fontAlgn="ctr"/>
                      <a:r>
                        <a:rPr lang="ru-RU" sz="1200" b="1" i="0" u="none" strike="noStrike" dirty="0">
                          <a:effectLst/>
                          <a:latin typeface="Times New Roman" panose="02020603050405020304" pitchFamily="18" charset="0"/>
                        </a:rPr>
                        <a:t>6,8</a:t>
                      </a:r>
                    </a:p>
                  </a:txBody>
                  <a:tcPr marL="0" marR="0" marT="0" marB="0" anchor="ctr"/>
                </a:tc>
                <a:tc>
                  <a:txBody>
                    <a:bodyPr/>
                    <a:lstStyle/>
                    <a:p>
                      <a:pPr algn="ctr" fontAlgn="ctr"/>
                      <a:r>
                        <a:rPr lang="ru-RU" sz="1200" b="1" i="0" u="none" strike="noStrike" dirty="0">
                          <a:effectLst/>
                          <a:latin typeface="Times New Roman" panose="02020603050405020304" pitchFamily="18" charset="0"/>
                        </a:rPr>
                        <a:t>33 </a:t>
                      </a:r>
                      <a:r>
                        <a:rPr lang="ru-RU" sz="1200" b="1" i="0" u="none" strike="noStrike" dirty="0" smtClean="0">
                          <a:effectLst/>
                          <a:latin typeface="Times New Roman" panose="02020603050405020304" pitchFamily="18" charset="0"/>
                        </a:rPr>
                        <a:t>110,0</a:t>
                      </a:r>
                      <a:endParaRPr lang="ru-RU" sz="1200" b="1" i="0" u="none" strike="noStrike" dirty="0">
                        <a:effectLst/>
                        <a:latin typeface="Times New Roman" panose="02020603050405020304" pitchFamily="18" charset="0"/>
                      </a:endParaRPr>
                    </a:p>
                  </a:txBody>
                  <a:tcPr marL="0" marR="0" marT="0" marB="0" anchor="ctr"/>
                </a:tc>
                <a:tc>
                  <a:txBody>
                    <a:bodyPr/>
                    <a:lstStyle/>
                    <a:p>
                      <a:pPr algn="ctr" fontAlgn="ctr"/>
                      <a:r>
                        <a:rPr lang="ru-RU" sz="1200" b="1" i="0" u="none" strike="noStrike" dirty="0">
                          <a:effectLst/>
                          <a:latin typeface="Times New Roman" panose="02020603050405020304" pitchFamily="18" charset="0"/>
                        </a:rPr>
                        <a:t>33 010,0</a:t>
                      </a:r>
                    </a:p>
                  </a:txBody>
                  <a:tcPr marL="0" marR="0" marT="0" marB="0" anchor="ctr"/>
                </a:tc>
                <a:tc>
                  <a:txBody>
                    <a:bodyPr/>
                    <a:lstStyle/>
                    <a:p>
                      <a:pPr algn="ctr" fontAlgn="ctr"/>
                      <a:r>
                        <a:rPr lang="ru-RU" sz="1200" b="1" i="0" u="none" strike="noStrike" dirty="0">
                          <a:effectLst/>
                          <a:latin typeface="Times New Roman" panose="02020603050405020304" pitchFamily="18" charset="0"/>
                        </a:rPr>
                        <a:t>4,2</a:t>
                      </a:r>
                    </a:p>
                  </a:txBody>
                  <a:tcPr marL="0" marR="0" marT="0" marB="0" anchor="ctr"/>
                </a:tc>
                <a:tc>
                  <a:txBody>
                    <a:bodyPr/>
                    <a:lstStyle/>
                    <a:p>
                      <a:pPr algn="ctr" fontAlgn="ctr"/>
                      <a:r>
                        <a:rPr lang="ru-RU" sz="1200" b="1" i="0" u="none" strike="noStrike" dirty="0">
                          <a:effectLst/>
                          <a:latin typeface="Times New Roman" panose="02020603050405020304" pitchFamily="18" charset="0"/>
                        </a:rPr>
                        <a:t>21 418,0</a:t>
                      </a:r>
                    </a:p>
                  </a:txBody>
                  <a:tcPr marL="0" marR="0" marT="0" marB="0" anchor="ctr"/>
                </a:tc>
                <a:tc>
                  <a:txBody>
                    <a:bodyPr/>
                    <a:lstStyle/>
                    <a:p>
                      <a:pPr algn="ctr" fontAlgn="ctr"/>
                      <a:r>
                        <a:rPr lang="ru-RU" sz="1200" b="1" i="0" u="none" strike="noStrike" dirty="0">
                          <a:effectLst/>
                          <a:latin typeface="Times New Roman" panose="02020603050405020304" pitchFamily="18" charset="0"/>
                        </a:rPr>
                        <a:t>5,9</a:t>
                      </a:r>
                    </a:p>
                  </a:txBody>
                  <a:tcPr marL="0" marR="0" marT="0" marB="0" anchor="ctr"/>
                </a:tc>
                <a:extLst>
                  <a:ext uri="{0D108BD9-81ED-4DB2-BD59-A6C34878D82A}">
                    <a16:rowId xmlns:a16="http://schemas.microsoft.com/office/drawing/2014/main" xmlns="" val="10005"/>
                  </a:ext>
                </a:extLst>
              </a:tr>
              <a:tr h="413375">
                <a:tc>
                  <a:txBody>
                    <a:bodyPr/>
                    <a:lstStyle/>
                    <a:p>
                      <a:pPr algn="l" fontAlgn="ctr"/>
                      <a:r>
                        <a:rPr lang="ru-RU" sz="1200" b="0" i="0" u="none" strike="noStrike">
                          <a:effectLst/>
                          <a:latin typeface="Times New Roman" panose="02020603050405020304" pitchFamily="18" charset="0"/>
                        </a:rPr>
                        <a:t>в том числе за счет безвозмездных поступлений</a:t>
                      </a:r>
                    </a:p>
                  </a:txBody>
                  <a:tcPr marL="0" marR="0" marT="0" marB="0" anchor="ctr"/>
                </a:tc>
                <a:tc>
                  <a:txBody>
                    <a:bodyPr/>
                    <a:lstStyle/>
                    <a:p>
                      <a:pPr algn="ctr" fontAlgn="ctr"/>
                      <a:r>
                        <a:rPr lang="ru-RU" sz="1200" b="0" i="0" u="none" strike="noStrike">
                          <a:effectLst/>
                          <a:latin typeface="Times New Roman" panose="02020603050405020304" pitchFamily="18" charset="0"/>
                        </a:rPr>
                        <a:t>40 886,0</a:t>
                      </a:r>
                    </a:p>
                  </a:txBody>
                  <a:tcPr marL="0" marR="0" marT="0" marB="0" anchor="ctr"/>
                </a:tc>
                <a:tc>
                  <a:txBody>
                    <a:bodyPr/>
                    <a:lstStyle/>
                    <a:p>
                      <a:pPr algn="ctr" fontAlgn="ctr"/>
                      <a:r>
                        <a:rPr lang="ru-RU" sz="1200" b="0" i="0" u="none" strike="noStrike" dirty="0" smtClean="0">
                          <a:effectLst/>
                          <a:latin typeface="Times New Roman" panose="02020603050405020304" pitchFamily="18" charset="0"/>
                        </a:rPr>
                        <a:t>-</a:t>
                      </a:r>
                      <a:r>
                        <a:rPr lang="ru-RU" sz="1200" b="0" i="0" u="none" strike="noStrike" dirty="0">
                          <a:effectLst/>
                          <a:latin typeface="Times New Roman" panose="02020603050405020304" pitchFamily="18" charset="0"/>
                        </a:rPr>
                        <a:t> </a:t>
                      </a:r>
                    </a:p>
                  </a:txBody>
                  <a:tcPr marL="0" marR="0" marT="0" marB="0" anchor="ctr"/>
                </a:tc>
                <a:tc>
                  <a:txBody>
                    <a:bodyPr/>
                    <a:lstStyle/>
                    <a:p>
                      <a:pPr algn="ctr" fontAlgn="ctr"/>
                      <a:r>
                        <a:rPr lang="ru-RU" sz="1200" b="0" i="0" u="none" strike="noStrike">
                          <a:effectLst/>
                          <a:latin typeface="Times New Roman" panose="02020603050405020304" pitchFamily="18" charset="0"/>
                        </a:rPr>
                        <a:t>27 164,0</a:t>
                      </a:r>
                    </a:p>
                  </a:txBody>
                  <a:tcPr marL="0" marR="0" marT="0" marB="0" anchor="ctr"/>
                </a:tc>
                <a:tc>
                  <a:txBody>
                    <a:bodyPr/>
                    <a:lstStyle/>
                    <a:p>
                      <a:pPr algn="ctr" fontAlgn="ctr"/>
                      <a:r>
                        <a:rPr lang="ru-RU" sz="1200" b="0" i="0" u="none" strike="noStrike">
                          <a:effectLst/>
                          <a:latin typeface="Times New Roman" panose="02020603050405020304" pitchFamily="18" charset="0"/>
                        </a:rPr>
                        <a:t>27 164,0</a:t>
                      </a:r>
                    </a:p>
                  </a:txBody>
                  <a:tcPr marL="0" marR="0" marT="0" marB="0" anchor="ctr"/>
                </a:tc>
                <a:tc>
                  <a:txBody>
                    <a:bodyPr/>
                    <a:lstStyle/>
                    <a:p>
                      <a:pPr algn="ctr" fontAlgn="ctr"/>
                      <a:r>
                        <a:rPr lang="ru-RU" sz="1200" b="0" i="0" u="none" strike="noStrike" dirty="0" smtClean="0">
                          <a:effectLst/>
                          <a:latin typeface="Times New Roman" panose="02020603050405020304" pitchFamily="18" charset="0"/>
                        </a:rPr>
                        <a:t>-</a:t>
                      </a:r>
                      <a:r>
                        <a:rPr lang="ru-RU" sz="1200" b="0" i="0" u="none" strike="noStrike" dirty="0">
                          <a:effectLst/>
                          <a:latin typeface="Times New Roman" panose="02020603050405020304" pitchFamily="18" charset="0"/>
                        </a:rPr>
                        <a:t> </a:t>
                      </a:r>
                    </a:p>
                  </a:txBody>
                  <a:tcPr marL="0" marR="0" marT="0" marB="0" anchor="ctr"/>
                </a:tc>
                <a:tc>
                  <a:txBody>
                    <a:bodyPr/>
                    <a:lstStyle/>
                    <a:p>
                      <a:pPr algn="ctr" fontAlgn="ctr"/>
                      <a:r>
                        <a:rPr lang="ru-RU" sz="1200" b="0" i="0" u="none" strike="noStrike">
                          <a:effectLst/>
                          <a:latin typeface="Times New Roman" panose="02020603050405020304" pitchFamily="18" charset="0"/>
                        </a:rPr>
                        <a:t>15 497,0</a:t>
                      </a:r>
                    </a:p>
                  </a:txBody>
                  <a:tcPr marL="0" marR="0" marT="0" marB="0" anchor="ctr"/>
                </a:tc>
                <a:tc>
                  <a:txBody>
                    <a:bodyPr/>
                    <a:lstStyle/>
                    <a:p>
                      <a:pPr algn="ctr" fontAlgn="ctr"/>
                      <a:r>
                        <a:rPr lang="ru-RU" sz="1200" b="0" i="0" u="none" strike="noStrike" dirty="0" smtClean="0">
                          <a:effectLst/>
                          <a:latin typeface="Times New Roman" panose="02020603050405020304" pitchFamily="18" charset="0"/>
                        </a:rPr>
                        <a:t>-</a:t>
                      </a:r>
                      <a:r>
                        <a:rPr lang="ru-RU" sz="1200" b="0" i="0" u="none" strike="noStrike" dirty="0">
                          <a:effectLst/>
                          <a:latin typeface="Times New Roman" panose="02020603050405020304" pitchFamily="18" charset="0"/>
                        </a:rPr>
                        <a:t> </a:t>
                      </a:r>
                    </a:p>
                  </a:txBody>
                  <a:tcPr marL="0" marR="0" marT="0" marB="0" anchor="ctr"/>
                </a:tc>
                <a:extLst>
                  <a:ext uri="{0D108BD9-81ED-4DB2-BD59-A6C34878D82A}">
                    <a16:rowId xmlns:a16="http://schemas.microsoft.com/office/drawing/2014/main" xmlns="" val="10006"/>
                  </a:ext>
                </a:extLst>
              </a:tr>
              <a:tr h="470742">
                <a:tc>
                  <a:txBody>
                    <a:bodyPr/>
                    <a:lstStyle/>
                    <a:p>
                      <a:pPr algn="l" fontAlgn="ctr"/>
                      <a:r>
                        <a:rPr lang="ru-RU" sz="1200" b="1" i="0" u="none" strike="noStrike" dirty="0">
                          <a:effectLst/>
                          <a:latin typeface="Times New Roman" panose="02020603050405020304" pitchFamily="18" charset="0"/>
                        </a:rPr>
                        <a:t>Физическая культура и спорт</a:t>
                      </a:r>
                    </a:p>
                  </a:txBody>
                  <a:tcPr marL="0" marR="0" marT="0" marB="0" anchor="ctr"/>
                </a:tc>
                <a:tc>
                  <a:txBody>
                    <a:bodyPr/>
                    <a:lstStyle/>
                    <a:p>
                      <a:pPr algn="ctr" fontAlgn="ctr"/>
                      <a:r>
                        <a:rPr lang="ru-RU" sz="1200" b="1" i="0" u="none" strike="noStrike" dirty="0">
                          <a:effectLst/>
                          <a:latin typeface="Times New Roman" panose="02020603050405020304" pitchFamily="18" charset="0"/>
                        </a:rPr>
                        <a:t>10 744,0</a:t>
                      </a:r>
                    </a:p>
                  </a:txBody>
                  <a:tcPr marL="0" marR="0" marT="0" marB="0" anchor="ctr"/>
                </a:tc>
                <a:tc>
                  <a:txBody>
                    <a:bodyPr/>
                    <a:lstStyle/>
                    <a:p>
                      <a:pPr algn="ctr" fontAlgn="ctr"/>
                      <a:r>
                        <a:rPr lang="ru-RU" sz="1200" b="1" i="0" u="none" strike="noStrike" dirty="0">
                          <a:effectLst/>
                          <a:latin typeface="Times New Roman" panose="02020603050405020304" pitchFamily="18" charset="0"/>
                        </a:rPr>
                        <a:t>1,6</a:t>
                      </a:r>
                    </a:p>
                  </a:txBody>
                  <a:tcPr marL="0" marR="0" marT="0" marB="0" anchor="ctr"/>
                </a:tc>
                <a:tc>
                  <a:txBody>
                    <a:bodyPr/>
                    <a:lstStyle/>
                    <a:p>
                      <a:pPr algn="ctr" fontAlgn="ctr"/>
                      <a:r>
                        <a:rPr lang="ru-RU" sz="1200" b="1" i="0" u="none" strike="noStrike" dirty="0">
                          <a:effectLst/>
                          <a:latin typeface="Times New Roman" panose="02020603050405020304" pitchFamily="18" charset="0"/>
                        </a:rPr>
                        <a:t>15 237,0</a:t>
                      </a:r>
                    </a:p>
                  </a:txBody>
                  <a:tcPr marL="0" marR="0" marT="0" marB="0" anchor="ctr"/>
                </a:tc>
                <a:tc>
                  <a:txBody>
                    <a:bodyPr/>
                    <a:lstStyle/>
                    <a:p>
                      <a:pPr algn="ctr" fontAlgn="ctr"/>
                      <a:r>
                        <a:rPr lang="ru-RU" sz="1200" b="1" i="0" u="none" strike="noStrike" dirty="0">
                          <a:effectLst/>
                          <a:latin typeface="Times New Roman" panose="02020603050405020304" pitchFamily="18" charset="0"/>
                        </a:rPr>
                        <a:t>15 237,0</a:t>
                      </a:r>
                    </a:p>
                  </a:txBody>
                  <a:tcPr marL="0" marR="0" marT="0" marB="0" anchor="ctr"/>
                </a:tc>
                <a:tc>
                  <a:txBody>
                    <a:bodyPr/>
                    <a:lstStyle/>
                    <a:p>
                      <a:pPr algn="ctr" fontAlgn="ctr"/>
                      <a:r>
                        <a:rPr lang="ru-RU" sz="1200" b="1" i="0" u="none" strike="noStrike" dirty="0">
                          <a:effectLst/>
                          <a:latin typeface="Times New Roman" panose="02020603050405020304" pitchFamily="18" charset="0"/>
                        </a:rPr>
                        <a:t>1,9</a:t>
                      </a:r>
                    </a:p>
                  </a:txBody>
                  <a:tcPr marL="0" marR="0" marT="0" marB="0" anchor="ctr"/>
                </a:tc>
                <a:tc>
                  <a:txBody>
                    <a:bodyPr/>
                    <a:lstStyle/>
                    <a:p>
                      <a:pPr algn="ctr" fontAlgn="ctr"/>
                      <a:r>
                        <a:rPr lang="ru-RU" sz="1200" b="1" i="0" u="none" strike="noStrike" dirty="0">
                          <a:effectLst/>
                          <a:latin typeface="Times New Roman" panose="02020603050405020304" pitchFamily="18" charset="0"/>
                        </a:rPr>
                        <a:t>9 359,0</a:t>
                      </a:r>
                    </a:p>
                  </a:txBody>
                  <a:tcPr marL="0" marR="0" marT="0" marB="0" anchor="ctr"/>
                </a:tc>
                <a:tc>
                  <a:txBody>
                    <a:bodyPr/>
                    <a:lstStyle/>
                    <a:p>
                      <a:pPr algn="ctr" fontAlgn="ctr"/>
                      <a:r>
                        <a:rPr lang="ru-RU" sz="1200" b="1" i="0" u="none" strike="noStrike" dirty="0">
                          <a:effectLst/>
                          <a:latin typeface="Times New Roman" panose="02020603050405020304" pitchFamily="18" charset="0"/>
                        </a:rPr>
                        <a:t>2,6</a:t>
                      </a:r>
                    </a:p>
                  </a:txBody>
                  <a:tcPr marL="0" marR="0" marT="0" marB="0" anchor="ctr"/>
                </a:tc>
                <a:extLst>
                  <a:ext uri="{0D108BD9-81ED-4DB2-BD59-A6C34878D82A}">
                    <a16:rowId xmlns:a16="http://schemas.microsoft.com/office/drawing/2014/main" xmlns="" val="10007"/>
                  </a:ext>
                </a:extLst>
              </a:tr>
              <a:tr h="413375">
                <a:tc>
                  <a:txBody>
                    <a:bodyPr/>
                    <a:lstStyle/>
                    <a:p>
                      <a:pPr algn="l" fontAlgn="ctr"/>
                      <a:r>
                        <a:rPr lang="ru-RU" sz="1200" b="0" i="0" u="none" strike="noStrike">
                          <a:effectLst/>
                          <a:latin typeface="Times New Roman" panose="02020603050405020304" pitchFamily="18" charset="0"/>
                        </a:rPr>
                        <a:t>в том числе за счет безвозмездных поступлений</a:t>
                      </a:r>
                    </a:p>
                  </a:txBody>
                  <a:tcPr marL="0" marR="0" marT="0" marB="0" anchor="ctr"/>
                </a:tc>
                <a:tc>
                  <a:txBody>
                    <a:bodyPr/>
                    <a:lstStyle/>
                    <a:p>
                      <a:pPr algn="ctr" fontAlgn="ctr"/>
                      <a:r>
                        <a:rPr lang="ru-RU" sz="1200" b="0" i="0" u="none" strike="noStrike">
                          <a:effectLst/>
                          <a:latin typeface="Times New Roman" panose="02020603050405020304" pitchFamily="18" charset="0"/>
                        </a:rPr>
                        <a:t>1 000,0</a:t>
                      </a:r>
                    </a:p>
                  </a:txBody>
                  <a:tcPr marL="0" marR="0" marT="0" marB="0" anchor="ctr"/>
                </a:tc>
                <a:tc>
                  <a:txBody>
                    <a:bodyPr/>
                    <a:lstStyle/>
                    <a:p>
                      <a:pPr algn="ctr" fontAlgn="ctr"/>
                      <a:r>
                        <a:rPr lang="ru-RU" sz="1200" b="0" i="0" u="none" strike="noStrike" dirty="0">
                          <a:effectLst/>
                          <a:latin typeface="Times New Roman" panose="02020603050405020304" pitchFamily="18" charset="0"/>
                        </a:rPr>
                        <a:t> </a:t>
                      </a:r>
                      <a:r>
                        <a:rPr lang="ru-RU" sz="1200" b="0" i="0" u="none" strike="noStrike" dirty="0" smtClean="0">
                          <a:effectLst/>
                          <a:latin typeface="Times New Roman" panose="02020603050405020304" pitchFamily="18" charset="0"/>
                        </a:rPr>
                        <a:t>-</a:t>
                      </a:r>
                      <a:endParaRPr lang="ru-RU" sz="1200" b="0" i="0" u="none" strike="noStrike" dirty="0">
                        <a:effectLst/>
                        <a:latin typeface="Times New Roman" panose="02020603050405020304" pitchFamily="18" charset="0"/>
                      </a:endParaRPr>
                    </a:p>
                  </a:txBody>
                  <a:tcPr marL="0" marR="0" marT="0" marB="0" anchor="ctr"/>
                </a:tc>
                <a:tc>
                  <a:txBody>
                    <a:bodyPr/>
                    <a:lstStyle/>
                    <a:p>
                      <a:pPr algn="ctr" fontAlgn="ctr"/>
                      <a:r>
                        <a:rPr lang="ru-RU" sz="1200" b="0" i="0" u="none" strike="noStrike">
                          <a:effectLst/>
                          <a:latin typeface="Times New Roman" panose="02020603050405020304" pitchFamily="18" charset="0"/>
                        </a:rPr>
                        <a:t>4 560,0</a:t>
                      </a:r>
                    </a:p>
                  </a:txBody>
                  <a:tcPr marL="0" marR="0" marT="0" marB="0" anchor="ctr"/>
                </a:tc>
                <a:tc>
                  <a:txBody>
                    <a:bodyPr/>
                    <a:lstStyle/>
                    <a:p>
                      <a:pPr algn="ctr" fontAlgn="ctr"/>
                      <a:r>
                        <a:rPr lang="ru-RU" sz="1200" b="0" i="0" u="none" strike="noStrike">
                          <a:effectLst/>
                          <a:latin typeface="Times New Roman" panose="02020603050405020304" pitchFamily="18" charset="0"/>
                        </a:rPr>
                        <a:t>4 560,0</a:t>
                      </a:r>
                    </a:p>
                  </a:txBody>
                  <a:tcPr marL="0" marR="0" marT="0" marB="0" anchor="ctr"/>
                </a:tc>
                <a:tc>
                  <a:txBody>
                    <a:bodyPr/>
                    <a:lstStyle/>
                    <a:p>
                      <a:pPr algn="ctr" fontAlgn="ctr"/>
                      <a:r>
                        <a:rPr lang="ru-RU" sz="1200" b="0" i="0" u="none" strike="noStrike" dirty="0" smtClean="0">
                          <a:effectLst/>
                          <a:latin typeface="Times New Roman" panose="02020603050405020304" pitchFamily="18" charset="0"/>
                        </a:rPr>
                        <a:t>-</a:t>
                      </a:r>
                      <a:endParaRPr lang="ru-RU" sz="1200" b="0" i="0" u="none" strike="noStrike" dirty="0">
                        <a:effectLst/>
                        <a:latin typeface="Times New Roman" panose="02020603050405020304" pitchFamily="18" charset="0"/>
                      </a:endParaRPr>
                    </a:p>
                  </a:txBody>
                  <a:tcPr marL="0" marR="0" marT="0" marB="0" anchor="ctr"/>
                </a:tc>
                <a:tc>
                  <a:txBody>
                    <a:bodyPr/>
                    <a:lstStyle/>
                    <a:p>
                      <a:pPr algn="ctr" fontAlgn="ctr"/>
                      <a:r>
                        <a:rPr lang="ru-RU" sz="1200" b="0" i="0" u="none" strike="noStrike" dirty="0" smtClean="0">
                          <a:effectLst/>
                          <a:latin typeface="Times New Roman" panose="02020603050405020304" pitchFamily="18" charset="0"/>
                        </a:rPr>
                        <a:t>-</a:t>
                      </a:r>
                      <a:endParaRPr lang="ru-RU" sz="1200" b="0" i="0" u="none" strike="noStrike" dirty="0">
                        <a:effectLst/>
                        <a:latin typeface="Times New Roman" panose="02020603050405020304" pitchFamily="18" charset="0"/>
                      </a:endParaRPr>
                    </a:p>
                  </a:txBody>
                  <a:tcPr marL="0" marR="0" marT="0" marB="0" anchor="ctr"/>
                </a:tc>
                <a:tc>
                  <a:txBody>
                    <a:bodyPr/>
                    <a:lstStyle/>
                    <a:p>
                      <a:pPr algn="ctr" fontAlgn="ctr"/>
                      <a:r>
                        <a:rPr lang="ru-RU" sz="1200" b="0" i="0" u="none" strike="noStrike" dirty="0" smtClean="0">
                          <a:effectLst/>
                          <a:latin typeface="Times New Roman" panose="02020603050405020304" pitchFamily="18" charset="0"/>
                        </a:rPr>
                        <a:t>-</a:t>
                      </a:r>
                      <a:r>
                        <a:rPr lang="ru-RU" sz="1200" b="0" i="0" u="none" strike="noStrike" dirty="0">
                          <a:effectLst/>
                          <a:latin typeface="Times New Roman" panose="02020603050405020304" pitchFamily="18" charset="0"/>
                        </a:rPr>
                        <a:t> </a:t>
                      </a:r>
                    </a:p>
                  </a:txBody>
                  <a:tcPr marL="0" marR="0" marT="0" marB="0" anchor="ctr"/>
                </a:tc>
                <a:extLst>
                  <a:ext uri="{0D108BD9-81ED-4DB2-BD59-A6C34878D82A}">
                    <a16:rowId xmlns:a16="http://schemas.microsoft.com/office/drawing/2014/main" xmlns="" val="10008"/>
                  </a:ext>
                </a:extLst>
              </a:tr>
              <a:tr h="470742">
                <a:tc>
                  <a:txBody>
                    <a:bodyPr/>
                    <a:lstStyle/>
                    <a:p>
                      <a:pPr algn="l" fontAlgn="ctr"/>
                      <a:r>
                        <a:rPr lang="ru-RU" sz="1200" b="1" i="0" u="none" strike="noStrike" dirty="0">
                          <a:effectLst/>
                          <a:latin typeface="Times New Roman" panose="02020603050405020304" pitchFamily="18" charset="0"/>
                        </a:rPr>
                        <a:t>Средства массовой информации</a:t>
                      </a:r>
                    </a:p>
                  </a:txBody>
                  <a:tcPr marL="0" marR="0" marT="0" marB="0" anchor="ctr"/>
                </a:tc>
                <a:tc>
                  <a:txBody>
                    <a:bodyPr/>
                    <a:lstStyle/>
                    <a:p>
                      <a:pPr algn="ctr" fontAlgn="ctr"/>
                      <a:r>
                        <a:rPr lang="ru-RU" sz="1200" b="1" i="0" u="none" strike="noStrike" dirty="0">
                          <a:effectLst/>
                          <a:latin typeface="Times New Roman" panose="02020603050405020304" pitchFamily="18" charset="0"/>
                        </a:rPr>
                        <a:t>1 633,0</a:t>
                      </a:r>
                    </a:p>
                  </a:txBody>
                  <a:tcPr marL="0" marR="0" marT="0" marB="0" anchor="ctr"/>
                </a:tc>
                <a:tc>
                  <a:txBody>
                    <a:bodyPr/>
                    <a:lstStyle/>
                    <a:p>
                      <a:pPr algn="ctr" fontAlgn="ctr"/>
                      <a:r>
                        <a:rPr lang="ru-RU" sz="1200" b="1" i="0" u="none" strike="noStrike" dirty="0">
                          <a:effectLst/>
                          <a:latin typeface="Times New Roman" panose="02020603050405020304" pitchFamily="18" charset="0"/>
                        </a:rPr>
                        <a:t>0,2</a:t>
                      </a:r>
                    </a:p>
                  </a:txBody>
                  <a:tcPr marL="0" marR="0" marT="0" marB="0" anchor="ctr"/>
                </a:tc>
                <a:tc>
                  <a:txBody>
                    <a:bodyPr/>
                    <a:lstStyle/>
                    <a:p>
                      <a:pPr algn="ctr" fontAlgn="ctr"/>
                      <a:r>
                        <a:rPr lang="ru-RU" sz="1200" b="1" i="0" u="none" strike="noStrike" dirty="0">
                          <a:effectLst/>
                          <a:latin typeface="Times New Roman" panose="02020603050405020304" pitchFamily="18" charset="0"/>
                        </a:rPr>
                        <a:t>1 695,0</a:t>
                      </a:r>
                    </a:p>
                  </a:txBody>
                  <a:tcPr marL="0" marR="0" marT="0" marB="0" anchor="ctr"/>
                </a:tc>
                <a:tc>
                  <a:txBody>
                    <a:bodyPr/>
                    <a:lstStyle/>
                    <a:p>
                      <a:pPr algn="ctr" fontAlgn="ctr"/>
                      <a:r>
                        <a:rPr lang="ru-RU" sz="1200" b="1" i="0" u="none" strike="noStrike" dirty="0">
                          <a:effectLst/>
                          <a:latin typeface="Times New Roman" panose="02020603050405020304" pitchFamily="18" charset="0"/>
                        </a:rPr>
                        <a:t>1 695,0</a:t>
                      </a:r>
                    </a:p>
                  </a:txBody>
                  <a:tcPr marL="0" marR="0" marT="0" marB="0" anchor="ctr"/>
                </a:tc>
                <a:tc>
                  <a:txBody>
                    <a:bodyPr/>
                    <a:lstStyle/>
                    <a:p>
                      <a:pPr algn="ctr" fontAlgn="ctr"/>
                      <a:r>
                        <a:rPr lang="ru-RU" sz="1200" b="1" i="0" u="none" strike="noStrike" dirty="0">
                          <a:effectLst/>
                          <a:latin typeface="Times New Roman" panose="02020603050405020304" pitchFamily="18" charset="0"/>
                        </a:rPr>
                        <a:t>0,2</a:t>
                      </a:r>
                    </a:p>
                  </a:txBody>
                  <a:tcPr marL="0" marR="0" marT="0" marB="0" anchor="ctr"/>
                </a:tc>
                <a:tc>
                  <a:txBody>
                    <a:bodyPr/>
                    <a:lstStyle/>
                    <a:p>
                      <a:pPr algn="ctr" fontAlgn="ctr"/>
                      <a:r>
                        <a:rPr lang="ru-RU" sz="1200" b="1" i="0" u="none" strike="noStrike" dirty="0">
                          <a:effectLst/>
                          <a:latin typeface="Times New Roman" panose="02020603050405020304" pitchFamily="18" charset="0"/>
                        </a:rPr>
                        <a:t>1 725,0</a:t>
                      </a:r>
                    </a:p>
                  </a:txBody>
                  <a:tcPr marL="0" marR="0" marT="0" marB="0" anchor="ctr"/>
                </a:tc>
                <a:tc>
                  <a:txBody>
                    <a:bodyPr/>
                    <a:lstStyle/>
                    <a:p>
                      <a:pPr algn="ctr" fontAlgn="ctr"/>
                      <a:r>
                        <a:rPr lang="ru-RU" sz="1200" b="1" i="0" u="none" strike="noStrike" dirty="0">
                          <a:effectLst/>
                          <a:latin typeface="Times New Roman" panose="02020603050405020304" pitchFamily="18" charset="0"/>
                        </a:rPr>
                        <a:t>0,5</a:t>
                      </a:r>
                    </a:p>
                  </a:txBody>
                  <a:tcPr marL="0" marR="0" marT="0" marB="0" anchor="ctr"/>
                </a:tc>
                <a:extLst>
                  <a:ext uri="{0D108BD9-81ED-4DB2-BD59-A6C34878D82A}">
                    <a16:rowId xmlns:a16="http://schemas.microsoft.com/office/drawing/2014/main" xmlns="" val="10009"/>
                  </a:ext>
                </a:extLst>
              </a:tr>
              <a:tr h="413375">
                <a:tc>
                  <a:txBody>
                    <a:bodyPr/>
                    <a:lstStyle/>
                    <a:p>
                      <a:pPr algn="l" fontAlgn="ctr"/>
                      <a:r>
                        <a:rPr lang="ru-RU" sz="1200" b="0" i="0" u="none" strike="noStrike">
                          <a:effectLst/>
                          <a:latin typeface="Times New Roman" panose="02020603050405020304" pitchFamily="18" charset="0"/>
                        </a:rPr>
                        <a:t>в том числе за счет безвозмездных поступлений</a:t>
                      </a:r>
                    </a:p>
                  </a:txBody>
                  <a:tcPr marL="0" marR="0" marT="0" marB="0" anchor="ctr"/>
                </a:tc>
                <a:tc>
                  <a:txBody>
                    <a:bodyPr/>
                    <a:lstStyle/>
                    <a:p>
                      <a:pPr algn="ctr" fontAlgn="ctr"/>
                      <a:r>
                        <a:rPr lang="ru-RU" sz="1200" b="0" i="0" u="none" strike="noStrike" dirty="0">
                          <a:effectLst/>
                          <a:latin typeface="Times New Roman" panose="02020603050405020304" pitchFamily="18" charset="0"/>
                        </a:rPr>
                        <a:t> </a:t>
                      </a:r>
                      <a:r>
                        <a:rPr lang="ru-RU" sz="1200" b="0" i="0" u="none" strike="noStrike" dirty="0" smtClean="0">
                          <a:effectLst/>
                          <a:latin typeface="Times New Roman" panose="02020603050405020304" pitchFamily="18" charset="0"/>
                        </a:rPr>
                        <a:t>-</a:t>
                      </a:r>
                      <a:endParaRPr lang="ru-RU" sz="1200" b="0" i="0" u="none" strike="noStrike" dirty="0">
                        <a:effectLst/>
                        <a:latin typeface="Times New Roman" panose="02020603050405020304" pitchFamily="18" charset="0"/>
                      </a:endParaRPr>
                    </a:p>
                  </a:txBody>
                  <a:tcPr marL="0" marR="0" marT="0" marB="0" anchor="ctr"/>
                </a:tc>
                <a:tc>
                  <a:txBody>
                    <a:bodyPr/>
                    <a:lstStyle/>
                    <a:p>
                      <a:pPr algn="ctr" fontAlgn="ctr"/>
                      <a:r>
                        <a:rPr lang="ru-RU" sz="1200" b="0" i="0" u="none" strike="noStrike" dirty="0" smtClean="0">
                          <a:effectLst/>
                          <a:latin typeface="Times New Roman" panose="02020603050405020304" pitchFamily="18" charset="0"/>
                        </a:rPr>
                        <a:t>-</a:t>
                      </a:r>
                      <a:r>
                        <a:rPr lang="ru-RU" sz="1200" b="0" i="0" u="none" strike="noStrike" dirty="0">
                          <a:effectLst/>
                          <a:latin typeface="Times New Roman" panose="02020603050405020304" pitchFamily="18" charset="0"/>
                        </a:rPr>
                        <a:t> </a:t>
                      </a:r>
                    </a:p>
                  </a:txBody>
                  <a:tcPr marL="0" marR="0" marT="0" marB="0" anchor="ctr"/>
                </a:tc>
                <a:tc>
                  <a:txBody>
                    <a:bodyPr/>
                    <a:lstStyle/>
                    <a:p>
                      <a:pPr algn="ctr" fontAlgn="ctr"/>
                      <a:r>
                        <a:rPr lang="ru-RU" sz="1200" b="0" i="0" u="none" strike="noStrike" dirty="0">
                          <a:effectLst/>
                          <a:latin typeface="Times New Roman" panose="02020603050405020304" pitchFamily="18" charset="0"/>
                        </a:rPr>
                        <a:t>0,0</a:t>
                      </a:r>
                    </a:p>
                  </a:txBody>
                  <a:tcPr marL="0" marR="0" marT="0" marB="0" anchor="ctr"/>
                </a:tc>
                <a:tc>
                  <a:txBody>
                    <a:bodyPr/>
                    <a:lstStyle/>
                    <a:p>
                      <a:pPr algn="ctr" fontAlgn="ctr"/>
                      <a:r>
                        <a:rPr lang="ru-RU" sz="1200" b="0" i="0" u="none" strike="noStrike" dirty="0">
                          <a:effectLst/>
                          <a:latin typeface="Times New Roman" panose="02020603050405020304" pitchFamily="18" charset="0"/>
                        </a:rPr>
                        <a:t>0,0</a:t>
                      </a:r>
                    </a:p>
                  </a:txBody>
                  <a:tcPr marL="0" marR="0" marT="0" marB="0" anchor="ctr"/>
                </a:tc>
                <a:tc>
                  <a:txBody>
                    <a:bodyPr/>
                    <a:lstStyle/>
                    <a:p>
                      <a:pPr algn="ctr" fontAlgn="ctr"/>
                      <a:r>
                        <a:rPr lang="ru-RU" sz="1200" b="0" i="0" u="none" strike="noStrike" dirty="0" smtClean="0">
                          <a:effectLst/>
                          <a:latin typeface="Times New Roman" panose="02020603050405020304" pitchFamily="18" charset="0"/>
                        </a:rPr>
                        <a:t>-</a:t>
                      </a:r>
                      <a:endParaRPr lang="ru-RU" sz="1200" b="0" i="0" u="none" strike="noStrike" dirty="0">
                        <a:effectLst/>
                        <a:latin typeface="Times New Roman" panose="02020603050405020304" pitchFamily="18" charset="0"/>
                      </a:endParaRPr>
                    </a:p>
                  </a:txBody>
                  <a:tcPr marL="0" marR="0" marT="0" marB="0" anchor="ctr"/>
                </a:tc>
                <a:tc>
                  <a:txBody>
                    <a:bodyPr/>
                    <a:lstStyle/>
                    <a:p>
                      <a:pPr algn="ctr" fontAlgn="ctr"/>
                      <a:r>
                        <a:rPr lang="ru-RU" sz="1200" b="0" i="0" u="none" strike="noStrike" dirty="0" smtClean="0">
                          <a:effectLst/>
                          <a:latin typeface="Times New Roman" panose="02020603050405020304" pitchFamily="18" charset="0"/>
                        </a:rPr>
                        <a:t>-</a:t>
                      </a:r>
                      <a:endParaRPr lang="ru-RU" sz="1200" b="0" i="0" u="none" strike="noStrike" dirty="0">
                        <a:effectLst/>
                        <a:latin typeface="Times New Roman" panose="02020603050405020304" pitchFamily="18" charset="0"/>
                      </a:endParaRPr>
                    </a:p>
                  </a:txBody>
                  <a:tcPr marL="0" marR="0" marT="0" marB="0" anchor="ctr"/>
                </a:tc>
                <a:tc>
                  <a:txBody>
                    <a:bodyPr/>
                    <a:lstStyle/>
                    <a:p>
                      <a:pPr algn="ctr" fontAlgn="ctr"/>
                      <a:r>
                        <a:rPr lang="ru-RU" sz="1200" b="0" i="0" u="none" strike="noStrike" dirty="0" smtClean="0">
                          <a:effectLst/>
                          <a:latin typeface="Times New Roman" panose="02020603050405020304" pitchFamily="18" charset="0"/>
                        </a:rPr>
                        <a:t>-</a:t>
                      </a:r>
                      <a:r>
                        <a:rPr lang="ru-RU" sz="1200" b="0" i="0" u="none" strike="noStrike" dirty="0">
                          <a:effectLst/>
                          <a:latin typeface="Times New Roman" panose="02020603050405020304" pitchFamily="18" charset="0"/>
                        </a:rPr>
                        <a:t> </a:t>
                      </a:r>
                    </a:p>
                  </a:txBody>
                  <a:tcPr marL="0" marR="0" marT="0" marB="0" anchor="ctr"/>
                </a:tc>
                <a:extLst>
                  <a:ext uri="{0D108BD9-81ED-4DB2-BD59-A6C34878D82A}">
                    <a16:rowId xmlns:a16="http://schemas.microsoft.com/office/drawing/2014/main" xmlns="" val="10010"/>
                  </a:ext>
                </a:extLst>
              </a:tr>
              <a:tr h="620064">
                <a:tc>
                  <a:txBody>
                    <a:bodyPr/>
                    <a:lstStyle/>
                    <a:p>
                      <a:pPr algn="l" fontAlgn="ctr"/>
                      <a:r>
                        <a:rPr lang="ru-RU" sz="1200" b="1" i="0" u="none" strike="noStrike" dirty="0">
                          <a:effectLst/>
                          <a:latin typeface="Times New Roman" panose="02020603050405020304" pitchFamily="18" charset="0"/>
                        </a:rPr>
                        <a:t>Обслуживание государственного и муниципального долга</a:t>
                      </a:r>
                    </a:p>
                  </a:txBody>
                  <a:tcPr marL="0" marR="0" marT="0" marB="0" anchor="ctr"/>
                </a:tc>
                <a:tc>
                  <a:txBody>
                    <a:bodyPr/>
                    <a:lstStyle/>
                    <a:p>
                      <a:pPr algn="ctr" fontAlgn="ctr"/>
                      <a:r>
                        <a:rPr lang="ru-RU" sz="1200" b="1" i="0" u="none" strike="noStrike" dirty="0">
                          <a:effectLst/>
                          <a:latin typeface="Times New Roman" panose="02020603050405020304" pitchFamily="18" charset="0"/>
                        </a:rPr>
                        <a:t>1 462,0</a:t>
                      </a:r>
                    </a:p>
                  </a:txBody>
                  <a:tcPr marL="0" marR="0" marT="0" marB="0" anchor="ctr"/>
                </a:tc>
                <a:tc>
                  <a:txBody>
                    <a:bodyPr/>
                    <a:lstStyle/>
                    <a:p>
                      <a:pPr algn="ctr" fontAlgn="ctr"/>
                      <a:r>
                        <a:rPr lang="ru-RU" sz="1200" b="1" i="0" u="none" strike="noStrike" dirty="0">
                          <a:effectLst/>
                          <a:latin typeface="Times New Roman" panose="02020603050405020304" pitchFamily="18" charset="0"/>
                        </a:rPr>
                        <a:t>0,2</a:t>
                      </a:r>
                    </a:p>
                  </a:txBody>
                  <a:tcPr marL="0" marR="0" marT="0" marB="0" anchor="ctr"/>
                </a:tc>
                <a:tc>
                  <a:txBody>
                    <a:bodyPr/>
                    <a:lstStyle/>
                    <a:p>
                      <a:pPr algn="ctr" fontAlgn="ctr"/>
                      <a:r>
                        <a:rPr lang="ru-RU" sz="1200" b="1" i="0" u="none" strike="noStrike" dirty="0">
                          <a:effectLst/>
                          <a:latin typeface="Times New Roman" panose="02020603050405020304" pitchFamily="18" charset="0"/>
                        </a:rPr>
                        <a:t>1 219,0</a:t>
                      </a:r>
                    </a:p>
                  </a:txBody>
                  <a:tcPr marL="0" marR="0" marT="0" marB="0" anchor="ctr"/>
                </a:tc>
                <a:tc>
                  <a:txBody>
                    <a:bodyPr/>
                    <a:lstStyle/>
                    <a:p>
                      <a:pPr algn="ctr" fontAlgn="ctr"/>
                      <a:r>
                        <a:rPr lang="ru-RU" sz="1200" b="1" i="0" u="none" strike="noStrike" dirty="0">
                          <a:effectLst/>
                          <a:latin typeface="Times New Roman" panose="02020603050405020304" pitchFamily="18" charset="0"/>
                        </a:rPr>
                        <a:t>1 219,0</a:t>
                      </a:r>
                    </a:p>
                  </a:txBody>
                  <a:tcPr marL="0" marR="0" marT="0" marB="0" anchor="ctr"/>
                </a:tc>
                <a:tc>
                  <a:txBody>
                    <a:bodyPr/>
                    <a:lstStyle/>
                    <a:p>
                      <a:pPr algn="ctr" fontAlgn="ctr"/>
                      <a:r>
                        <a:rPr lang="ru-RU" sz="1200" b="1" i="0" u="none" strike="noStrike" dirty="0">
                          <a:effectLst/>
                          <a:latin typeface="Times New Roman" panose="02020603050405020304" pitchFamily="18" charset="0"/>
                        </a:rPr>
                        <a:t>0,2</a:t>
                      </a:r>
                    </a:p>
                  </a:txBody>
                  <a:tcPr marL="0" marR="0" marT="0" marB="0" anchor="ctr"/>
                </a:tc>
                <a:tc>
                  <a:txBody>
                    <a:bodyPr/>
                    <a:lstStyle/>
                    <a:p>
                      <a:pPr algn="ctr" fontAlgn="ctr"/>
                      <a:r>
                        <a:rPr lang="ru-RU" sz="1200" b="1" i="0" u="none" strike="noStrike" dirty="0">
                          <a:effectLst/>
                          <a:latin typeface="Times New Roman" panose="02020603050405020304" pitchFamily="18" charset="0"/>
                        </a:rPr>
                        <a:t>1 781,0</a:t>
                      </a:r>
                    </a:p>
                  </a:txBody>
                  <a:tcPr marL="0" marR="0" marT="0" marB="0" anchor="ctr"/>
                </a:tc>
                <a:tc>
                  <a:txBody>
                    <a:bodyPr/>
                    <a:lstStyle/>
                    <a:p>
                      <a:pPr algn="ctr" fontAlgn="ctr"/>
                      <a:r>
                        <a:rPr lang="ru-RU" sz="1200" b="1" i="0" u="none" strike="noStrike" dirty="0">
                          <a:effectLst/>
                          <a:latin typeface="Times New Roman" panose="02020603050405020304" pitchFamily="18" charset="0"/>
                        </a:rPr>
                        <a:t>0,5</a:t>
                      </a:r>
                    </a:p>
                  </a:txBody>
                  <a:tcPr marL="0" marR="0" marT="0" marB="0" anchor="ctr"/>
                </a:tc>
                <a:extLst>
                  <a:ext uri="{0D108BD9-81ED-4DB2-BD59-A6C34878D82A}">
                    <a16:rowId xmlns:a16="http://schemas.microsoft.com/office/drawing/2014/main" xmlns="" val="10011"/>
                  </a:ext>
                </a:extLst>
              </a:tr>
              <a:tr h="470742">
                <a:tc>
                  <a:txBody>
                    <a:bodyPr/>
                    <a:lstStyle/>
                    <a:p>
                      <a:pPr algn="l" fontAlgn="ctr"/>
                      <a:r>
                        <a:rPr lang="ru-RU" sz="1200" b="1" i="0" u="none" strike="noStrike" dirty="0">
                          <a:effectLst/>
                          <a:latin typeface="Times New Roman" panose="02020603050405020304" pitchFamily="18" charset="0"/>
                        </a:rPr>
                        <a:t>Всего расходов</a:t>
                      </a:r>
                    </a:p>
                  </a:txBody>
                  <a:tcPr marL="0" marR="0" marT="0" marB="0" anchor="ctr"/>
                </a:tc>
                <a:tc>
                  <a:txBody>
                    <a:bodyPr/>
                    <a:lstStyle/>
                    <a:p>
                      <a:pPr algn="ctr" fontAlgn="ctr"/>
                      <a:r>
                        <a:rPr lang="ru-RU" sz="1200" b="1" i="0" u="none" strike="noStrike" dirty="0">
                          <a:effectLst/>
                          <a:latin typeface="Times New Roman" panose="02020603050405020304" pitchFamily="18" charset="0"/>
                        </a:rPr>
                        <a:t>687 012,0</a:t>
                      </a:r>
                    </a:p>
                  </a:txBody>
                  <a:tcPr marL="0" marR="0" marT="0" marB="0" anchor="ctr"/>
                </a:tc>
                <a:tc>
                  <a:txBody>
                    <a:bodyPr/>
                    <a:lstStyle/>
                    <a:p>
                      <a:pPr algn="ctr" fontAlgn="ctr"/>
                      <a:r>
                        <a:rPr lang="ru-RU" sz="1200" b="1" i="0" u="none" strike="noStrike" dirty="0">
                          <a:effectLst/>
                          <a:latin typeface="Times New Roman" panose="02020603050405020304" pitchFamily="18" charset="0"/>
                        </a:rPr>
                        <a:t>100,0</a:t>
                      </a:r>
                    </a:p>
                  </a:txBody>
                  <a:tcPr marL="0" marR="0" marT="0" marB="0" anchor="ctr"/>
                </a:tc>
                <a:tc>
                  <a:txBody>
                    <a:bodyPr/>
                    <a:lstStyle/>
                    <a:p>
                      <a:pPr algn="ctr" fontAlgn="ctr"/>
                      <a:r>
                        <a:rPr lang="ru-RU" sz="1200" b="1" i="0" u="none" strike="noStrike" smtClean="0">
                          <a:effectLst/>
                          <a:latin typeface="Times New Roman" panose="02020603050405020304" pitchFamily="18" charset="0"/>
                        </a:rPr>
                        <a:t>786 </a:t>
                      </a:r>
                      <a:r>
                        <a:rPr lang="ru-RU" sz="1200" b="1" i="0" u="none" strike="noStrike" dirty="0">
                          <a:effectLst/>
                          <a:latin typeface="Times New Roman" panose="02020603050405020304" pitchFamily="18" charset="0"/>
                        </a:rPr>
                        <a:t>778,0</a:t>
                      </a:r>
                    </a:p>
                  </a:txBody>
                  <a:tcPr marL="0" marR="0" marT="0" marB="0" anchor="ctr"/>
                </a:tc>
                <a:tc>
                  <a:txBody>
                    <a:bodyPr/>
                    <a:lstStyle/>
                    <a:p>
                      <a:pPr algn="ctr" fontAlgn="ctr"/>
                      <a:r>
                        <a:rPr lang="ru-RU" sz="1200" b="1" i="0" u="none" strike="noStrike" dirty="0">
                          <a:effectLst/>
                          <a:latin typeface="Times New Roman" panose="02020603050405020304" pitchFamily="18" charset="0"/>
                        </a:rPr>
                        <a:t>789 778,0</a:t>
                      </a:r>
                    </a:p>
                  </a:txBody>
                  <a:tcPr marL="0" marR="0" marT="0" marB="0" anchor="ctr"/>
                </a:tc>
                <a:tc>
                  <a:txBody>
                    <a:bodyPr/>
                    <a:lstStyle/>
                    <a:p>
                      <a:pPr algn="ctr" fontAlgn="ctr"/>
                      <a:r>
                        <a:rPr lang="ru-RU" sz="1200" b="1" i="0" u="none" strike="noStrike" dirty="0">
                          <a:effectLst/>
                          <a:latin typeface="Times New Roman" panose="02020603050405020304" pitchFamily="18" charset="0"/>
                        </a:rPr>
                        <a:t>100,0</a:t>
                      </a:r>
                    </a:p>
                  </a:txBody>
                  <a:tcPr marL="0" marR="0" marT="0" marB="0" anchor="ctr"/>
                </a:tc>
                <a:tc>
                  <a:txBody>
                    <a:bodyPr/>
                    <a:lstStyle/>
                    <a:p>
                      <a:pPr algn="ctr" fontAlgn="ctr"/>
                      <a:r>
                        <a:rPr lang="ru-RU" sz="1200" b="1" i="0" u="none" strike="noStrike" dirty="0">
                          <a:effectLst/>
                          <a:latin typeface="Times New Roman" panose="02020603050405020304" pitchFamily="18" charset="0"/>
                        </a:rPr>
                        <a:t>365 573,0</a:t>
                      </a:r>
                    </a:p>
                  </a:txBody>
                  <a:tcPr marL="0" marR="0" marT="0" marB="0" anchor="ctr"/>
                </a:tc>
                <a:tc>
                  <a:txBody>
                    <a:bodyPr/>
                    <a:lstStyle/>
                    <a:p>
                      <a:pPr algn="ctr" fontAlgn="ctr"/>
                      <a:r>
                        <a:rPr lang="ru-RU" sz="1200" b="1" i="0" u="none" strike="noStrike" dirty="0">
                          <a:effectLst/>
                          <a:latin typeface="Times New Roman" panose="02020603050405020304" pitchFamily="18" charset="0"/>
                        </a:rPr>
                        <a:t>100,0</a:t>
                      </a:r>
                    </a:p>
                  </a:txBody>
                  <a:tcPr marL="0" marR="0" marT="0" marB="0" anchor="ctr"/>
                </a:tc>
                <a:extLst>
                  <a:ext uri="{0D108BD9-81ED-4DB2-BD59-A6C34878D82A}">
                    <a16:rowId xmlns:a16="http://schemas.microsoft.com/office/drawing/2014/main" xmlns="" val="10012"/>
                  </a:ext>
                </a:extLst>
              </a:tr>
              <a:tr h="585139">
                <a:tc>
                  <a:txBody>
                    <a:bodyPr/>
                    <a:lstStyle/>
                    <a:p>
                      <a:pPr algn="l" fontAlgn="ctr"/>
                      <a:r>
                        <a:rPr lang="ru-RU" sz="1200" b="0" i="0" u="none" strike="noStrike" dirty="0">
                          <a:effectLst/>
                          <a:latin typeface="Times New Roman" panose="02020603050405020304" pitchFamily="18" charset="0"/>
                        </a:rPr>
                        <a:t>в том числе за счет безвозмездных поступлений</a:t>
                      </a:r>
                    </a:p>
                  </a:txBody>
                  <a:tcPr marL="0" marR="0" marT="0" marB="0" anchor="ctr"/>
                </a:tc>
                <a:tc>
                  <a:txBody>
                    <a:bodyPr/>
                    <a:lstStyle/>
                    <a:p>
                      <a:pPr algn="ctr" fontAlgn="ctr"/>
                      <a:r>
                        <a:rPr lang="ru-RU" sz="1200" b="0" i="0" u="none" strike="noStrike" dirty="0">
                          <a:effectLst/>
                          <a:latin typeface="Times New Roman" panose="02020603050405020304" pitchFamily="18" charset="0"/>
                        </a:rPr>
                        <a:t>375 142,0</a:t>
                      </a:r>
                    </a:p>
                  </a:txBody>
                  <a:tcPr marL="0" marR="0" marT="0" marB="0" anchor="ctr"/>
                </a:tc>
                <a:tc>
                  <a:txBody>
                    <a:bodyPr/>
                    <a:lstStyle/>
                    <a:p>
                      <a:pPr algn="ctr" fontAlgn="ctr"/>
                      <a:r>
                        <a:rPr lang="ru-RU" sz="1200" b="0" i="0" u="none" strike="noStrike" dirty="0" smtClean="0">
                          <a:effectLst/>
                          <a:latin typeface="Times New Roman" panose="02020603050405020304" pitchFamily="18" charset="0"/>
                        </a:rPr>
                        <a:t>-</a:t>
                      </a:r>
                      <a:r>
                        <a:rPr lang="ru-RU" sz="1200" b="0" i="0" u="none" strike="noStrike" dirty="0">
                          <a:effectLst/>
                          <a:latin typeface="Times New Roman" panose="02020603050405020304" pitchFamily="18" charset="0"/>
                        </a:rPr>
                        <a:t> </a:t>
                      </a:r>
                    </a:p>
                  </a:txBody>
                  <a:tcPr marL="0" marR="0" marT="0" marB="0" anchor="ctr"/>
                </a:tc>
                <a:tc>
                  <a:txBody>
                    <a:bodyPr/>
                    <a:lstStyle/>
                    <a:p>
                      <a:pPr algn="ctr" fontAlgn="ctr"/>
                      <a:r>
                        <a:rPr lang="ru-RU" sz="1200" b="0" i="0" u="none" strike="noStrike" dirty="0">
                          <a:effectLst/>
                          <a:latin typeface="Times New Roman" panose="02020603050405020304" pitchFamily="18" charset="0"/>
                        </a:rPr>
                        <a:t>477 429,0</a:t>
                      </a:r>
                    </a:p>
                  </a:txBody>
                  <a:tcPr marL="0" marR="0" marT="0" marB="0" anchor="ctr"/>
                </a:tc>
                <a:tc>
                  <a:txBody>
                    <a:bodyPr/>
                    <a:lstStyle/>
                    <a:p>
                      <a:pPr algn="ctr" fontAlgn="ctr"/>
                      <a:r>
                        <a:rPr lang="ru-RU" sz="1200" b="0" i="0" u="none" strike="noStrike" dirty="0">
                          <a:effectLst/>
                          <a:latin typeface="Times New Roman" panose="02020603050405020304" pitchFamily="18" charset="0"/>
                        </a:rPr>
                        <a:t>477 429,0</a:t>
                      </a:r>
                    </a:p>
                  </a:txBody>
                  <a:tcPr marL="0" marR="0" marT="0" marB="0" anchor="ctr"/>
                </a:tc>
                <a:tc>
                  <a:txBody>
                    <a:bodyPr/>
                    <a:lstStyle/>
                    <a:p>
                      <a:pPr algn="ctr" fontAlgn="ctr"/>
                      <a:r>
                        <a:rPr lang="ru-RU" sz="1200" b="0" i="0" u="none" strike="noStrike" dirty="0">
                          <a:effectLst/>
                          <a:latin typeface="Times New Roman" panose="02020603050405020304" pitchFamily="18" charset="0"/>
                        </a:rPr>
                        <a:t> </a:t>
                      </a:r>
                      <a:r>
                        <a:rPr lang="ru-RU" sz="1200" b="0" i="0" u="none" strike="noStrike" dirty="0" smtClean="0">
                          <a:effectLst/>
                          <a:latin typeface="Times New Roman" panose="02020603050405020304" pitchFamily="18" charset="0"/>
                        </a:rPr>
                        <a:t>-</a:t>
                      </a:r>
                      <a:endParaRPr lang="ru-RU" sz="1200" b="0" i="0" u="none" strike="noStrike" dirty="0">
                        <a:effectLst/>
                        <a:latin typeface="Times New Roman" panose="02020603050405020304" pitchFamily="18" charset="0"/>
                      </a:endParaRPr>
                    </a:p>
                  </a:txBody>
                  <a:tcPr marL="0" marR="0" marT="0" marB="0" anchor="ctr"/>
                </a:tc>
                <a:tc>
                  <a:txBody>
                    <a:bodyPr/>
                    <a:lstStyle/>
                    <a:p>
                      <a:pPr algn="ctr" fontAlgn="ctr"/>
                      <a:r>
                        <a:rPr lang="ru-RU" sz="1200" b="0" i="0" u="none" strike="noStrike" dirty="0">
                          <a:effectLst/>
                          <a:latin typeface="Times New Roman" panose="02020603050405020304" pitchFamily="18" charset="0"/>
                        </a:rPr>
                        <a:t>52 530,0</a:t>
                      </a:r>
                    </a:p>
                  </a:txBody>
                  <a:tcPr marL="0" marR="0" marT="0" marB="0" anchor="ctr"/>
                </a:tc>
                <a:tc>
                  <a:txBody>
                    <a:bodyPr/>
                    <a:lstStyle/>
                    <a:p>
                      <a:pPr algn="ctr" fontAlgn="ctr"/>
                      <a:r>
                        <a:rPr lang="ru-RU" sz="1200" b="0" i="0" u="none" strike="noStrike" dirty="0" smtClean="0">
                          <a:effectLst/>
                          <a:latin typeface="Times New Roman" panose="02020603050405020304" pitchFamily="18" charset="0"/>
                        </a:rPr>
                        <a:t>-</a:t>
                      </a:r>
                      <a:r>
                        <a:rPr lang="ru-RU" sz="1200" b="0" i="0" u="none" strike="noStrike" dirty="0">
                          <a:effectLst/>
                          <a:latin typeface="Times New Roman" panose="02020603050405020304" pitchFamily="18" charset="0"/>
                        </a:rPr>
                        <a:t> </a:t>
                      </a:r>
                    </a:p>
                  </a:txBody>
                  <a:tcPr marL="0" marR="0" marT="0" marB="0" anchor="ctr"/>
                </a:tc>
                <a:extLst>
                  <a:ext uri="{0D108BD9-81ED-4DB2-BD59-A6C34878D82A}">
                    <a16:rowId xmlns:a16="http://schemas.microsoft.com/office/drawing/2014/main" xmlns="" val="10013"/>
                  </a:ext>
                </a:extLst>
              </a:tr>
            </a:tbl>
          </a:graphicData>
        </a:graphic>
      </p:graphicFrame>
    </p:spTree>
    <p:extLst>
      <p:ext uri="{BB962C8B-B14F-4D97-AF65-F5344CB8AC3E}">
        <p14:creationId xmlns:p14="http://schemas.microsoft.com/office/powerpoint/2010/main" val="2535237015"/>
      </p:ext>
    </p:extLst>
  </p:cSld>
  <p:clrMapOvr>
    <a:masterClrMapping/>
  </p:clrMapOvr>
  <p:transition>
    <p:pull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819"/>
          <p:cNvSpPr txBox="1">
            <a:spLocks noChangeArrowheads="1"/>
          </p:cNvSpPr>
          <p:nvPr/>
        </p:nvSpPr>
        <p:spPr bwMode="auto">
          <a:xfrm>
            <a:off x="396875" y="-26988"/>
            <a:ext cx="8351838"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ts val="0"/>
              </a:spcBef>
            </a:pPr>
            <a:r>
              <a:rPr lang="ru-RU" altLang="ru-RU" sz="1000" dirty="0">
                <a:latin typeface="Times New Roman" pitchFamily="18" charset="0"/>
              </a:rPr>
              <a:t>Таблица 5</a:t>
            </a:r>
          </a:p>
          <a:p>
            <a:pPr algn="ctr" eaLnBrk="1" hangingPunct="1">
              <a:spcBef>
                <a:spcPts val="0"/>
              </a:spcBef>
            </a:pPr>
            <a:r>
              <a:rPr lang="ru-RU" altLang="ru-RU" sz="1400" b="1" dirty="0" smtClean="0">
                <a:latin typeface="Times New Roman" pitchFamily="18" charset="0"/>
              </a:rPr>
              <a:t>Показатели </a:t>
            </a:r>
            <a:r>
              <a:rPr lang="ru-RU" altLang="ru-RU" sz="1400" b="1" dirty="0">
                <a:latin typeface="Times New Roman" pitchFamily="18" charset="0"/>
              </a:rPr>
              <a:t>бюджета городского округа Октябрьск в разрезе разделов классификации расходов бюджетов бюджетной системы Российской Федерации </a:t>
            </a:r>
            <a:endParaRPr lang="ru-RU" altLang="ru-RU" sz="1400" b="1" dirty="0" smtClean="0">
              <a:latin typeface="Times New Roman" pitchFamily="18" charset="0"/>
            </a:endParaRPr>
          </a:p>
          <a:p>
            <a:pPr algn="ctr" eaLnBrk="1" hangingPunct="1">
              <a:spcBef>
                <a:spcPts val="0"/>
              </a:spcBef>
            </a:pPr>
            <a:r>
              <a:rPr lang="ru-RU" altLang="ru-RU" sz="1400" b="1" dirty="0" smtClean="0">
                <a:latin typeface="Times New Roman" pitchFamily="18" charset="0"/>
              </a:rPr>
              <a:t>на 2023-2024 </a:t>
            </a:r>
            <a:r>
              <a:rPr lang="ru-RU" altLang="ru-RU" sz="1400" b="1" dirty="0">
                <a:latin typeface="Times New Roman" pitchFamily="18" charset="0"/>
              </a:rPr>
              <a:t>годы </a:t>
            </a:r>
            <a:endParaRPr lang="ru-RU" altLang="ru-RU" sz="1400" b="1" dirty="0" smtClean="0">
              <a:latin typeface="Times New Roman" pitchFamily="18" charset="0"/>
            </a:endParaRPr>
          </a:p>
          <a:p>
            <a:pPr algn="r" eaLnBrk="1" hangingPunct="1">
              <a:spcBef>
                <a:spcPts val="0"/>
              </a:spcBef>
            </a:pPr>
            <a:r>
              <a:rPr lang="ru-RU" altLang="ru-RU" sz="1200" dirty="0" smtClean="0">
                <a:latin typeface="Times New Roman" pitchFamily="18" charset="0"/>
              </a:rPr>
              <a:t>тыс. рублей</a:t>
            </a:r>
            <a:endParaRPr lang="ru-RU" altLang="ru-RU" sz="1200" dirty="0">
              <a:latin typeface="Times New Roman"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1221021885"/>
              </p:ext>
            </p:extLst>
          </p:nvPr>
        </p:nvGraphicFramePr>
        <p:xfrm>
          <a:off x="108298" y="1268760"/>
          <a:ext cx="8928992" cy="5301237"/>
        </p:xfrm>
        <a:graphic>
          <a:graphicData uri="http://schemas.openxmlformats.org/drawingml/2006/table">
            <a:tbl>
              <a:tblPr firstRow="1" bandRow="1">
                <a:tableStyleId>{5C22544A-7EE6-4342-B048-85BDC9FD1C3A}</a:tableStyleId>
              </a:tblPr>
              <a:tblGrid>
                <a:gridCol w="4320480">
                  <a:extLst>
                    <a:ext uri="{9D8B030D-6E8A-4147-A177-3AD203B41FA5}">
                      <a16:colId xmlns:a16="http://schemas.microsoft.com/office/drawing/2014/main" xmlns="" val="20000"/>
                    </a:ext>
                  </a:extLst>
                </a:gridCol>
                <a:gridCol w="1512168">
                  <a:extLst>
                    <a:ext uri="{9D8B030D-6E8A-4147-A177-3AD203B41FA5}">
                      <a16:colId xmlns:a16="http://schemas.microsoft.com/office/drawing/2014/main" xmlns="" val="20001"/>
                    </a:ext>
                  </a:extLst>
                </a:gridCol>
                <a:gridCol w="936104">
                  <a:extLst>
                    <a:ext uri="{9D8B030D-6E8A-4147-A177-3AD203B41FA5}">
                      <a16:colId xmlns:a16="http://schemas.microsoft.com/office/drawing/2014/main" xmlns="" val="20002"/>
                    </a:ext>
                  </a:extLst>
                </a:gridCol>
                <a:gridCol w="1152128">
                  <a:extLst>
                    <a:ext uri="{9D8B030D-6E8A-4147-A177-3AD203B41FA5}">
                      <a16:colId xmlns:a16="http://schemas.microsoft.com/office/drawing/2014/main" xmlns="" val="20003"/>
                    </a:ext>
                  </a:extLst>
                </a:gridCol>
                <a:gridCol w="1008112">
                  <a:extLst>
                    <a:ext uri="{9D8B030D-6E8A-4147-A177-3AD203B41FA5}">
                      <a16:colId xmlns:a16="http://schemas.microsoft.com/office/drawing/2014/main" xmlns="" val="20004"/>
                    </a:ext>
                  </a:extLst>
                </a:gridCol>
              </a:tblGrid>
              <a:tr h="350814">
                <a:tc>
                  <a:txBody>
                    <a:bodyPr/>
                    <a:lstStyle/>
                    <a:p>
                      <a:pPr algn="ctr" fontAlgn="ctr"/>
                      <a:r>
                        <a:rPr lang="ru-RU" sz="1200" b="1" i="0" u="none" strike="noStrike" dirty="0">
                          <a:effectLst/>
                          <a:latin typeface="Times New Roman"/>
                        </a:rPr>
                        <a:t>Наименование показателя</a:t>
                      </a:r>
                    </a:p>
                  </a:txBody>
                  <a:tcPr marL="0" marR="0" marT="0" marB="0" anchor="ctr"/>
                </a:tc>
                <a:tc>
                  <a:txBody>
                    <a:bodyPr/>
                    <a:lstStyle/>
                    <a:p>
                      <a:pPr algn="ctr" fontAlgn="ctr"/>
                      <a:r>
                        <a:rPr lang="ru-RU" sz="1200" b="1" i="0" u="none" strike="noStrike" dirty="0">
                          <a:effectLst/>
                          <a:latin typeface="Times New Roman"/>
                        </a:rPr>
                        <a:t>Проект бюджета на </a:t>
                      </a:r>
                      <a:r>
                        <a:rPr lang="ru-RU" sz="1200" b="1" i="0" u="none" strike="noStrike" dirty="0" smtClean="0">
                          <a:effectLst/>
                          <a:latin typeface="Times New Roman"/>
                        </a:rPr>
                        <a:t>2023 </a:t>
                      </a:r>
                      <a:r>
                        <a:rPr lang="ru-RU" sz="1200" b="1" i="0" u="none" strike="noStrike" dirty="0">
                          <a:effectLst/>
                          <a:latin typeface="Times New Roman"/>
                        </a:rPr>
                        <a:t>год</a:t>
                      </a:r>
                    </a:p>
                  </a:txBody>
                  <a:tcPr marL="0" marR="0" marT="0" marB="0" anchor="ctr"/>
                </a:tc>
                <a:tc>
                  <a:txBody>
                    <a:bodyPr/>
                    <a:lstStyle/>
                    <a:p>
                      <a:pPr algn="ctr" fontAlgn="ctr"/>
                      <a:r>
                        <a:rPr lang="ru-RU" sz="1200" b="1" i="0" u="none" strike="noStrike">
                          <a:effectLst/>
                          <a:latin typeface="Times New Roman"/>
                        </a:rPr>
                        <a:t>Удельный вес, %</a:t>
                      </a:r>
                    </a:p>
                  </a:txBody>
                  <a:tcPr marL="0" marR="0" marT="0" marB="0" anchor="ctr"/>
                </a:tc>
                <a:tc>
                  <a:txBody>
                    <a:bodyPr/>
                    <a:lstStyle/>
                    <a:p>
                      <a:pPr algn="ctr" fontAlgn="ctr"/>
                      <a:r>
                        <a:rPr lang="ru-RU" sz="1200" b="1" i="0" u="none" strike="noStrike" dirty="0">
                          <a:effectLst/>
                          <a:latin typeface="Times New Roman"/>
                        </a:rPr>
                        <a:t>Проект бюджета на </a:t>
                      </a:r>
                      <a:r>
                        <a:rPr lang="ru-RU" sz="1200" b="1" i="0" u="none" strike="noStrike" dirty="0" smtClean="0">
                          <a:effectLst/>
                          <a:latin typeface="Times New Roman"/>
                        </a:rPr>
                        <a:t>2024 </a:t>
                      </a:r>
                      <a:r>
                        <a:rPr lang="ru-RU" sz="1200" b="1" i="0" u="none" strike="noStrike" dirty="0">
                          <a:effectLst/>
                          <a:latin typeface="Times New Roman"/>
                        </a:rPr>
                        <a:t>год</a:t>
                      </a:r>
                    </a:p>
                  </a:txBody>
                  <a:tcPr marL="0" marR="0" marT="0" marB="0" anchor="ctr"/>
                </a:tc>
                <a:tc>
                  <a:txBody>
                    <a:bodyPr/>
                    <a:lstStyle/>
                    <a:p>
                      <a:pPr algn="ctr" fontAlgn="ctr"/>
                      <a:r>
                        <a:rPr lang="ru-RU" sz="1200" b="1" i="0" u="none" strike="noStrike">
                          <a:effectLst/>
                          <a:latin typeface="Times New Roman"/>
                        </a:rPr>
                        <a:t>Удельный вес, %</a:t>
                      </a:r>
                    </a:p>
                  </a:txBody>
                  <a:tcPr marL="0" marR="0" marT="0" marB="0" anchor="ctr"/>
                </a:tc>
                <a:extLst>
                  <a:ext uri="{0D108BD9-81ED-4DB2-BD59-A6C34878D82A}">
                    <a16:rowId xmlns:a16="http://schemas.microsoft.com/office/drawing/2014/main" xmlns="" val="10000"/>
                  </a:ext>
                </a:extLst>
              </a:tr>
              <a:tr h="201624">
                <a:tc>
                  <a:txBody>
                    <a:bodyPr/>
                    <a:lstStyle/>
                    <a:p>
                      <a:pPr algn="l" fontAlgn="ctr"/>
                      <a:r>
                        <a:rPr lang="ru-RU" sz="1200" b="1" i="0" u="none" strike="noStrike" dirty="0">
                          <a:effectLst/>
                          <a:latin typeface="Times New Roman" panose="02020603050405020304" pitchFamily="18" charset="0"/>
                        </a:rPr>
                        <a:t>Общегосударственные расходы</a:t>
                      </a:r>
                    </a:p>
                  </a:txBody>
                  <a:tcPr marL="0" marR="0" marT="0" marB="0" anchor="ctr"/>
                </a:tc>
                <a:tc>
                  <a:txBody>
                    <a:bodyPr/>
                    <a:lstStyle/>
                    <a:p>
                      <a:pPr algn="ctr" fontAlgn="ctr"/>
                      <a:r>
                        <a:rPr lang="ru-RU" sz="1200" b="1" i="0" u="none" strike="noStrike" dirty="0">
                          <a:effectLst/>
                          <a:latin typeface="Times New Roman" panose="02020603050405020304" pitchFamily="18" charset="0"/>
                        </a:rPr>
                        <a:t>111 358,0</a:t>
                      </a:r>
                    </a:p>
                  </a:txBody>
                  <a:tcPr marL="0" marR="0" marT="0" marB="0" anchor="ctr"/>
                </a:tc>
                <a:tc>
                  <a:txBody>
                    <a:bodyPr/>
                    <a:lstStyle/>
                    <a:p>
                      <a:pPr algn="ctr" fontAlgn="ctr"/>
                      <a:r>
                        <a:rPr lang="ru-RU" sz="1200" b="1" i="0" u="none" strike="noStrike" dirty="0">
                          <a:effectLst/>
                          <a:latin typeface="Times New Roman" panose="02020603050405020304" pitchFamily="18" charset="0"/>
                        </a:rPr>
                        <a:t>32,9</a:t>
                      </a:r>
                    </a:p>
                  </a:txBody>
                  <a:tcPr marL="0" marR="0" marT="0" marB="0" anchor="ctr"/>
                </a:tc>
                <a:tc>
                  <a:txBody>
                    <a:bodyPr/>
                    <a:lstStyle/>
                    <a:p>
                      <a:pPr algn="ctr" fontAlgn="ctr"/>
                      <a:r>
                        <a:rPr lang="ru-RU" sz="1200" b="1" i="0" u="none" strike="noStrike">
                          <a:effectLst/>
                          <a:latin typeface="Times New Roman" panose="02020603050405020304" pitchFamily="18" charset="0"/>
                        </a:rPr>
                        <a:t>109 322,0</a:t>
                      </a:r>
                    </a:p>
                  </a:txBody>
                  <a:tcPr marL="0" marR="0" marT="0" marB="0" anchor="ctr"/>
                </a:tc>
                <a:tc>
                  <a:txBody>
                    <a:bodyPr/>
                    <a:lstStyle/>
                    <a:p>
                      <a:pPr algn="ctr" fontAlgn="ctr"/>
                      <a:r>
                        <a:rPr lang="ru-RU" sz="1200" b="1" i="0" u="none" strike="noStrike" dirty="0">
                          <a:effectLst/>
                          <a:latin typeface="Times New Roman" panose="02020603050405020304" pitchFamily="18" charset="0"/>
                        </a:rPr>
                        <a:t>34,9</a:t>
                      </a:r>
                    </a:p>
                  </a:txBody>
                  <a:tcPr marL="0" marR="0" marT="0" marB="0" anchor="ctr"/>
                </a:tc>
                <a:extLst>
                  <a:ext uri="{0D108BD9-81ED-4DB2-BD59-A6C34878D82A}">
                    <a16:rowId xmlns:a16="http://schemas.microsoft.com/office/drawing/2014/main" xmlns="" val="10001"/>
                  </a:ext>
                </a:extLst>
              </a:tr>
              <a:tr h="201624">
                <a:tc>
                  <a:txBody>
                    <a:bodyPr/>
                    <a:lstStyle/>
                    <a:p>
                      <a:pPr algn="l" fontAlgn="ctr"/>
                      <a:r>
                        <a:rPr lang="ru-RU" sz="1200" b="0" i="0" u="none" strike="noStrike">
                          <a:effectLst/>
                          <a:latin typeface="Times New Roman" panose="02020603050405020304" pitchFamily="18" charset="0"/>
                        </a:rPr>
                        <a:t>в том числе за счет безвозмездных поступлений</a:t>
                      </a:r>
                    </a:p>
                  </a:txBody>
                  <a:tcPr marL="0" marR="0" marT="0" marB="0" anchor="ctr"/>
                </a:tc>
                <a:tc>
                  <a:txBody>
                    <a:bodyPr/>
                    <a:lstStyle/>
                    <a:p>
                      <a:pPr algn="ctr" fontAlgn="ctr"/>
                      <a:r>
                        <a:rPr lang="ru-RU" sz="1200" b="0" i="0" u="none" strike="noStrike" dirty="0">
                          <a:effectLst/>
                          <a:latin typeface="Times New Roman" panose="02020603050405020304" pitchFamily="18" charset="0"/>
                        </a:rPr>
                        <a:t>2 808,0</a:t>
                      </a:r>
                    </a:p>
                  </a:txBody>
                  <a:tcPr marL="0" marR="0" marT="0" marB="0" anchor="ctr"/>
                </a:tc>
                <a:tc>
                  <a:txBody>
                    <a:bodyPr/>
                    <a:lstStyle/>
                    <a:p>
                      <a:pPr algn="ctr" fontAlgn="ctr"/>
                      <a:r>
                        <a:rPr lang="ru-RU" sz="1200" b="0" i="0" u="none" strike="noStrike" dirty="0" smtClean="0">
                          <a:effectLst/>
                          <a:latin typeface="Times New Roman" panose="02020603050405020304" pitchFamily="18" charset="0"/>
                        </a:rPr>
                        <a:t>-</a:t>
                      </a:r>
                      <a:endParaRPr lang="ru-RU" sz="1200" b="0" i="0" u="none" strike="noStrike" dirty="0">
                        <a:effectLst/>
                        <a:latin typeface="Times New Roman" panose="02020603050405020304" pitchFamily="18" charset="0"/>
                      </a:endParaRPr>
                    </a:p>
                  </a:txBody>
                  <a:tcPr marL="0" marR="0" marT="0" marB="0" anchor="ctr"/>
                </a:tc>
                <a:tc>
                  <a:txBody>
                    <a:bodyPr/>
                    <a:lstStyle/>
                    <a:p>
                      <a:pPr algn="ctr" fontAlgn="ctr"/>
                      <a:r>
                        <a:rPr kumimoji="0" lang="ru-RU"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a:t>
                      </a:r>
                      <a:endParaRPr lang="ru-RU" sz="1200" b="0" i="0" u="none" strike="noStrike" dirty="0">
                        <a:effectLst/>
                        <a:latin typeface="Times New Roman" panose="02020603050405020304" pitchFamily="18" charset="0"/>
                      </a:endParaRPr>
                    </a:p>
                  </a:txBody>
                  <a:tcPr marL="0" marR="0" marT="0" marB="0" anchor="ctr"/>
                </a:tc>
                <a:tc>
                  <a:txBody>
                    <a:bodyPr/>
                    <a:lstStyle/>
                    <a:p>
                      <a:pPr algn="ctr" fontAlgn="ctr"/>
                      <a:r>
                        <a:rPr kumimoji="0" lang="ru-RU"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a:t>
                      </a:r>
                      <a:endParaRPr lang="ru-RU" sz="1200" b="0" i="0" u="none" strike="noStrike" dirty="0">
                        <a:effectLst/>
                        <a:latin typeface="Times New Roman" panose="02020603050405020304" pitchFamily="18" charset="0"/>
                      </a:endParaRPr>
                    </a:p>
                  </a:txBody>
                  <a:tcPr marL="0" marR="0" marT="0" marB="0" anchor="ctr"/>
                </a:tc>
                <a:extLst>
                  <a:ext uri="{0D108BD9-81ED-4DB2-BD59-A6C34878D82A}">
                    <a16:rowId xmlns:a16="http://schemas.microsoft.com/office/drawing/2014/main" xmlns="" val="1197754676"/>
                  </a:ext>
                </a:extLst>
              </a:tr>
              <a:tr h="350814">
                <a:tc>
                  <a:txBody>
                    <a:bodyPr/>
                    <a:lstStyle/>
                    <a:p>
                      <a:pPr algn="l" fontAlgn="ctr"/>
                      <a:r>
                        <a:rPr lang="ru-RU" sz="1200" b="1" i="0" u="none" strike="noStrike" dirty="0">
                          <a:effectLst/>
                          <a:latin typeface="Times New Roman" panose="02020603050405020304" pitchFamily="18" charset="0"/>
                        </a:rPr>
                        <a:t>Национальная безопасность и правоохранительная деятельность </a:t>
                      </a:r>
                    </a:p>
                  </a:txBody>
                  <a:tcPr marL="0" marR="0" marT="0" marB="0" anchor="ctr"/>
                </a:tc>
                <a:tc>
                  <a:txBody>
                    <a:bodyPr/>
                    <a:lstStyle/>
                    <a:p>
                      <a:pPr algn="ctr" fontAlgn="ctr"/>
                      <a:r>
                        <a:rPr lang="ru-RU" sz="1200" b="1" i="0" u="none" strike="noStrike" dirty="0">
                          <a:effectLst/>
                          <a:latin typeface="Times New Roman" panose="02020603050405020304" pitchFamily="18" charset="0"/>
                        </a:rPr>
                        <a:t>5 090,0</a:t>
                      </a:r>
                    </a:p>
                  </a:txBody>
                  <a:tcPr marL="0" marR="0" marT="0" marB="0" anchor="ctr"/>
                </a:tc>
                <a:tc>
                  <a:txBody>
                    <a:bodyPr/>
                    <a:lstStyle/>
                    <a:p>
                      <a:pPr algn="ctr" fontAlgn="ctr"/>
                      <a:r>
                        <a:rPr lang="ru-RU" sz="1200" b="1" i="0" u="none" strike="noStrike" dirty="0">
                          <a:effectLst/>
                          <a:latin typeface="Times New Roman" panose="02020603050405020304" pitchFamily="18" charset="0"/>
                        </a:rPr>
                        <a:t>1,5</a:t>
                      </a:r>
                    </a:p>
                  </a:txBody>
                  <a:tcPr marL="0" marR="0" marT="0" marB="0" anchor="ctr"/>
                </a:tc>
                <a:tc>
                  <a:txBody>
                    <a:bodyPr/>
                    <a:lstStyle/>
                    <a:p>
                      <a:pPr algn="ctr" fontAlgn="ctr"/>
                      <a:r>
                        <a:rPr lang="ru-RU" sz="1200" b="1" i="0" u="none" strike="noStrike" dirty="0">
                          <a:effectLst/>
                          <a:latin typeface="Times New Roman" panose="02020603050405020304" pitchFamily="18" charset="0"/>
                        </a:rPr>
                        <a:t>5 764,0</a:t>
                      </a:r>
                    </a:p>
                  </a:txBody>
                  <a:tcPr marL="0" marR="0" marT="0" marB="0" anchor="ctr"/>
                </a:tc>
                <a:tc>
                  <a:txBody>
                    <a:bodyPr/>
                    <a:lstStyle/>
                    <a:p>
                      <a:pPr algn="ctr" fontAlgn="ctr"/>
                      <a:r>
                        <a:rPr lang="ru-RU" sz="1200" b="1" i="0" u="none" strike="noStrike" dirty="0">
                          <a:effectLst/>
                          <a:latin typeface="Times New Roman" panose="02020603050405020304" pitchFamily="18" charset="0"/>
                        </a:rPr>
                        <a:t>1,8</a:t>
                      </a:r>
                    </a:p>
                  </a:txBody>
                  <a:tcPr marL="0" marR="0" marT="0" marB="0" anchor="ctr"/>
                </a:tc>
                <a:extLst>
                  <a:ext uri="{0D108BD9-81ED-4DB2-BD59-A6C34878D82A}">
                    <a16:rowId xmlns:a16="http://schemas.microsoft.com/office/drawing/2014/main" xmlns="" val="2340640958"/>
                  </a:ext>
                </a:extLst>
              </a:tr>
              <a:tr h="201624">
                <a:tc>
                  <a:txBody>
                    <a:bodyPr/>
                    <a:lstStyle/>
                    <a:p>
                      <a:pPr algn="l" fontAlgn="ctr"/>
                      <a:r>
                        <a:rPr lang="ru-RU" sz="1200" b="0" i="0" u="none" strike="noStrike">
                          <a:effectLst/>
                          <a:latin typeface="Times New Roman" panose="02020603050405020304" pitchFamily="18" charset="0"/>
                        </a:rPr>
                        <a:t>в том числе за счет безвозмездных поступлений</a:t>
                      </a:r>
                    </a:p>
                  </a:txBody>
                  <a:tcPr marL="0" marR="0" marT="0" marB="0" anchor="ctr"/>
                </a:tc>
                <a:tc>
                  <a:txBody>
                    <a:bodyPr/>
                    <a:lstStyle/>
                    <a:p>
                      <a:pPr algn="ctr" fontAlgn="ctr"/>
                      <a:r>
                        <a:rPr lang="ru-RU" sz="1200" b="0" i="0" u="none" strike="noStrike">
                          <a:effectLst/>
                          <a:latin typeface="Times New Roman" panose="02020603050405020304" pitchFamily="18" charset="0"/>
                        </a:rPr>
                        <a:t>43,0</a:t>
                      </a:r>
                    </a:p>
                  </a:txBody>
                  <a:tcPr marL="0" marR="0" marT="0" marB="0" anchor="ctr"/>
                </a:tc>
                <a:tc>
                  <a:txBody>
                    <a:bodyPr/>
                    <a:lstStyle/>
                    <a:p>
                      <a:pPr algn="ctr" fontAlgn="ctr"/>
                      <a:r>
                        <a:rPr kumimoji="0" lang="ru-RU"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a:t>
                      </a:r>
                      <a:endParaRPr lang="ru-RU" sz="1200" b="0" i="0" u="none" strike="noStrike" dirty="0">
                        <a:effectLst/>
                        <a:latin typeface="Times New Roman" panose="02020603050405020304" pitchFamily="18" charset="0"/>
                      </a:endParaRPr>
                    </a:p>
                  </a:txBody>
                  <a:tcPr marL="0" marR="0" marT="0" marB="0" anchor="ctr"/>
                </a:tc>
                <a:tc>
                  <a:txBody>
                    <a:bodyPr/>
                    <a:lstStyle/>
                    <a:p>
                      <a:pPr algn="ctr" fontAlgn="ctr"/>
                      <a:r>
                        <a:rPr kumimoji="0" lang="ru-RU"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a:t>
                      </a:r>
                      <a:endParaRPr lang="ru-RU" sz="1200" b="0" i="0" u="none" strike="noStrike" dirty="0">
                        <a:effectLst/>
                        <a:latin typeface="Times New Roman" panose="02020603050405020304" pitchFamily="18" charset="0"/>
                      </a:endParaRPr>
                    </a:p>
                  </a:txBody>
                  <a:tcPr marL="0" marR="0" marT="0" marB="0" anchor="ctr"/>
                </a:tc>
                <a:tc>
                  <a:txBody>
                    <a:bodyPr/>
                    <a:lstStyle/>
                    <a:p>
                      <a:pPr algn="ctr" fontAlgn="ctr"/>
                      <a:r>
                        <a:rPr kumimoji="0" lang="ru-RU"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a:t>
                      </a:r>
                      <a:endParaRPr lang="ru-RU" sz="1200" b="0" i="0" u="none" strike="noStrike" dirty="0">
                        <a:effectLst/>
                        <a:latin typeface="Times New Roman" panose="02020603050405020304" pitchFamily="18" charset="0"/>
                      </a:endParaRPr>
                    </a:p>
                  </a:txBody>
                  <a:tcPr marL="0" marR="0" marT="0" marB="0" anchor="ctr"/>
                </a:tc>
                <a:extLst>
                  <a:ext uri="{0D108BD9-81ED-4DB2-BD59-A6C34878D82A}">
                    <a16:rowId xmlns:a16="http://schemas.microsoft.com/office/drawing/2014/main" xmlns="" val="10002"/>
                  </a:ext>
                </a:extLst>
              </a:tr>
              <a:tr h="272799">
                <a:tc>
                  <a:txBody>
                    <a:bodyPr/>
                    <a:lstStyle/>
                    <a:p>
                      <a:pPr algn="l" fontAlgn="ctr"/>
                      <a:r>
                        <a:rPr lang="ru-RU" sz="1200" b="1" i="0" u="none" strike="noStrike" dirty="0">
                          <a:effectLst/>
                          <a:latin typeface="Times New Roman" panose="02020603050405020304" pitchFamily="18" charset="0"/>
                        </a:rPr>
                        <a:t>Национальная экономика</a:t>
                      </a:r>
                    </a:p>
                  </a:txBody>
                  <a:tcPr marL="0" marR="0" marT="0" marB="0" anchor="ctr"/>
                </a:tc>
                <a:tc>
                  <a:txBody>
                    <a:bodyPr/>
                    <a:lstStyle/>
                    <a:p>
                      <a:pPr algn="ctr" fontAlgn="ctr"/>
                      <a:r>
                        <a:rPr lang="ru-RU" sz="1200" b="1" i="0" u="none" strike="noStrike" dirty="0">
                          <a:effectLst/>
                          <a:latin typeface="Times New Roman" panose="02020603050405020304" pitchFamily="18" charset="0"/>
                        </a:rPr>
                        <a:t>11 354,0</a:t>
                      </a:r>
                    </a:p>
                  </a:txBody>
                  <a:tcPr marL="0" marR="0" marT="0" marB="0" anchor="ctr"/>
                </a:tc>
                <a:tc>
                  <a:txBody>
                    <a:bodyPr/>
                    <a:lstStyle/>
                    <a:p>
                      <a:pPr algn="ctr" fontAlgn="ctr"/>
                      <a:r>
                        <a:rPr lang="ru-RU" sz="1200" b="1" i="0" u="none" strike="noStrike" dirty="0">
                          <a:effectLst/>
                          <a:latin typeface="Times New Roman" panose="02020603050405020304" pitchFamily="18" charset="0"/>
                        </a:rPr>
                        <a:t>3,4</a:t>
                      </a:r>
                    </a:p>
                  </a:txBody>
                  <a:tcPr marL="0" marR="0" marT="0" marB="0" anchor="ctr"/>
                </a:tc>
                <a:tc>
                  <a:txBody>
                    <a:bodyPr/>
                    <a:lstStyle/>
                    <a:p>
                      <a:pPr algn="ctr" fontAlgn="ctr"/>
                      <a:r>
                        <a:rPr lang="ru-RU" sz="1200" b="1" i="0" u="none" strike="noStrike" dirty="0">
                          <a:effectLst/>
                          <a:latin typeface="Times New Roman" panose="02020603050405020304" pitchFamily="18" charset="0"/>
                        </a:rPr>
                        <a:t>11 205,0</a:t>
                      </a:r>
                    </a:p>
                  </a:txBody>
                  <a:tcPr marL="0" marR="0" marT="0" marB="0" anchor="ctr"/>
                </a:tc>
                <a:tc>
                  <a:txBody>
                    <a:bodyPr/>
                    <a:lstStyle/>
                    <a:p>
                      <a:pPr algn="ctr" fontAlgn="ctr"/>
                      <a:r>
                        <a:rPr lang="ru-RU" sz="1200" b="1" i="0" u="none" strike="noStrike" dirty="0">
                          <a:effectLst/>
                          <a:latin typeface="Times New Roman" panose="02020603050405020304" pitchFamily="18" charset="0"/>
                        </a:rPr>
                        <a:t>3,6</a:t>
                      </a:r>
                    </a:p>
                  </a:txBody>
                  <a:tcPr marL="0" marR="0" marT="0" marB="0" anchor="ctr"/>
                </a:tc>
                <a:extLst>
                  <a:ext uri="{0D108BD9-81ED-4DB2-BD59-A6C34878D82A}">
                    <a16:rowId xmlns:a16="http://schemas.microsoft.com/office/drawing/2014/main" xmlns="" val="10003"/>
                  </a:ext>
                </a:extLst>
              </a:tr>
              <a:tr h="201624">
                <a:tc>
                  <a:txBody>
                    <a:bodyPr/>
                    <a:lstStyle/>
                    <a:p>
                      <a:pPr algn="l" fontAlgn="ctr"/>
                      <a:r>
                        <a:rPr lang="ru-RU" sz="1200" b="0" i="0" u="none" strike="noStrike">
                          <a:effectLst/>
                          <a:latin typeface="Times New Roman" panose="02020603050405020304" pitchFamily="18" charset="0"/>
                        </a:rPr>
                        <a:t>в том числе за счет безвозмездных поступлений</a:t>
                      </a:r>
                    </a:p>
                  </a:txBody>
                  <a:tcPr marL="0" marR="0" marT="0" marB="0" anchor="ctr"/>
                </a:tc>
                <a:tc>
                  <a:txBody>
                    <a:bodyPr/>
                    <a:lstStyle/>
                    <a:p>
                      <a:pPr algn="ctr" fontAlgn="ctr"/>
                      <a:r>
                        <a:rPr lang="ru-RU" sz="1200" b="0" i="0" u="none" strike="noStrike" dirty="0" smtClean="0">
                          <a:effectLst/>
                          <a:latin typeface="Times New Roman" panose="02020603050405020304" pitchFamily="18" charset="0"/>
                        </a:rPr>
                        <a:t>-</a:t>
                      </a:r>
                      <a:r>
                        <a:rPr lang="ru-RU" sz="1200" b="0" i="0" u="none" strike="noStrike" dirty="0">
                          <a:effectLst/>
                          <a:latin typeface="Times New Roman" panose="02020603050405020304" pitchFamily="18" charset="0"/>
                        </a:rPr>
                        <a:t> </a:t>
                      </a:r>
                    </a:p>
                  </a:txBody>
                  <a:tcPr marL="0" marR="0" marT="0" marB="0" anchor="ctr"/>
                </a:tc>
                <a:tc>
                  <a:txBody>
                    <a:bodyPr/>
                    <a:lstStyle/>
                    <a:p>
                      <a:pPr algn="ctr" fontAlgn="ctr"/>
                      <a:r>
                        <a:rPr kumimoji="0" lang="ru-RU"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a:t>
                      </a:r>
                      <a:endParaRPr lang="ru-RU" sz="1200" b="0" i="0" u="none" strike="noStrike" dirty="0">
                        <a:effectLst/>
                        <a:latin typeface="Times New Roman" panose="02020603050405020304" pitchFamily="18" charset="0"/>
                      </a:endParaRPr>
                    </a:p>
                  </a:txBody>
                  <a:tcPr marL="0" marR="0" marT="0" marB="0" anchor="ctr"/>
                </a:tc>
                <a:tc>
                  <a:txBody>
                    <a:bodyPr/>
                    <a:lstStyle/>
                    <a:p>
                      <a:pPr algn="ctr" fontAlgn="ctr"/>
                      <a:r>
                        <a:rPr kumimoji="0" lang="ru-RU"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a:t>
                      </a:r>
                      <a:endParaRPr lang="ru-RU" sz="1200" b="0" i="0" u="none" strike="noStrike" dirty="0">
                        <a:effectLst/>
                        <a:latin typeface="Times New Roman" panose="02020603050405020304" pitchFamily="18" charset="0"/>
                      </a:endParaRPr>
                    </a:p>
                  </a:txBody>
                  <a:tcPr marL="0" marR="0" marT="0" marB="0" anchor="ctr"/>
                </a:tc>
                <a:tc>
                  <a:txBody>
                    <a:bodyPr/>
                    <a:lstStyle/>
                    <a:p>
                      <a:pPr algn="ctr" fontAlgn="ctr"/>
                      <a:r>
                        <a:rPr kumimoji="0" lang="ru-RU"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a:t>
                      </a:r>
                      <a:endParaRPr lang="ru-RU" sz="1200" b="0" i="0" u="none" strike="noStrike" dirty="0">
                        <a:effectLst/>
                        <a:latin typeface="Times New Roman" panose="02020603050405020304" pitchFamily="18" charset="0"/>
                      </a:endParaRPr>
                    </a:p>
                  </a:txBody>
                  <a:tcPr marL="0" marR="0" marT="0" marB="0" anchor="ctr"/>
                </a:tc>
                <a:extLst>
                  <a:ext uri="{0D108BD9-81ED-4DB2-BD59-A6C34878D82A}">
                    <a16:rowId xmlns:a16="http://schemas.microsoft.com/office/drawing/2014/main" xmlns="" val="10004"/>
                  </a:ext>
                </a:extLst>
              </a:tr>
              <a:tr h="201624">
                <a:tc>
                  <a:txBody>
                    <a:bodyPr/>
                    <a:lstStyle/>
                    <a:p>
                      <a:pPr algn="l" fontAlgn="ctr"/>
                      <a:r>
                        <a:rPr lang="ru-RU" sz="1200" b="1" i="0" u="none" strike="noStrike" dirty="0">
                          <a:effectLst/>
                          <a:latin typeface="Times New Roman" panose="02020603050405020304" pitchFamily="18" charset="0"/>
                        </a:rPr>
                        <a:t>Жилищно-коммунальное хозяйство</a:t>
                      </a:r>
                    </a:p>
                  </a:txBody>
                  <a:tcPr marL="0" marR="0" marT="0" marB="0" anchor="ctr"/>
                </a:tc>
                <a:tc>
                  <a:txBody>
                    <a:bodyPr/>
                    <a:lstStyle/>
                    <a:p>
                      <a:pPr algn="ctr" fontAlgn="ctr"/>
                      <a:r>
                        <a:rPr lang="ru-RU" sz="1200" b="1" i="0" u="none" strike="noStrike" dirty="0">
                          <a:effectLst/>
                          <a:latin typeface="Times New Roman" panose="02020603050405020304" pitchFamily="18" charset="0"/>
                        </a:rPr>
                        <a:t>71 566,0</a:t>
                      </a:r>
                    </a:p>
                  </a:txBody>
                  <a:tcPr marL="0" marR="0" marT="0" marB="0" anchor="ctr"/>
                </a:tc>
                <a:tc>
                  <a:txBody>
                    <a:bodyPr/>
                    <a:lstStyle/>
                    <a:p>
                      <a:pPr algn="ctr" fontAlgn="ctr"/>
                      <a:r>
                        <a:rPr lang="ru-RU" sz="1200" b="1" i="0" u="none" strike="noStrike" dirty="0">
                          <a:effectLst/>
                          <a:latin typeface="Times New Roman" panose="02020603050405020304" pitchFamily="18" charset="0"/>
                        </a:rPr>
                        <a:t>21,1</a:t>
                      </a:r>
                    </a:p>
                  </a:txBody>
                  <a:tcPr marL="0" marR="0" marT="0" marB="0" anchor="ctr"/>
                </a:tc>
                <a:tc>
                  <a:txBody>
                    <a:bodyPr/>
                    <a:lstStyle/>
                    <a:p>
                      <a:pPr algn="ctr" fontAlgn="ctr"/>
                      <a:r>
                        <a:rPr lang="ru-RU" sz="1200" b="1" i="0" u="none" strike="noStrike" dirty="0">
                          <a:effectLst/>
                          <a:latin typeface="Times New Roman" panose="02020603050405020304" pitchFamily="18" charset="0"/>
                        </a:rPr>
                        <a:t>51 331,0</a:t>
                      </a:r>
                    </a:p>
                  </a:txBody>
                  <a:tcPr marL="0" marR="0" marT="0" marB="0" anchor="ctr"/>
                </a:tc>
                <a:tc>
                  <a:txBody>
                    <a:bodyPr/>
                    <a:lstStyle/>
                    <a:p>
                      <a:pPr algn="ctr" fontAlgn="ctr"/>
                      <a:r>
                        <a:rPr lang="ru-RU" sz="1200" b="1" i="0" u="none" strike="noStrike" dirty="0">
                          <a:effectLst/>
                          <a:latin typeface="Times New Roman" panose="02020603050405020304" pitchFamily="18" charset="0"/>
                        </a:rPr>
                        <a:t>16,4</a:t>
                      </a:r>
                    </a:p>
                  </a:txBody>
                  <a:tcPr marL="0" marR="0" marT="0" marB="0" anchor="ctr"/>
                </a:tc>
                <a:extLst>
                  <a:ext uri="{0D108BD9-81ED-4DB2-BD59-A6C34878D82A}">
                    <a16:rowId xmlns:a16="http://schemas.microsoft.com/office/drawing/2014/main" xmlns="" val="10005"/>
                  </a:ext>
                </a:extLst>
              </a:tr>
              <a:tr h="175407">
                <a:tc>
                  <a:txBody>
                    <a:bodyPr/>
                    <a:lstStyle/>
                    <a:p>
                      <a:pPr algn="l" fontAlgn="ctr"/>
                      <a:r>
                        <a:rPr lang="ru-RU" sz="1200" b="0" i="0" u="none" strike="noStrike" dirty="0">
                          <a:effectLst/>
                          <a:latin typeface="Times New Roman" panose="02020603050405020304" pitchFamily="18" charset="0"/>
                        </a:rPr>
                        <a:t>в том числе за счет безвозмездных поступлений</a:t>
                      </a:r>
                    </a:p>
                  </a:txBody>
                  <a:tcPr marL="0" marR="0" marT="0" marB="0" anchor="ctr"/>
                </a:tc>
                <a:tc>
                  <a:txBody>
                    <a:bodyPr/>
                    <a:lstStyle/>
                    <a:p>
                      <a:pPr algn="ctr" fontAlgn="ctr"/>
                      <a:r>
                        <a:rPr lang="ru-RU" sz="1200" b="0" i="0" u="none" strike="noStrike">
                          <a:effectLst/>
                          <a:latin typeface="Times New Roman" panose="02020603050405020304" pitchFamily="18" charset="0"/>
                        </a:rPr>
                        <a:t>13 104,0</a:t>
                      </a:r>
                    </a:p>
                  </a:txBody>
                  <a:tcPr marL="0" marR="0" marT="0" marB="0" anchor="ctr"/>
                </a:tc>
                <a:tc>
                  <a:txBody>
                    <a:bodyPr/>
                    <a:lstStyle/>
                    <a:p>
                      <a:pPr algn="ctr" fontAlgn="ctr"/>
                      <a:r>
                        <a:rPr kumimoji="0" lang="ru-RU"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a:t>
                      </a:r>
                      <a:endParaRPr lang="ru-RU" sz="1200" b="0" i="0" u="none" strike="noStrike" dirty="0">
                        <a:effectLst/>
                        <a:latin typeface="Times New Roman" panose="02020603050405020304" pitchFamily="18" charset="0"/>
                      </a:endParaRPr>
                    </a:p>
                  </a:txBody>
                  <a:tcPr marL="0" marR="0" marT="0" marB="0" anchor="ctr"/>
                </a:tc>
                <a:tc>
                  <a:txBody>
                    <a:bodyPr/>
                    <a:lstStyle/>
                    <a:p>
                      <a:pPr algn="ctr" fontAlgn="ctr"/>
                      <a:r>
                        <a:rPr kumimoji="0" lang="ru-RU"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a:t>
                      </a:r>
                      <a:endParaRPr lang="ru-RU" sz="1200" b="0" i="0" u="none" strike="noStrike" dirty="0">
                        <a:effectLst/>
                        <a:latin typeface="Times New Roman" panose="02020603050405020304" pitchFamily="18" charset="0"/>
                      </a:endParaRPr>
                    </a:p>
                  </a:txBody>
                  <a:tcPr marL="0" marR="0" marT="0" marB="0" anchor="ctr"/>
                </a:tc>
                <a:tc>
                  <a:txBody>
                    <a:bodyPr/>
                    <a:lstStyle/>
                    <a:p>
                      <a:pPr algn="ctr" fontAlgn="ctr"/>
                      <a:r>
                        <a:rPr kumimoji="0" lang="ru-RU"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a:t>
                      </a:r>
                      <a:endParaRPr lang="ru-RU" sz="1200" b="0" i="0" u="none" strike="noStrike" dirty="0">
                        <a:effectLst/>
                        <a:latin typeface="Times New Roman" panose="02020603050405020304" pitchFamily="18" charset="0"/>
                      </a:endParaRPr>
                    </a:p>
                  </a:txBody>
                  <a:tcPr marL="0" marR="0" marT="0" marB="0" anchor="ctr"/>
                </a:tc>
                <a:extLst>
                  <a:ext uri="{0D108BD9-81ED-4DB2-BD59-A6C34878D82A}">
                    <a16:rowId xmlns:a16="http://schemas.microsoft.com/office/drawing/2014/main" xmlns="" val="10006"/>
                  </a:ext>
                </a:extLst>
              </a:tr>
              <a:tr h="175407">
                <a:tc>
                  <a:txBody>
                    <a:bodyPr/>
                    <a:lstStyle/>
                    <a:p>
                      <a:pPr algn="l" fontAlgn="ctr"/>
                      <a:r>
                        <a:rPr lang="ru-RU" sz="1200" b="1" i="0" u="none" strike="noStrike" dirty="0">
                          <a:effectLst/>
                          <a:latin typeface="Times New Roman" panose="02020603050405020304" pitchFamily="18" charset="0"/>
                        </a:rPr>
                        <a:t>Охрана окружающей среды</a:t>
                      </a:r>
                    </a:p>
                  </a:txBody>
                  <a:tcPr marL="0" marR="0" marT="0" marB="0" anchor="ctr"/>
                </a:tc>
                <a:tc>
                  <a:txBody>
                    <a:bodyPr/>
                    <a:lstStyle/>
                    <a:p>
                      <a:pPr algn="ctr" fontAlgn="ctr"/>
                      <a:r>
                        <a:rPr lang="ru-RU" sz="1200" b="1" i="0" u="none" strike="noStrike" dirty="0">
                          <a:effectLst/>
                          <a:latin typeface="Times New Roman" panose="02020603050405020304" pitchFamily="18" charset="0"/>
                        </a:rPr>
                        <a:t>329,0</a:t>
                      </a:r>
                    </a:p>
                  </a:txBody>
                  <a:tcPr marL="0" marR="0" marT="0" marB="0" anchor="ctr"/>
                </a:tc>
                <a:tc>
                  <a:txBody>
                    <a:bodyPr/>
                    <a:lstStyle/>
                    <a:p>
                      <a:pPr algn="ctr" fontAlgn="ctr"/>
                      <a:r>
                        <a:rPr lang="ru-RU" sz="1200" b="1" i="0" u="none" strike="noStrike" dirty="0">
                          <a:effectLst/>
                          <a:latin typeface="Times New Roman" panose="02020603050405020304" pitchFamily="18" charset="0"/>
                        </a:rPr>
                        <a:t>0,1</a:t>
                      </a:r>
                    </a:p>
                  </a:txBody>
                  <a:tcPr marL="0" marR="0" marT="0" marB="0" anchor="ctr"/>
                </a:tc>
                <a:tc>
                  <a:txBody>
                    <a:bodyPr/>
                    <a:lstStyle/>
                    <a:p>
                      <a:pPr algn="ctr" fontAlgn="ctr"/>
                      <a:r>
                        <a:rPr lang="ru-RU" sz="1200" b="1" i="0" u="none" strike="noStrike" dirty="0">
                          <a:effectLst/>
                          <a:latin typeface="Times New Roman" panose="02020603050405020304" pitchFamily="18" charset="0"/>
                        </a:rPr>
                        <a:t>540,0</a:t>
                      </a:r>
                    </a:p>
                  </a:txBody>
                  <a:tcPr marL="0" marR="0" marT="0" marB="0" anchor="ctr"/>
                </a:tc>
                <a:tc>
                  <a:txBody>
                    <a:bodyPr/>
                    <a:lstStyle/>
                    <a:p>
                      <a:pPr algn="ctr" fontAlgn="ctr"/>
                      <a:r>
                        <a:rPr lang="ru-RU" sz="1200" b="1" i="0" u="none" strike="noStrike" dirty="0">
                          <a:effectLst/>
                          <a:latin typeface="Times New Roman" panose="02020603050405020304" pitchFamily="18" charset="0"/>
                        </a:rPr>
                        <a:t>0,2</a:t>
                      </a:r>
                    </a:p>
                  </a:txBody>
                  <a:tcPr marL="0" marR="0" marT="0" marB="0" anchor="ctr"/>
                </a:tc>
                <a:extLst>
                  <a:ext uri="{0D108BD9-81ED-4DB2-BD59-A6C34878D82A}">
                    <a16:rowId xmlns:a16="http://schemas.microsoft.com/office/drawing/2014/main" xmlns="" val="10007"/>
                  </a:ext>
                </a:extLst>
              </a:tr>
              <a:tr h="175407">
                <a:tc>
                  <a:txBody>
                    <a:bodyPr/>
                    <a:lstStyle/>
                    <a:p>
                      <a:pPr algn="l" fontAlgn="ctr"/>
                      <a:r>
                        <a:rPr lang="ru-RU" sz="1200" b="0" i="0" u="none" strike="noStrike">
                          <a:effectLst/>
                          <a:latin typeface="Times New Roman" panose="02020603050405020304" pitchFamily="18" charset="0"/>
                        </a:rPr>
                        <a:t>в том числе за счет безвозмездных поступлений</a:t>
                      </a:r>
                    </a:p>
                  </a:txBody>
                  <a:tcPr marL="0" marR="0" marT="0" marB="0" anchor="ctr"/>
                </a:tc>
                <a:tc>
                  <a:txBody>
                    <a:bodyPr/>
                    <a:lstStyle/>
                    <a:p>
                      <a:pPr algn="ctr" fontAlgn="ctr"/>
                      <a:r>
                        <a:rPr lang="ru-RU" sz="1200" b="0" i="0" u="none" strike="noStrike" dirty="0" smtClean="0">
                          <a:effectLst/>
                          <a:latin typeface="Times New Roman" panose="02020603050405020304" pitchFamily="18" charset="0"/>
                        </a:rPr>
                        <a:t>-</a:t>
                      </a:r>
                      <a:r>
                        <a:rPr lang="ru-RU" sz="1200" b="0" i="0" u="none" strike="noStrike" dirty="0">
                          <a:effectLst/>
                          <a:latin typeface="Times New Roman" panose="02020603050405020304" pitchFamily="18" charset="0"/>
                        </a:rPr>
                        <a:t> </a:t>
                      </a:r>
                    </a:p>
                  </a:txBody>
                  <a:tcPr marL="0" marR="0" marT="0" marB="0" anchor="ctr"/>
                </a:tc>
                <a:tc>
                  <a:txBody>
                    <a:bodyPr/>
                    <a:lstStyle/>
                    <a:p>
                      <a:pPr algn="ctr" fontAlgn="ctr"/>
                      <a:r>
                        <a:rPr kumimoji="0" lang="ru-RU"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a:t>
                      </a:r>
                      <a:endParaRPr lang="ru-RU" sz="1200" b="0" i="0" u="none" strike="noStrike" dirty="0">
                        <a:effectLst/>
                        <a:latin typeface="Times New Roman" panose="02020603050405020304" pitchFamily="18" charset="0"/>
                      </a:endParaRPr>
                    </a:p>
                  </a:txBody>
                  <a:tcPr marL="0" marR="0" marT="0" marB="0" anchor="ctr"/>
                </a:tc>
                <a:tc>
                  <a:txBody>
                    <a:bodyPr/>
                    <a:lstStyle/>
                    <a:p>
                      <a:pPr algn="ctr" fontAlgn="ctr"/>
                      <a:r>
                        <a:rPr kumimoji="0" lang="ru-RU"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a:t>
                      </a:r>
                      <a:endParaRPr lang="ru-RU" sz="1200" b="0" i="0" u="none" strike="noStrike" dirty="0">
                        <a:effectLst/>
                        <a:latin typeface="Times New Roman" panose="02020603050405020304" pitchFamily="18" charset="0"/>
                      </a:endParaRPr>
                    </a:p>
                  </a:txBody>
                  <a:tcPr marL="0" marR="0" marT="0" marB="0" anchor="ctr"/>
                </a:tc>
                <a:tc>
                  <a:txBody>
                    <a:bodyPr/>
                    <a:lstStyle/>
                    <a:p>
                      <a:pPr algn="ctr" fontAlgn="ctr"/>
                      <a:r>
                        <a:rPr kumimoji="0" lang="ru-RU"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a:t>
                      </a:r>
                      <a:endParaRPr lang="ru-RU" sz="1200" b="0" i="0" u="none" strike="noStrike" dirty="0">
                        <a:effectLst/>
                        <a:latin typeface="Times New Roman" panose="02020603050405020304" pitchFamily="18" charset="0"/>
                      </a:endParaRPr>
                    </a:p>
                  </a:txBody>
                  <a:tcPr marL="0" marR="0" marT="0" marB="0" anchor="ctr"/>
                </a:tc>
                <a:extLst>
                  <a:ext uri="{0D108BD9-81ED-4DB2-BD59-A6C34878D82A}">
                    <a16:rowId xmlns:a16="http://schemas.microsoft.com/office/drawing/2014/main" xmlns="" val="10008"/>
                  </a:ext>
                </a:extLst>
              </a:tr>
              <a:tr h="175407">
                <a:tc>
                  <a:txBody>
                    <a:bodyPr/>
                    <a:lstStyle/>
                    <a:p>
                      <a:pPr algn="l" fontAlgn="ctr"/>
                      <a:r>
                        <a:rPr lang="ru-RU" sz="1200" b="1" i="0" u="none" strike="noStrike" dirty="0">
                          <a:effectLst/>
                          <a:latin typeface="Times New Roman" panose="02020603050405020304" pitchFamily="18" charset="0"/>
                        </a:rPr>
                        <a:t>Образование</a:t>
                      </a:r>
                    </a:p>
                  </a:txBody>
                  <a:tcPr marL="0" marR="0" marT="0" marB="0" anchor="ctr"/>
                </a:tc>
                <a:tc>
                  <a:txBody>
                    <a:bodyPr/>
                    <a:lstStyle/>
                    <a:p>
                      <a:pPr algn="ctr" fontAlgn="ctr"/>
                      <a:r>
                        <a:rPr lang="ru-RU" sz="1200" b="1" i="0" u="none" strike="noStrike" dirty="0">
                          <a:effectLst/>
                          <a:latin typeface="Times New Roman" panose="02020603050405020304" pitchFamily="18" charset="0"/>
                        </a:rPr>
                        <a:t>54 396,0</a:t>
                      </a:r>
                    </a:p>
                  </a:txBody>
                  <a:tcPr marL="0" marR="0" marT="0" marB="0" anchor="ctr"/>
                </a:tc>
                <a:tc>
                  <a:txBody>
                    <a:bodyPr/>
                    <a:lstStyle/>
                    <a:p>
                      <a:pPr algn="ctr" fontAlgn="ctr"/>
                      <a:r>
                        <a:rPr lang="ru-RU" sz="1200" b="1" i="0" u="none" strike="noStrike" dirty="0">
                          <a:effectLst/>
                          <a:latin typeface="Times New Roman" panose="02020603050405020304" pitchFamily="18" charset="0"/>
                        </a:rPr>
                        <a:t>16,1</a:t>
                      </a:r>
                    </a:p>
                  </a:txBody>
                  <a:tcPr marL="0" marR="0" marT="0" marB="0" anchor="ctr"/>
                </a:tc>
                <a:tc>
                  <a:txBody>
                    <a:bodyPr/>
                    <a:lstStyle/>
                    <a:p>
                      <a:pPr algn="ctr" fontAlgn="ctr"/>
                      <a:r>
                        <a:rPr lang="ru-RU" sz="1200" b="1" i="0" u="none" strike="noStrike" dirty="0">
                          <a:effectLst/>
                          <a:latin typeface="Times New Roman" panose="02020603050405020304" pitchFamily="18" charset="0"/>
                        </a:rPr>
                        <a:t>56 771,0</a:t>
                      </a:r>
                    </a:p>
                  </a:txBody>
                  <a:tcPr marL="0" marR="0" marT="0" marB="0" anchor="ctr"/>
                </a:tc>
                <a:tc>
                  <a:txBody>
                    <a:bodyPr/>
                    <a:lstStyle/>
                    <a:p>
                      <a:pPr algn="ctr" fontAlgn="ctr"/>
                      <a:r>
                        <a:rPr lang="ru-RU" sz="1200" b="1" i="0" u="none" strike="noStrike" dirty="0">
                          <a:effectLst/>
                          <a:latin typeface="Times New Roman" panose="02020603050405020304" pitchFamily="18" charset="0"/>
                        </a:rPr>
                        <a:t>18,1</a:t>
                      </a:r>
                    </a:p>
                  </a:txBody>
                  <a:tcPr marL="0" marR="0" marT="0" marB="0" anchor="ctr"/>
                </a:tc>
                <a:extLst>
                  <a:ext uri="{0D108BD9-81ED-4DB2-BD59-A6C34878D82A}">
                    <a16:rowId xmlns:a16="http://schemas.microsoft.com/office/drawing/2014/main" xmlns="" val="10009"/>
                  </a:ext>
                </a:extLst>
              </a:tr>
              <a:tr h="175407">
                <a:tc>
                  <a:txBody>
                    <a:bodyPr/>
                    <a:lstStyle/>
                    <a:p>
                      <a:pPr algn="l" fontAlgn="ctr"/>
                      <a:r>
                        <a:rPr lang="ru-RU" sz="1200" b="0" i="0" u="none" strike="noStrike" dirty="0">
                          <a:effectLst/>
                          <a:latin typeface="Times New Roman" panose="02020603050405020304" pitchFamily="18" charset="0"/>
                        </a:rPr>
                        <a:t>в том числе за счет безвозмездных поступлений</a:t>
                      </a:r>
                    </a:p>
                  </a:txBody>
                  <a:tcPr marL="0" marR="0" marT="0" marB="0" anchor="ctr"/>
                </a:tc>
                <a:tc>
                  <a:txBody>
                    <a:bodyPr/>
                    <a:lstStyle/>
                    <a:p>
                      <a:pPr algn="ctr" fontAlgn="ctr"/>
                      <a:r>
                        <a:rPr lang="ru-RU" sz="1200" b="0" i="0" u="none" strike="noStrike">
                          <a:effectLst/>
                          <a:latin typeface="Times New Roman" panose="02020603050405020304" pitchFamily="18" charset="0"/>
                        </a:rPr>
                        <a:t>1 787,0</a:t>
                      </a:r>
                    </a:p>
                  </a:txBody>
                  <a:tcPr marL="0" marR="0" marT="0" marB="0" anchor="ctr"/>
                </a:tc>
                <a:tc>
                  <a:txBody>
                    <a:bodyPr/>
                    <a:lstStyle/>
                    <a:p>
                      <a:pPr algn="ctr" fontAlgn="ctr"/>
                      <a:r>
                        <a:rPr kumimoji="0" lang="ru-RU"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a:t>
                      </a:r>
                      <a:endParaRPr lang="ru-RU" sz="1200" b="0" i="0" u="none" strike="noStrike" dirty="0">
                        <a:effectLst/>
                        <a:latin typeface="Times New Roman" panose="02020603050405020304" pitchFamily="18" charset="0"/>
                      </a:endParaRPr>
                    </a:p>
                  </a:txBody>
                  <a:tcPr marL="0" marR="0" marT="0" marB="0" anchor="ctr"/>
                </a:tc>
                <a:tc>
                  <a:txBody>
                    <a:bodyPr/>
                    <a:lstStyle/>
                    <a:p>
                      <a:pPr algn="ctr" fontAlgn="ctr"/>
                      <a:r>
                        <a:rPr kumimoji="0" lang="ru-RU"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a:t>
                      </a:r>
                      <a:endParaRPr lang="ru-RU" sz="1200" b="0" i="0" u="none" strike="noStrike" dirty="0">
                        <a:effectLst/>
                        <a:latin typeface="Times New Roman" panose="02020603050405020304" pitchFamily="18" charset="0"/>
                      </a:endParaRPr>
                    </a:p>
                  </a:txBody>
                  <a:tcPr marL="0" marR="0" marT="0" marB="0" anchor="ctr"/>
                </a:tc>
                <a:tc>
                  <a:txBody>
                    <a:bodyPr/>
                    <a:lstStyle/>
                    <a:p>
                      <a:pPr algn="ctr" fontAlgn="ctr"/>
                      <a:r>
                        <a:rPr kumimoji="0" lang="ru-RU"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a:t>
                      </a:r>
                      <a:endParaRPr lang="ru-RU" sz="1200" b="0" i="0" u="none" strike="noStrike" dirty="0">
                        <a:effectLst/>
                        <a:latin typeface="Times New Roman" panose="02020603050405020304" pitchFamily="18" charset="0"/>
                      </a:endParaRPr>
                    </a:p>
                  </a:txBody>
                  <a:tcPr marL="0" marR="0" marT="0" marB="0" anchor="ctr"/>
                </a:tc>
                <a:extLst>
                  <a:ext uri="{0D108BD9-81ED-4DB2-BD59-A6C34878D82A}">
                    <a16:rowId xmlns:a16="http://schemas.microsoft.com/office/drawing/2014/main" xmlns="" val="10010"/>
                  </a:ext>
                </a:extLst>
              </a:tr>
              <a:tr h="175407">
                <a:tc>
                  <a:txBody>
                    <a:bodyPr/>
                    <a:lstStyle/>
                    <a:p>
                      <a:pPr algn="l" fontAlgn="ctr"/>
                      <a:r>
                        <a:rPr lang="ru-RU" sz="1200" b="1" i="0" u="none" strike="noStrike" dirty="0">
                          <a:effectLst/>
                          <a:latin typeface="Times New Roman" panose="02020603050405020304" pitchFamily="18" charset="0"/>
                        </a:rPr>
                        <a:t>Культура </a:t>
                      </a:r>
                    </a:p>
                  </a:txBody>
                  <a:tcPr marL="0" marR="0" marT="0" marB="0" anchor="ctr"/>
                </a:tc>
                <a:tc>
                  <a:txBody>
                    <a:bodyPr/>
                    <a:lstStyle/>
                    <a:p>
                      <a:pPr algn="ctr" fontAlgn="ctr"/>
                      <a:r>
                        <a:rPr lang="ru-RU" sz="1200" b="1" i="0" u="none" strike="noStrike" dirty="0">
                          <a:effectLst/>
                          <a:latin typeface="Times New Roman" panose="02020603050405020304" pitchFamily="18" charset="0"/>
                        </a:rPr>
                        <a:t>42 415,0</a:t>
                      </a:r>
                    </a:p>
                  </a:txBody>
                  <a:tcPr marL="0" marR="0" marT="0" marB="0" anchor="ctr"/>
                </a:tc>
                <a:tc>
                  <a:txBody>
                    <a:bodyPr/>
                    <a:lstStyle/>
                    <a:p>
                      <a:pPr algn="ctr" fontAlgn="ctr"/>
                      <a:r>
                        <a:rPr lang="ru-RU" sz="1200" b="1" i="0" u="none" strike="noStrike" dirty="0">
                          <a:effectLst/>
                          <a:latin typeface="Times New Roman" panose="02020603050405020304" pitchFamily="18" charset="0"/>
                        </a:rPr>
                        <a:t>12,5</a:t>
                      </a:r>
                    </a:p>
                  </a:txBody>
                  <a:tcPr marL="0" marR="0" marT="0" marB="0" anchor="ctr"/>
                </a:tc>
                <a:tc>
                  <a:txBody>
                    <a:bodyPr/>
                    <a:lstStyle/>
                    <a:p>
                      <a:pPr algn="ctr" fontAlgn="ctr"/>
                      <a:r>
                        <a:rPr lang="ru-RU" sz="1200" b="1" i="0" u="none" strike="noStrike" dirty="0">
                          <a:effectLst/>
                          <a:latin typeface="Times New Roman" panose="02020603050405020304" pitchFamily="18" charset="0"/>
                        </a:rPr>
                        <a:t>43 944,0</a:t>
                      </a:r>
                    </a:p>
                  </a:txBody>
                  <a:tcPr marL="0" marR="0" marT="0" marB="0" anchor="ctr"/>
                </a:tc>
                <a:tc>
                  <a:txBody>
                    <a:bodyPr/>
                    <a:lstStyle/>
                    <a:p>
                      <a:pPr algn="ctr" fontAlgn="ctr"/>
                      <a:r>
                        <a:rPr lang="ru-RU" sz="1200" b="1" i="0" u="none" strike="noStrike" dirty="0">
                          <a:effectLst/>
                          <a:latin typeface="Times New Roman" panose="02020603050405020304" pitchFamily="18" charset="0"/>
                        </a:rPr>
                        <a:t>14,0</a:t>
                      </a:r>
                    </a:p>
                  </a:txBody>
                  <a:tcPr marL="0" marR="0" marT="0" marB="0" anchor="ctr"/>
                </a:tc>
                <a:extLst>
                  <a:ext uri="{0D108BD9-81ED-4DB2-BD59-A6C34878D82A}">
                    <a16:rowId xmlns:a16="http://schemas.microsoft.com/office/drawing/2014/main" xmlns="" val="10011"/>
                  </a:ext>
                </a:extLst>
              </a:tr>
              <a:tr h="175407">
                <a:tc>
                  <a:txBody>
                    <a:bodyPr/>
                    <a:lstStyle/>
                    <a:p>
                      <a:pPr algn="l" fontAlgn="ctr"/>
                      <a:r>
                        <a:rPr lang="ru-RU" sz="1200" b="0" i="0" u="none" strike="noStrike">
                          <a:effectLst/>
                          <a:latin typeface="Times New Roman" panose="02020603050405020304" pitchFamily="18" charset="0"/>
                        </a:rPr>
                        <a:t>в том числе за счет безвозмездных поступлений</a:t>
                      </a:r>
                    </a:p>
                  </a:txBody>
                  <a:tcPr marL="0" marR="0" marT="0" marB="0" anchor="ctr"/>
                </a:tc>
                <a:tc>
                  <a:txBody>
                    <a:bodyPr/>
                    <a:lstStyle/>
                    <a:p>
                      <a:pPr algn="ctr" fontAlgn="ctr"/>
                      <a:r>
                        <a:rPr lang="ru-RU" sz="1200" b="0" i="0" u="none" strike="noStrike" dirty="0" smtClean="0">
                          <a:effectLst/>
                          <a:latin typeface="Times New Roman" panose="02020603050405020304" pitchFamily="18" charset="0"/>
                        </a:rPr>
                        <a:t>-</a:t>
                      </a:r>
                      <a:r>
                        <a:rPr lang="ru-RU" sz="1200" b="0" i="0" u="none" strike="noStrike" dirty="0">
                          <a:effectLst/>
                          <a:latin typeface="Times New Roman" panose="02020603050405020304" pitchFamily="18" charset="0"/>
                        </a:rPr>
                        <a:t> </a:t>
                      </a:r>
                    </a:p>
                  </a:txBody>
                  <a:tcPr marL="0" marR="0" marT="0" marB="0" anchor="ctr"/>
                </a:tc>
                <a:tc>
                  <a:txBody>
                    <a:bodyPr/>
                    <a:lstStyle/>
                    <a:p>
                      <a:pPr algn="ctr" fontAlgn="ctr"/>
                      <a:r>
                        <a:rPr kumimoji="0" lang="ru-RU"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a:t>
                      </a:r>
                      <a:endParaRPr lang="ru-RU" sz="1200" b="0" i="0" u="none" strike="noStrike" dirty="0">
                        <a:effectLst/>
                        <a:latin typeface="Times New Roman" panose="02020603050405020304" pitchFamily="18" charset="0"/>
                      </a:endParaRPr>
                    </a:p>
                  </a:txBody>
                  <a:tcPr marL="0" marR="0" marT="0" marB="0" anchor="ctr"/>
                </a:tc>
                <a:tc>
                  <a:txBody>
                    <a:bodyPr/>
                    <a:lstStyle/>
                    <a:p>
                      <a:pPr algn="ctr" fontAlgn="ctr"/>
                      <a:r>
                        <a:rPr kumimoji="0" lang="ru-RU"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a:t>
                      </a:r>
                      <a:endParaRPr lang="ru-RU" sz="1200" b="0" i="0" u="none" strike="noStrike" dirty="0">
                        <a:effectLst/>
                        <a:latin typeface="Times New Roman" panose="02020603050405020304" pitchFamily="18" charset="0"/>
                      </a:endParaRPr>
                    </a:p>
                  </a:txBody>
                  <a:tcPr marL="0" marR="0" marT="0" marB="0" anchor="ctr"/>
                </a:tc>
                <a:tc>
                  <a:txBody>
                    <a:bodyPr/>
                    <a:lstStyle/>
                    <a:p>
                      <a:pPr algn="ctr" fontAlgn="ctr"/>
                      <a:r>
                        <a:rPr kumimoji="0" lang="ru-RU"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a:t>
                      </a:r>
                      <a:endParaRPr lang="ru-RU" sz="1200" b="0" i="0" u="none" strike="noStrike" dirty="0">
                        <a:effectLst/>
                        <a:latin typeface="Times New Roman" panose="02020603050405020304" pitchFamily="18" charset="0"/>
                      </a:endParaRPr>
                    </a:p>
                  </a:txBody>
                  <a:tcPr marL="0" marR="0" marT="0" marB="0" anchor="ctr"/>
                </a:tc>
                <a:extLst>
                  <a:ext uri="{0D108BD9-81ED-4DB2-BD59-A6C34878D82A}">
                    <a16:rowId xmlns:a16="http://schemas.microsoft.com/office/drawing/2014/main" xmlns="" val="10012"/>
                  </a:ext>
                </a:extLst>
              </a:tr>
              <a:tr h="175407">
                <a:tc>
                  <a:txBody>
                    <a:bodyPr/>
                    <a:lstStyle/>
                    <a:p>
                      <a:pPr algn="l" fontAlgn="ctr"/>
                      <a:r>
                        <a:rPr lang="ru-RU" sz="1200" b="1" i="0" u="none" strike="noStrike" dirty="0">
                          <a:effectLst/>
                          <a:latin typeface="Times New Roman" panose="02020603050405020304" pitchFamily="18" charset="0"/>
                        </a:rPr>
                        <a:t>Социальная политика</a:t>
                      </a:r>
                    </a:p>
                  </a:txBody>
                  <a:tcPr marL="0" marR="0" marT="0" marB="0" anchor="ctr"/>
                </a:tc>
                <a:tc>
                  <a:txBody>
                    <a:bodyPr/>
                    <a:lstStyle/>
                    <a:p>
                      <a:pPr algn="ctr" fontAlgn="ctr"/>
                      <a:r>
                        <a:rPr lang="ru-RU" sz="1200" b="1" i="0" u="none" strike="noStrike">
                          <a:effectLst/>
                          <a:latin typeface="Times New Roman" panose="02020603050405020304" pitchFamily="18" charset="0"/>
                        </a:rPr>
                        <a:t>21 498,0</a:t>
                      </a:r>
                    </a:p>
                  </a:txBody>
                  <a:tcPr marL="0" marR="0" marT="0" marB="0" anchor="ctr"/>
                </a:tc>
                <a:tc>
                  <a:txBody>
                    <a:bodyPr/>
                    <a:lstStyle/>
                    <a:p>
                      <a:pPr algn="ctr" fontAlgn="ctr"/>
                      <a:r>
                        <a:rPr lang="ru-RU" sz="1200" b="1" i="0" u="none" strike="noStrike" dirty="0">
                          <a:effectLst/>
                          <a:latin typeface="Times New Roman" panose="02020603050405020304" pitchFamily="18" charset="0"/>
                        </a:rPr>
                        <a:t>6,4</a:t>
                      </a:r>
                    </a:p>
                  </a:txBody>
                  <a:tcPr marL="0" marR="0" marT="0" marB="0" anchor="ctr"/>
                </a:tc>
                <a:tc>
                  <a:txBody>
                    <a:bodyPr/>
                    <a:lstStyle/>
                    <a:p>
                      <a:pPr algn="ctr" fontAlgn="ctr"/>
                      <a:r>
                        <a:rPr lang="ru-RU" sz="1200" b="1" i="0" u="none" strike="noStrike" dirty="0">
                          <a:effectLst/>
                          <a:latin typeface="Times New Roman" panose="02020603050405020304" pitchFamily="18" charset="0"/>
                        </a:rPr>
                        <a:t>6 335,0</a:t>
                      </a:r>
                    </a:p>
                  </a:txBody>
                  <a:tcPr marL="0" marR="0" marT="0" marB="0" anchor="ctr"/>
                </a:tc>
                <a:tc>
                  <a:txBody>
                    <a:bodyPr/>
                    <a:lstStyle/>
                    <a:p>
                      <a:pPr algn="ctr" fontAlgn="ctr"/>
                      <a:r>
                        <a:rPr lang="ru-RU" sz="1200" b="1" i="0" u="none" strike="noStrike" dirty="0">
                          <a:effectLst/>
                          <a:latin typeface="Times New Roman" panose="02020603050405020304" pitchFamily="18" charset="0"/>
                        </a:rPr>
                        <a:t>2,0</a:t>
                      </a:r>
                    </a:p>
                  </a:txBody>
                  <a:tcPr marL="0" marR="0" marT="0" marB="0" anchor="ctr"/>
                </a:tc>
                <a:extLst>
                  <a:ext uri="{0D108BD9-81ED-4DB2-BD59-A6C34878D82A}">
                    <a16:rowId xmlns:a16="http://schemas.microsoft.com/office/drawing/2014/main" xmlns="" val="10013"/>
                  </a:ext>
                </a:extLst>
              </a:tr>
              <a:tr h="272799">
                <a:tc>
                  <a:txBody>
                    <a:bodyPr/>
                    <a:lstStyle/>
                    <a:p>
                      <a:pPr algn="l" fontAlgn="ctr"/>
                      <a:r>
                        <a:rPr lang="ru-RU" sz="1200" b="0" i="0" u="none" strike="noStrike" dirty="0">
                          <a:effectLst/>
                          <a:latin typeface="Times New Roman" panose="02020603050405020304" pitchFamily="18" charset="0"/>
                        </a:rPr>
                        <a:t>в том числе за счет безвозмездных поступлений</a:t>
                      </a:r>
                    </a:p>
                  </a:txBody>
                  <a:tcPr marL="0" marR="0" marT="0" marB="0" anchor="ctr"/>
                </a:tc>
                <a:tc>
                  <a:txBody>
                    <a:bodyPr/>
                    <a:lstStyle/>
                    <a:p>
                      <a:pPr algn="ctr" fontAlgn="ctr"/>
                      <a:r>
                        <a:rPr lang="ru-RU" sz="1200" b="0" i="0" u="none" strike="noStrike" dirty="0">
                          <a:effectLst/>
                          <a:latin typeface="Times New Roman" panose="02020603050405020304" pitchFamily="18" charset="0"/>
                        </a:rPr>
                        <a:t>15 471,0</a:t>
                      </a:r>
                    </a:p>
                  </a:txBody>
                  <a:tcPr marL="0" marR="0" marT="0" marB="0" anchor="ctr"/>
                </a:tc>
                <a:tc>
                  <a:txBody>
                    <a:bodyPr/>
                    <a:lstStyle/>
                    <a:p>
                      <a:pPr algn="ctr" fontAlgn="ctr"/>
                      <a:r>
                        <a:rPr kumimoji="0" lang="ru-RU"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a:t>
                      </a:r>
                      <a:endParaRPr lang="ru-RU" sz="1200" b="0" i="0" u="none" strike="noStrike" dirty="0">
                        <a:effectLst/>
                        <a:latin typeface="Times New Roman" panose="02020603050405020304" pitchFamily="18" charset="0"/>
                      </a:endParaRPr>
                    </a:p>
                  </a:txBody>
                  <a:tcPr marL="0" marR="0" marT="0" marB="0" anchor="ctr"/>
                </a:tc>
                <a:tc>
                  <a:txBody>
                    <a:bodyPr/>
                    <a:lstStyle/>
                    <a:p>
                      <a:pPr algn="ctr" fontAlgn="ctr"/>
                      <a:r>
                        <a:rPr kumimoji="0" lang="ru-RU"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a:t>
                      </a:r>
                      <a:endParaRPr lang="ru-RU" sz="1200" b="0" i="0" u="none" strike="noStrike" dirty="0">
                        <a:effectLst/>
                        <a:latin typeface="Times New Roman" panose="02020603050405020304" pitchFamily="18" charset="0"/>
                      </a:endParaRPr>
                    </a:p>
                  </a:txBody>
                  <a:tcPr marL="0" marR="0" marT="0" marB="0" anchor="ctr"/>
                </a:tc>
                <a:tc>
                  <a:txBody>
                    <a:bodyPr/>
                    <a:lstStyle/>
                    <a:p>
                      <a:pPr algn="ctr" fontAlgn="ctr"/>
                      <a:r>
                        <a:rPr kumimoji="0" lang="ru-RU"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a:t>
                      </a:r>
                      <a:endParaRPr lang="ru-RU" sz="1200" b="0" i="0" u="none" strike="noStrike" dirty="0">
                        <a:effectLst/>
                        <a:latin typeface="Times New Roman" panose="02020603050405020304" pitchFamily="18" charset="0"/>
                      </a:endParaRPr>
                    </a:p>
                  </a:txBody>
                  <a:tcPr marL="0" marR="0" marT="0" marB="0" anchor="ctr"/>
                </a:tc>
                <a:extLst>
                  <a:ext uri="{0D108BD9-81ED-4DB2-BD59-A6C34878D82A}">
                    <a16:rowId xmlns:a16="http://schemas.microsoft.com/office/drawing/2014/main" xmlns="" val="10014"/>
                  </a:ext>
                </a:extLst>
              </a:tr>
              <a:tr h="175407">
                <a:tc>
                  <a:txBody>
                    <a:bodyPr/>
                    <a:lstStyle/>
                    <a:p>
                      <a:pPr algn="l" fontAlgn="ctr"/>
                      <a:r>
                        <a:rPr lang="ru-RU" sz="1200" b="1" i="0" u="none" strike="noStrike" dirty="0">
                          <a:effectLst/>
                          <a:latin typeface="Times New Roman" panose="02020603050405020304" pitchFamily="18" charset="0"/>
                        </a:rPr>
                        <a:t>Физическая культура и спорт</a:t>
                      </a:r>
                    </a:p>
                  </a:txBody>
                  <a:tcPr marL="0" marR="0" marT="0" marB="0" anchor="ctr"/>
                </a:tc>
                <a:tc>
                  <a:txBody>
                    <a:bodyPr/>
                    <a:lstStyle/>
                    <a:p>
                      <a:pPr algn="ctr" fontAlgn="ctr"/>
                      <a:r>
                        <a:rPr lang="ru-RU" sz="1200" b="1" i="0" u="none" strike="noStrike" dirty="0">
                          <a:effectLst/>
                          <a:latin typeface="Times New Roman" panose="02020603050405020304" pitchFamily="18" charset="0"/>
                        </a:rPr>
                        <a:t>9 286,0</a:t>
                      </a:r>
                    </a:p>
                  </a:txBody>
                  <a:tcPr marL="0" marR="0" marT="0" marB="0" anchor="ctr"/>
                </a:tc>
                <a:tc>
                  <a:txBody>
                    <a:bodyPr/>
                    <a:lstStyle/>
                    <a:p>
                      <a:pPr algn="ctr" fontAlgn="ctr"/>
                      <a:r>
                        <a:rPr lang="ru-RU" sz="1200" b="1" i="0" u="none" strike="noStrike" dirty="0">
                          <a:effectLst/>
                          <a:latin typeface="Times New Roman" panose="02020603050405020304" pitchFamily="18" charset="0"/>
                        </a:rPr>
                        <a:t>2,7</a:t>
                      </a:r>
                    </a:p>
                  </a:txBody>
                  <a:tcPr marL="0" marR="0" marT="0" marB="0" anchor="ctr"/>
                </a:tc>
                <a:tc>
                  <a:txBody>
                    <a:bodyPr/>
                    <a:lstStyle/>
                    <a:p>
                      <a:pPr algn="ctr" fontAlgn="ctr"/>
                      <a:r>
                        <a:rPr lang="ru-RU" sz="1200" b="1" i="0" u="none" strike="noStrike" dirty="0">
                          <a:effectLst/>
                          <a:latin typeface="Times New Roman" panose="02020603050405020304" pitchFamily="18" charset="0"/>
                        </a:rPr>
                        <a:t>9 324,0</a:t>
                      </a:r>
                    </a:p>
                  </a:txBody>
                  <a:tcPr marL="0" marR="0" marT="0" marB="0" anchor="ctr"/>
                </a:tc>
                <a:tc>
                  <a:txBody>
                    <a:bodyPr/>
                    <a:lstStyle/>
                    <a:p>
                      <a:pPr algn="ctr" fontAlgn="ctr"/>
                      <a:r>
                        <a:rPr lang="ru-RU" sz="1200" b="1" i="0" u="none" strike="noStrike" dirty="0">
                          <a:effectLst/>
                          <a:latin typeface="Times New Roman" panose="02020603050405020304" pitchFamily="18" charset="0"/>
                        </a:rPr>
                        <a:t>3,0</a:t>
                      </a:r>
                    </a:p>
                  </a:txBody>
                  <a:tcPr marL="0" marR="0" marT="0" marB="0" anchor="ctr"/>
                </a:tc>
                <a:extLst>
                  <a:ext uri="{0D108BD9-81ED-4DB2-BD59-A6C34878D82A}">
                    <a16:rowId xmlns:a16="http://schemas.microsoft.com/office/drawing/2014/main" xmlns="" val="10016"/>
                  </a:ext>
                </a:extLst>
              </a:tr>
              <a:tr h="175407">
                <a:tc>
                  <a:txBody>
                    <a:bodyPr/>
                    <a:lstStyle/>
                    <a:p>
                      <a:pPr algn="l" fontAlgn="ctr"/>
                      <a:r>
                        <a:rPr lang="ru-RU" sz="1200" b="0" i="0" u="none" strike="noStrike">
                          <a:effectLst/>
                          <a:latin typeface="Times New Roman" panose="02020603050405020304" pitchFamily="18" charset="0"/>
                        </a:rPr>
                        <a:t>в том числе за счет безвозмездных поступлений</a:t>
                      </a:r>
                    </a:p>
                  </a:txBody>
                  <a:tcPr marL="0" marR="0" marT="0" marB="0" anchor="ctr"/>
                </a:tc>
                <a:tc>
                  <a:txBody>
                    <a:bodyPr/>
                    <a:lstStyle/>
                    <a:p>
                      <a:pPr algn="ctr" fontAlgn="ctr"/>
                      <a:r>
                        <a:rPr lang="ru-RU" sz="1200" b="0" i="0" u="none" strike="noStrike" dirty="0">
                          <a:effectLst/>
                          <a:latin typeface="Times New Roman" panose="02020603050405020304" pitchFamily="18" charset="0"/>
                        </a:rPr>
                        <a:t> </a:t>
                      </a:r>
                      <a:r>
                        <a:rPr lang="ru-RU" sz="1200" b="0" i="0" u="none" strike="noStrike" dirty="0" smtClean="0">
                          <a:effectLst/>
                          <a:latin typeface="Times New Roman" panose="02020603050405020304" pitchFamily="18" charset="0"/>
                        </a:rPr>
                        <a:t>-</a:t>
                      </a:r>
                      <a:endParaRPr lang="ru-RU" sz="1200" b="0" i="0" u="none" strike="noStrike" dirty="0">
                        <a:effectLst/>
                        <a:latin typeface="Times New Roman" panose="02020603050405020304" pitchFamily="18" charset="0"/>
                      </a:endParaRPr>
                    </a:p>
                  </a:txBody>
                  <a:tcPr marL="0" marR="0" marT="0" marB="0" anchor="ctr"/>
                </a:tc>
                <a:tc>
                  <a:txBody>
                    <a:bodyPr/>
                    <a:lstStyle/>
                    <a:p>
                      <a:pPr algn="ctr" fontAlgn="ctr"/>
                      <a:r>
                        <a:rPr kumimoji="0" lang="ru-RU"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a:t>
                      </a:r>
                      <a:endParaRPr lang="ru-RU" sz="1200" b="0" i="0" u="none" strike="noStrike" dirty="0">
                        <a:effectLst/>
                        <a:latin typeface="Times New Roman" panose="02020603050405020304" pitchFamily="18" charset="0"/>
                      </a:endParaRPr>
                    </a:p>
                  </a:txBody>
                  <a:tcPr marL="0" marR="0" marT="0" marB="0" anchor="ctr"/>
                </a:tc>
                <a:tc>
                  <a:txBody>
                    <a:bodyPr/>
                    <a:lstStyle/>
                    <a:p>
                      <a:pPr algn="ctr" fontAlgn="ctr"/>
                      <a:r>
                        <a:rPr kumimoji="0" lang="ru-RU"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a:t>
                      </a:r>
                      <a:endParaRPr lang="ru-RU" sz="1200" b="0" i="0" u="none" strike="noStrike" dirty="0">
                        <a:effectLst/>
                        <a:latin typeface="Times New Roman" panose="02020603050405020304" pitchFamily="18" charset="0"/>
                      </a:endParaRPr>
                    </a:p>
                  </a:txBody>
                  <a:tcPr marL="0" marR="0" marT="0" marB="0" anchor="ctr"/>
                </a:tc>
                <a:tc>
                  <a:txBody>
                    <a:bodyPr/>
                    <a:lstStyle/>
                    <a:p>
                      <a:pPr algn="ctr" fontAlgn="ctr"/>
                      <a:r>
                        <a:rPr kumimoji="0" lang="ru-RU"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a:t>
                      </a:r>
                      <a:endParaRPr lang="ru-RU" sz="1200" b="0" i="0" u="none" strike="noStrike" dirty="0">
                        <a:effectLst/>
                        <a:latin typeface="Times New Roman" panose="02020603050405020304" pitchFamily="18" charset="0"/>
                      </a:endParaRPr>
                    </a:p>
                  </a:txBody>
                  <a:tcPr marL="0" marR="0" marT="0" marB="0" anchor="ctr"/>
                </a:tc>
                <a:extLst>
                  <a:ext uri="{0D108BD9-81ED-4DB2-BD59-A6C34878D82A}">
                    <a16:rowId xmlns:a16="http://schemas.microsoft.com/office/drawing/2014/main" xmlns="" val="10017"/>
                  </a:ext>
                </a:extLst>
              </a:tr>
              <a:tr h="175407">
                <a:tc>
                  <a:txBody>
                    <a:bodyPr/>
                    <a:lstStyle/>
                    <a:p>
                      <a:pPr algn="l" fontAlgn="ctr"/>
                      <a:r>
                        <a:rPr lang="ru-RU" sz="1200" b="1" i="0" u="none" strike="noStrike" dirty="0">
                          <a:effectLst/>
                          <a:latin typeface="Times New Roman" panose="02020603050405020304" pitchFamily="18" charset="0"/>
                        </a:rPr>
                        <a:t>Средства массовой информации</a:t>
                      </a:r>
                    </a:p>
                  </a:txBody>
                  <a:tcPr marL="0" marR="0" marT="0" marB="0" anchor="ctr"/>
                </a:tc>
                <a:tc>
                  <a:txBody>
                    <a:bodyPr/>
                    <a:lstStyle/>
                    <a:p>
                      <a:pPr algn="ctr" fontAlgn="ctr"/>
                      <a:r>
                        <a:rPr lang="ru-RU" sz="1200" b="1" i="0" u="none" strike="noStrike" dirty="0">
                          <a:effectLst/>
                          <a:latin typeface="Times New Roman" panose="02020603050405020304" pitchFamily="18" charset="0"/>
                        </a:rPr>
                        <a:t>1 925,0</a:t>
                      </a:r>
                    </a:p>
                  </a:txBody>
                  <a:tcPr marL="0" marR="0" marT="0" marB="0" anchor="ctr"/>
                </a:tc>
                <a:tc>
                  <a:txBody>
                    <a:bodyPr/>
                    <a:lstStyle/>
                    <a:p>
                      <a:pPr algn="ctr" fontAlgn="ctr"/>
                      <a:r>
                        <a:rPr lang="ru-RU" sz="1200" b="1" i="0" u="none" strike="noStrike" dirty="0">
                          <a:effectLst/>
                          <a:latin typeface="Times New Roman" panose="02020603050405020304" pitchFamily="18" charset="0"/>
                        </a:rPr>
                        <a:t>0,6</a:t>
                      </a:r>
                    </a:p>
                  </a:txBody>
                  <a:tcPr marL="0" marR="0" marT="0" marB="0" anchor="ctr"/>
                </a:tc>
                <a:tc>
                  <a:txBody>
                    <a:bodyPr/>
                    <a:lstStyle/>
                    <a:p>
                      <a:pPr algn="ctr" fontAlgn="ctr"/>
                      <a:r>
                        <a:rPr lang="ru-RU" sz="1200" b="1" i="0" u="none" strike="noStrike" dirty="0">
                          <a:effectLst/>
                          <a:latin typeface="Times New Roman" panose="02020603050405020304" pitchFamily="18" charset="0"/>
                        </a:rPr>
                        <a:t>1 925,0</a:t>
                      </a:r>
                    </a:p>
                  </a:txBody>
                  <a:tcPr marL="0" marR="0" marT="0" marB="0" anchor="ctr"/>
                </a:tc>
                <a:tc>
                  <a:txBody>
                    <a:bodyPr/>
                    <a:lstStyle/>
                    <a:p>
                      <a:pPr algn="ctr" fontAlgn="ctr"/>
                      <a:r>
                        <a:rPr lang="ru-RU" sz="1200" b="1" i="0" u="none" strike="noStrike" dirty="0">
                          <a:effectLst/>
                          <a:latin typeface="Times New Roman" panose="02020603050405020304" pitchFamily="18" charset="0"/>
                        </a:rPr>
                        <a:t>0,6</a:t>
                      </a:r>
                    </a:p>
                  </a:txBody>
                  <a:tcPr marL="0" marR="0" marT="0" marB="0" anchor="ctr"/>
                </a:tc>
                <a:extLst>
                  <a:ext uri="{0D108BD9-81ED-4DB2-BD59-A6C34878D82A}">
                    <a16:rowId xmlns:a16="http://schemas.microsoft.com/office/drawing/2014/main" xmlns="" val="10018"/>
                  </a:ext>
                </a:extLst>
              </a:tr>
              <a:tr h="175407">
                <a:tc>
                  <a:txBody>
                    <a:bodyPr/>
                    <a:lstStyle/>
                    <a:p>
                      <a:pPr algn="l" fontAlgn="ctr"/>
                      <a:r>
                        <a:rPr lang="ru-RU" sz="1200" b="0" i="0" u="none" strike="noStrike" dirty="0">
                          <a:effectLst/>
                          <a:latin typeface="Times New Roman" panose="02020603050405020304" pitchFamily="18" charset="0"/>
                        </a:rPr>
                        <a:t>в том числе за счет безвозмездных поступлений</a:t>
                      </a:r>
                    </a:p>
                  </a:txBody>
                  <a:tcPr marL="0" marR="0" marT="0" marB="0" anchor="ctr"/>
                </a:tc>
                <a:tc>
                  <a:txBody>
                    <a:bodyPr/>
                    <a:lstStyle/>
                    <a:p>
                      <a:pPr algn="ctr" fontAlgn="ctr"/>
                      <a:r>
                        <a:rPr lang="ru-RU" sz="1200" b="0" i="0" u="none" strike="noStrike" dirty="0">
                          <a:effectLst/>
                          <a:latin typeface="Times New Roman" panose="02020603050405020304" pitchFamily="18" charset="0"/>
                        </a:rPr>
                        <a:t> </a:t>
                      </a:r>
                      <a:r>
                        <a:rPr lang="ru-RU" sz="1200" b="0" i="0" u="none" strike="noStrike" dirty="0" smtClean="0">
                          <a:effectLst/>
                          <a:latin typeface="Times New Roman" panose="02020603050405020304" pitchFamily="18" charset="0"/>
                        </a:rPr>
                        <a:t>-</a:t>
                      </a:r>
                      <a:endParaRPr lang="ru-RU" sz="1200" b="0" i="0" u="none" strike="noStrike" dirty="0">
                        <a:effectLst/>
                        <a:latin typeface="Times New Roman" panose="02020603050405020304" pitchFamily="18" charset="0"/>
                      </a:endParaRPr>
                    </a:p>
                  </a:txBody>
                  <a:tcPr marL="0" marR="0" marT="0" marB="0" anchor="ctr"/>
                </a:tc>
                <a:tc>
                  <a:txBody>
                    <a:bodyPr/>
                    <a:lstStyle/>
                    <a:p>
                      <a:pPr algn="ctr" fontAlgn="ctr"/>
                      <a:r>
                        <a:rPr kumimoji="0" lang="ru-RU"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a:t>
                      </a:r>
                      <a:endParaRPr lang="ru-RU" sz="1200" b="0" i="0" u="none" strike="noStrike" dirty="0">
                        <a:effectLst/>
                        <a:latin typeface="Times New Roman" panose="02020603050405020304" pitchFamily="18" charset="0"/>
                      </a:endParaRPr>
                    </a:p>
                  </a:txBody>
                  <a:tcPr marL="0" marR="0" marT="0" marB="0" anchor="ctr"/>
                </a:tc>
                <a:tc>
                  <a:txBody>
                    <a:bodyPr/>
                    <a:lstStyle/>
                    <a:p>
                      <a:pPr algn="ctr" fontAlgn="ctr"/>
                      <a:r>
                        <a:rPr kumimoji="0" lang="ru-RU"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a:t>
                      </a:r>
                      <a:endParaRPr lang="ru-RU" sz="1200" b="0" i="0" u="none" strike="noStrike" dirty="0">
                        <a:effectLst/>
                        <a:latin typeface="Times New Roman" panose="02020603050405020304" pitchFamily="18" charset="0"/>
                      </a:endParaRPr>
                    </a:p>
                  </a:txBody>
                  <a:tcPr marL="0" marR="0" marT="0" marB="0" anchor="ctr"/>
                </a:tc>
                <a:tc>
                  <a:txBody>
                    <a:bodyPr/>
                    <a:lstStyle/>
                    <a:p>
                      <a:pPr algn="ctr" fontAlgn="ctr"/>
                      <a:r>
                        <a:rPr kumimoji="0" lang="ru-RU"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a:t>
                      </a:r>
                      <a:endParaRPr lang="ru-RU" sz="1200" b="0" i="0" u="none" strike="noStrike" dirty="0">
                        <a:effectLst/>
                        <a:latin typeface="Times New Roman" panose="02020603050405020304" pitchFamily="18" charset="0"/>
                      </a:endParaRPr>
                    </a:p>
                  </a:txBody>
                  <a:tcPr marL="0" marR="0" marT="0" marB="0" anchor="ctr"/>
                </a:tc>
                <a:extLst>
                  <a:ext uri="{0D108BD9-81ED-4DB2-BD59-A6C34878D82A}">
                    <a16:rowId xmlns:a16="http://schemas.microsoft.com/office/drawing/2014/main" xmlns="" val="10019"/>
                  </a:ext>
                </a:extLst>
              </a:tr>
              <a:tr h="272799">
                <a:tc>
                  <a:txBody>
                    <a:bodyPr/>
                    <a:lstStyle/>
                    <a:p>
                      <a:pPr algn="l" fontAlgn="ctr"/>
                      <a:r>
                        <a:rPr lang="ru-RU" sz="1200" b="1" i="0" u="none" strike="noStrike" dirty="0">
                          <a:effectLst/>
                          <a:latin typeface="Times New Roman" panose="02020603050405020304" pitchFamily="18" charset="0"/>
                        </a:rPr>
                        <a:t>Обслуживание государственного и муниципального долга</a:t>
                      </a:r>
                    </a:p>
                  </a:txBody>
                  <a:tcPr marL="0" marR="0" marT="0" marB="0" anchor="ctr"/>
                </a:tc>
                <a:tc>
                  <a:txBody>
                    <a:bodyPr/>
                    <a:lstStyle/>
                    <a:p>
                      <a:pPr algn="ctr" fontAlgn="ctr"/>
                      <a:r>
                        <a:rPr lang="ru-RU" sz="1200" b="1" i="0" u="none" strike="noStrike" dirty="0">
                          <a:effectLst/>
                          <a:latin typeface="Times New Roman" panose="02020603050405020304" pitchFamily="18" charset="0"/>
                        </a:rPr>
                        <a:t>1 679,0</a:t>
                      </a:r>
                    </a:p>
                  </a:txBody>
                  <a:tcPr marL="0" marR="0" marT="0" marB="0" anchor="ctr"/>
                </a:tc>
                <a:tc>
                  <a:txBody>
                    <a:bodyPr/>
                    <a:lstStyle/>
                    <a:p>
                      <a:pPr algn="ctr" fontAlgn="ctr"/>
                      <a:r>
                        <a:rPr lang="ru-RU" sz="1200" b="1" i="0" u="none" strike="noStrike" dirty="0">
                          <a:effectLst/>
                          <a:latin typeface="Times New Roman" panose="02020603050405020304" pitchFamily="18" charset="0"/>
                        </a:rPr>
                        <a:t>0,5</a:t>
                      </a:r>
                    </a:p>
                  </a:txBody>
                  <a:tcPr marL="0" marR="0" marT="0" marB="0" anchor="ctr"/>
                </a:tc>
                <a:tc>
                  <a:txBody>
                    <a:bodyPr/>
                    <a:lstStyle/>
                    <a:p>
                      <a:pPr algn="ctr" fontAlgn="ctr"/>
                      <a:r>
                        <a:rPr lang="ru-RU" sz="1200" b="1" i="0" u="none" strike="noStrike" dirty="0">
                          <a:effectLst/>
                          <a:latin typeface="Times New Roman" panose="02020603050405020304" pitchFamily="18" charset="0"/>
                        </a:rPr>
                        <a:t>1 666,0</a:t>
                      </a:r>
                    </a:p>
                  </a:txBody>
                  <a:tcPr marL="0" marR="0" marT="0" marB="0" anchor="ctr"/>
                </a:tc>
                <a:tc>
                  <a:txBody>
                    <a:bodyPr/>
                    <a:lstStyle/>
                    <a:p>
                      <a:pPr algn="ctr" fontAlgn="ctr"/>
                      <a:r>
                        <a:rPr lang="ru-RU" sz="1200" b="1" i="0" u="none" strike="noStrike" dirty="0">
                          <a:effectLst/>
                          <a:latin typeface="Times New Roman" panose="02020603050405020304" pitchFamily="18" charset="0"/>
                        </a:rPr>
                        <a:t>0,5</a:t>
                      </a:r>
                    </a:p>
                  </a:txBody>
                  <a:tcPr marL="0" marR="0" marT="0" marB="0" anchor="ctr"/>
                </a:tc>
                <a:extLst>
                  <a:ext uri="{0D108BD9-81ED-4DB2-BD59-A6C34878D82A}">
                    <a16:rowId xmlns:a16="http://schemas.microsoft.com/office/drawing/2014/main" xmlns="" val="10020"/>
                  </a:ext>
                </a:extLst>
              </a:tr>
              <a:tr h="175407">
                <a:tc>
                  <a:txBody>
                    <a:bodyPr/>
                    <a:lstStyle/>
                    <a:p>
                      <a:pPr algn="l" fontAlgn="ctr"/>
                      <a:r>
                        <a:rPr lang="ru-RU" sz="1200" b="0" i="0" u="none" strike="noStrike">
                          <a:effectLst/>
                          <a:latin typeface="Times New Roman" panose="02020603050405020304" pitchFamily="18" charset="0"/>
                        </a:rPr>
                        <a:t>Условно утвержденные расходы</a:t>
                      </a:r>
                    </a:p>
                  </a:txBody>
                  <a:tcPr marL="0" marR="0" marT="0" marB="0" anchor="ctr"/>
                </a:tc>
                <a:tc>
                  <a:txBody>
                    <a:bodyPr/>
                    <a:lstStyle/>
                    <a:p>
                      <a:pPr algn="ctr" fontAlgn="ctr"/>
                      <a:r>
                        <a:rPr lang="ru-RU" sz="1200" b="0" i="0" u="none" strike="noStrike">
                          <a:effectLst/>
                          <a:latin typeface="Times New Roman" panose="02020603050405020304" pitchFamily="18" charset="0"/>
                        </a:rPr>
                        <a:t>7 620,0</a:t>
                      </a:r>
                    </a:p>
                  </a:txBody>
                  <a:tcPr marL="0" marR="0" marT="0" marB="0" anchor="ctr"/>
                </a:tc>
                <a:tc>
                  <a:txBody>
                    <a:bodyPr/>
                    <a:lstStyle/>
                    <a:p>
                      <a:pPr algn="ctr" fontAlgn="ctr"/>
                      <a:r>
                        <a:rPr lang="ru-RU" sz="1200" b="0" i="0" u="none" strike="noStrike" dirty="0">
                          <a:effectLst/>
                          <a:latin typeface="Times New Roman" panose="02020603050405020304" pitchFamily="18" charset="0"/>
                        </a:rPr>
                        <a:t>2,3</a:t>
                      </a:r>
                    </a:p>
                  </a:txBody>
                  <a:tcPr marL="0" marR="0" marT="0" marB="0" anchor="ctr"/>
                </a:tc>
                <a:tc>
                  <a:txBody>
                    <a:bodyPr/>
                    <a:lstStyle/>
                    <a:p>
                      <a:pPr algn="ctr" fontAlgn="ctr"/>
                      <a:r>
                        <a:rPr lang="ru-RU" sz="1200" b="0" i="0" u="none" strike="noStrike">
                          <a:effectLst/>
                          <a:latin typeface="Times New Roman" panose="02020603050405020304" pitchFamily="18" charset="0"/>
                        </a:rPr>
                        <a:t>14 909,0</a:t>
                      </a:r>
                    </a:p>
                  </a:txBody>
                  <a:tcPr marL="0" marR="0" marT="0" marB="0" anchor="ctr"/>
                </a:tc>
                <a:tc>
                  <a:txBody>
                    <a:bodyPr/>
                    <a:lstStyle/>
                    <a:p>
                      <a:pPr algn="ctr" fontAlgn="ctr"/>
                      <a:r>
                        <a:rPr lang="ru-RU" sz="1200" b="0" i="0" u="none" strike="noStrike" dirty="0">
                          <a:effectLst/>
                          <a:latin typeface="Times New Roman" panose="02020603050405020304" pitchFamily="18" charset="0"/>
                        </a:rPr>
                        <a:t>4,8</a:t>
                      </a:r>
                    </a:p>
                  </a:txBody>
                  <a:tcPr marL="0" marR="0" marT="0" marB="0" anchor="ctr"/>
                </a:tc>
                <a:extLst>
                  <a:ext uri="{0D108BD9-81ED-4DB2-BD59-A6C34878D82A}">
                    <a16:rowId xmlns:a16="http://schemas.microsoft.com/office/drawing/2014/main" xmlns="" val="10022"/>
                  </a:ext>
                </a:extLst>
              </a:tr>
              <a:tr h="175407">
                <a:tc>
                  <a:txBody>
                    <a:bodyPr/>
                    <a:lstStyle/>
                    <a:p>
                      <a:pPr algn="l" fontAlgn="ctr"/>
                      <a:r>
                        <a:rPr lang="ru-RU" sz="1200" b="1" i="0" u="none" strike="noStrike" dirty="0">
                          <a:effectLst/>
                          <a:latin typeface="Times New Roman" panose="02020603050405020304" pitchFamily="18" charset="0"/>
                        </a:rPr>
                        <a:t>Всего расходов</a:t>
                      </a:r>
                    </a:p>
                  </a:txBody>
                  <a:tcPr marL="0" marR="0" marT="0" marB="0" anchor="ctr"/>
                </a:tc>
                <a:tc>
                  <a:txBody>
                    <a:bodyPr/>
                    <a:lstStyle/>
                    <a:p>
                      <a:pPr algn="ctr" fontAlgn="ctr"/>
                      <a:r>
                        <a:rPr lang="ru-RU" sz="1200" b="1" i="0" u="none" strike="noStrike" dirty="0">
                          <a:effectLst/>
                          <a:latin typeface="Times New Roman" panose="02020603050405020304" pitchFamily="18" charset="0"/>
                        </a:rPr>
                        <a:t>338 516,0</a:t>
                      </a:r>
                    </a:p>
                  </a:txBody>
                  <a:tcPr marL="0" marR="0" marT="0" marB="0" anchor="ctr"/>
                </a:tc>
                <a:tc>
                  <a:txBody>
                    <a:bodyPr/>
                    <a:lstStyle/>
                    <a:p>
                      <a:pPr algn="ctr" fontAlgn="ctr"/>
                      <a:r>
                        <a:rPr lang="ru-RU" sz="1200" b="1" i="0" u="none" strike="noStrike" dirty="0">
                          <a:effectLst/>
                          <a:latin typeface="Times New Roman" panose="02020603050405020304" pitchFamily="18" charset="0"/>
                        </a:rPr>
                        <a:t>100,0</a:t>
                      </a:r>
                    </a:p>
                  </a:txBody>
                  <a:tcPr marL="0" marR="0" marT="0" marB="0" anchor="ctr"/>
                </a:tc>
                <a:tc>
                  <a:txBody>
                    <a:bodyPr/>
                    <a:lstStyle/>
                    <a:p>
                      <a:pPr algn="ctr" fontAlgn="ctr"/>
                      <a:r>
                        <a:rPr lang="ru-RU" sz="1200" b="1" i="0" u="none" strike="noStrike" dirty="0">
                          <a:effectLst/>
                          <a:latin typeface="Times New Roman" panose="02020603050405020304" pitchFamily="18" charset="0"/>
                        </a:rPr>
                        <a:t>313 036,0</a:t>
                      </a:r>
                    </a:p>
                  </a:txBody>
                  <a:tcPr marL="0" marR="0" marT="0" marB="0" anchor="ctr"/>
                </a:tc>
                <a:tc>
                  <a:txBody>
                    <a:bodyPr/>
                    <a:lstStyle/>
                    <a:p>
                      <a:pPr algn="ctr" fontAlgn="ctr"/>
                      <a:r>
                        <a:rPr lang="ru-RU" sz="1200" b="1" i="0" u="none" strike="noStrike" dirty="0">
                          <a:effectLst/>
                          <a:latin typeface="Times New Roman" panose="02020603050405020304" pitchFamily="18" charset="0"/>
                        </a:rPr>
                        <a:t>100,0</a:t>
                      </a:r>
                    </a:p>
                  </a:txBody>
                  <a:tcPr marL="0" marR="0" marT="0" marB="0" anchor="ctr"/>
                </a:tc>
                <a:extLst>
                  <a:ext uri="{0D108BD9-81ED-4DB2-BD59-A6C34878D82A}">
                    <a16:rowId xmlns:a16="http://schemas.microsoft.com/office/drawing/2014/main" xmlns="" val="10023"/>
                  </a:ext>
                </a:extLst>
              </a:tr>
              <a:tr h="175407">
                <a:tc>
                  <a:txBody>
                    <a:bodyPr/>
                    <a:lstStyle/>
                    <a:p>
                      <a:pPr algn="l" fontAlgn="ctr"/>
                      <a:r>
                        <a:rPr lang="ru-RU" sz="1200" b="0" i="0" u="none" strike="noStrike" dirty="0">
                          <a:effectLst/>
                          <a:latin typeface="Times New Roman" panose="02020603050405020304" pitchFamily="18" charset="0"/>
                        </a:rPr>
                        <a:t>в том числе за счет безвозмездных поступлений</a:t>
                      </a:r>
                    </a:p>
                  </a:txBody>
                  <a:tcPr marL="0" marR="0" marT="0" marB="0" anchor="ctr"/>
                </a:tc>
                <a:tc>
                  <a:txBody>
                    <a:bodyPr/>
                    <a:lstStyle/>
                    <a:p>
                      <a:pPr algn="ctr" fontAlgn="ctr"/>
                      <a:r>
                        <a:rPr lang="ru-RU" sz="1200" b="0" i="0" u="none" strike="noStrike" dirty="0">
                          <a:effectLst/>
                          <a:latin typeface="Times New Roman" panose="02020603050405020304" pitchFamily="18" charset="0"/>
                        </a:rPr>
                        <a:t>33 213,0</a:t>
                      </a:r>
                    </a:p>
                  </a:txBody>
                  <a:tcPr marL="0" marR="0" marT="0" marB="0" anchor="ctr"/>
                </a:tc>
                <a:tc>
                  <a:txBody>
                    <a:bodyPr/>
                    <a:lstStyle/>
                    <a:p>
                      <a:pPr algn="ctr" fontAlgn="ctr"/>
                      <a:r>
                        <a:rPr lang="ru-RU" sz="1200" b="0" i="0" u="none" strike="noStrike" dirty="0" smtClean="0">
                          <a:effectLst/>
                          <a:latin typeface="Times New Roman" panose="02020603050405020304" pitchFamily="18" charset="0"/>
                        </a:rPr>
                        <a:t>-</a:t>
                      </a:r>
                      <a:r>
                        <a:rPr lang="ru-RU" sz="1200" b="0" i="0" u="none" strike="noStrike" dirty="0">
                          <a:effectLst/>
                          <a:latin typeface="Times New Roman" panose="02020603050405020304" pitchFamily="18" charset="0"/>
                        </a:rPr>
                        <a:t> </a:t>
                      </a:r>
                    </a:p>
                  </a:txBody>
                  <a:tcPr marL="0" marR="0" marT="0" marB="0" anchor="ctr"/>
                </a:tc>
                <a:tc>
                  <a:txBody>
                    <a:bodyPr/>
                    <a:lstStyle/>
                    <a:p>
                      <a:pPr algn="ctr" fontAlgn="ctr"/>
                      <a:r>
                        <a:rPr lang="ru-RU" sz="1200" b="0" i="0" u="none" strike="noStrike">
                          <a:effectLst/>
                          <a:latin typeface="Times New Roman" panose="02020603050405020304" pitchFamily="18" charset="0"/>
                        </a:rPr>
                        <a:t>0,0</a:t>
                      </a:r>
                    </a:p>
                  </a:txBody>
                  <a:tcPr marL="0" marR="0" marT="0" marB="0" anchor="ctr"/>
                </a:tc>
                <a:tc>
                  <a:txBody>
                    <a:bodyPr/>
                    <a:lstStyle/>
                    <a:p>
                      <a:pPr algn="ctr" fontAlgn="ctr"/>
                      <a:r>
                        <a:rPr lang="ru-RU" sz="1200" b="0" i="0" u="none" strike="noStrike" dirty="0" smtClean="0">
                          <a:effectLst/>
                          <a:latin typeface="Times New Roman" panose="02020603050405020304" pitchFamily="18" charset="0"/>
                        </a:rPr>
                        <a:t>-</a:t>
                      </a:r>
                      <a:r>
                        <a:rPr lang="ru-RU" sz="1200" b="0" i="0" u="none" strike="noStrike" dirty="0">
                          <a:effectLst/>
                          <a:latin typeface="Times New Roman" panose="02020603050405020304" pitchFamily="18" charset="0"/>
                        </a:rPr>
                        <a:t> </a:t>
                      </a:r>
                    </a:p>
                  </a:txBody>
                  <a:tcPr marL="0" marR="0" marT="0" marB="0" anchor="ctr"/>
                </a:tc>
                <a:extLst>
                  <a:ext uri="{0D108BD9-81ED-4DB2-BD59-A6C34878D82A}">
                    <a16:rowId xmlns:a16="http://schemas.microsoft.com/office/drawing/2014/main" xmlns="" val="10024"/>
                  </a:ext>
                </a:extLst>
              </a:tr>
            </a:tbl>
          </a:graphicData>
        </a:graphic>
      </p:graphicFrame>
    </p:spTree>
  </p:cSld>
  <p:clrMapOvr>
    <a:masterClrMapping/>
  </p:clrMapOvr>
  <p:transition>
    <p:pull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257735"/>
            <a:ext cx="8712968" cy="6340197"/>
          </a:xfrm>
          <a:prstGeom prst="rect">
            <a:avLst/>
          </a:prstGeom>
        </p:spPr>
        <p:txBody>
          <a:bodyPr wrap="square">
            <a:spAutoFit/>
          </a:bodyPr>
          <a:lstStyle/>
          <a:p>
            <a:pPr algn="just">
              <a:tabLst>
                <a:tab pos="361950" algn="l"/>
              </a:tabLst>
            </a:pPr>
            <a:r>
              <a:rPr lang="ru-RU" sz="1400" dirty="0">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rPr>
              <a:t>    Наибольший </a:t>
            </a:r>
            <a:r>
              <a:rPr lang="ru-RU" sz="1400" dirty="0">
                <a:latin typeface="Times New Roman" panose="02020603050405020304" pitchFamily="18" charset="0"/>
                <a:cs typeface="Times New Roman" panose="02020603050405020304" pitchFamily="18" charset="0"/>
              </a:rPr>
              <a:t>удельный вес в расходах бюджета 2022 года и планового периода 2023-2024 годов составляет финансирование отраслей: социально-культурной сферы 37,4%, общегосударственных вопросов  31%, жилищно-коммунального хозяйства 25%.</a:t>
            </a:r>
          </a:p>
          <a:p>
            <a:pPr algn="just">
              <a:tabLst>
                <a:tab pos="361950" algn="l"/>
              </a:tabLst>
            </a:pPr>
            <a:r>
              <a:rPr lang="ru-RU" sz="1400" dirty="0" smtClean="0">
                <a:latin typeface="Times New Roman" panose="02020603050405020304" pitchFamily="18" charset="0"/>
                <a:cs typeface="Times New Roman" panose="02020603050405020304" pitchFamily="18" charset="0"/>
              </a:rPr>
              <a:t>     Раздел </a:t>
            </a:r>
            <a:r>
              <a:rPr lang="ru-RU" sz="1400" dirty="0">
                <a:latin typeface="Times New Roman" panose="02020603050405020304" pitchFamily="18" charset="0"/>
                <a:cs typeface="Times New Roman" panose="02020603050405020304" pitchFamily="18" charset="0"/>
              </a:rPr>
              <a:t>«Общегосударственные расходы» составляет 31% от общих расходов. Данная отрасль включает в себя расходы по «Резервному фонду» (2022 год – 600 тыс. рублей, 2023 – 2024 годы – 1000,0 тыс. рублей); обеспечение деятельности МБУ «МФЦ» (2022 год – 10174,2 тыс. рублей, 2023 год и 2024 год по 10194,6 тыс. рублей ежегодно); обеспечение деятельности МКУ «Централизованная бухгалтерия» (2022 год – 14538,9 тыс. рублей, 2023 год и 2024 год в сумме 14258,2 тыс. рублей и 14264,7 тыс. рублей соответственно по годам); обеспечение деятельности МКУ «Центр административно-хозяйственного обслуживания учреждений социальной сферы»  (2022 год –13559,4 тыс. рублей, 2023 год –13459,1 тыс. рублей и 2024 год –13459,0 тыс. рублей); обеспечение деятельности МКУ «Учреждение по обеспечению деятельности органов местного самоуправления»  (2022 год –  13119,4 тыс. рублей, 2023 год – 12204,1 тыс. рублей и 2024 год –  12695,6 тыс. рублей); обеспечение деятельности МКУ г.о. Октябрьск «Управление по вопросам ЖКХ, энергетики и функционирования ЕДДС» (2022 год – 2024 годы  3823,3 тыс. рублей ежегодно); обеспечение деятельности МКУ «Управление по вопросам семьи» (2022 год – 2967,3 тыс. рублей, 2023 год – 2972,4 тыс. рублей и 2024 год –  930,0 тыс. рублей);  выполнение муниципального задания МБУ «Благоустройство» в части содержания административных зданий (2022 год – 5200,0 тыс. рублей, 2023  и 2024 годы 4751,1 тыс. рублей и 4957,2 тыс. рублей соответственно по годам); возмещение расходов, связанных с депутатской деятельностью (2022 год – 2024 год – 907,0 тыс. рублей ежегодно); управление муниципальным имуществом в части уплаты взносов на капитальный ремонт муниципального имущества, оплаты коммунальных услуг, проведение кадастровых работ  (2022 год – 1784,1 тыс. рублей, 2023 год – 2071,2 тыс. рублей, 2024 год – 2095,9 тыс. рублей).</a:t>
            </a:r>
          </a:p>
          <a:p>
            <a:pPr algn="just"/>
            <a:r>
              <a:rPr lang="ru-RU" sz="1400" dirty="0" smtClean="0">
                <a:latin typeface="Times New Roman" panose="02020603050405020304" pitchFamily="18" charset="0"/>
                <a:cs typeface="Times New Roman" panose="02020603050405020304" pitchFamily="18" charset="0"/>
              </a:rPr>
              <a:t>     Наличие </a:t>
            </a:r>
            <a:r>
              <a:rPr lang="ru-RU" sz="1400" dirty="0">
                <a:latin typeface="Times New Roman" panose="02020603050405020304" pitchFamily="18" charset="0"/>
                <a:cs typeface="Times New Roman" panose="02020603050405020304" pitchFamily="18" charset="0"/>
              </a:rPr>
              <a:t>управленческой деятельности муниципального образования и выполнение им хозяйственно-организационной функции предполагает планирование расходов муниципального бюджета на содержание органов местного самоуправления. Эти расходы, входящие по своей функциональности в раздел «Общегосударственные вопросы», являются материально-финансовой базой деятельности органов власти, которые осуществляют управленческие функции муниципальным образованием - городской округ </a:t>
            </a:r>
            <a:r>
              <a:rPr lang="ru-RU" sz="1400" dirty="0" smtClean="0">
                <a:latin typeface="Times New Roman" panose="02020603050405020304" pitchFamily="18" charset="0"/>
                <a:cs typeface="Times New Roman" panose="02020603050405020304" pitchFamily="18" charset="0"/>
              </a:rPr>
              <a:t>Октябрьск.</a:t>
            </a:r>
          </a:p>
          <a:p>
            <a:pPr algn="just"/>
            <a:r>
              <a:rPr lang="ru-RU" sz="1400" dirty="0">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rPr>
              <a:t>   В </a:t>
            </a:r>
            <a:r>
              <a:rPr lang="ru-RU" sz="1400" dirty="0">
                <a:latin typeface="Times New Roman" panose="02020603050405020304" pitchFamily="18" charset="0"/>
                <a:cs typeface="Times New Roman" panose="02020603050405020304" pitchFamily="18" charset="0"/>
              </a:rPr>
              <a:t>проекте бюджета на 2022 год расходы на содержание органов местного самоуправления по всем управленческим отраслевым структурам без учета субвенций из областного бюджета предусмотрены в объеме 45658,5 тыс. рублей, на 2023 год – 45474,2 тыс. рублей и на 2024 год – 45536,5 тыс. рублей</a:t>
            </a:r>
            <a:r>
              <a:rPr lang="ru-RU" sz="1400" dirty="0" smtClean="0">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p:txBody>
      </p:sp>
    </p:spTree>
  </p:cSld>
  <p:clrMapOvr>
    <a:masterClrMapping/>
  </p:clrMapOvr>
  <p:transition>
    <p:pull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29283" y="44624"/>
            <a:ext cx="8928992" cy="6771084"/>
          </a:xfrm>
          <a:prstGeom prst="rect">
            <a:avLst/>
          </a:prstGeom>
        </p:spPr>
        <p:txBody>
          <a:bodyPr wrap="square">
            <a:spAutoFit/>
          </a:bodyPr>
          <a:lstStyle/>
          <a:p>
            <a:pPr indent="268288" algn="just"/>
            <a:r>
              <a:rPr lang="ru-RU" sz="1400" dirty="0" smtClean="0">
                <a:latin typeface="Times New Roman" panose="02020603050405020304" pitchFamily="18" charset="0"/>
                <a:cs typeface="Times New Roman" panose="02020603050405020304" pitchFamily="18" charset="0"/>
              </a:rPr>
              <a:t>Необходимо </a:t>
            </a:r>
            <a:r>
              <a:rPr lang="ru-RU" sz="1400" dirty="0">
                <a:latin typeface="Times New Roman" panose="02020603050405020304" pitchFamily="18" charset="0"/>
                <a:cs typeface="Times New Roman" panose="02020603050405020304" pitchFamily="18" charset="0"/>
              </a:rPr>
              <a:t>отметить, что значение норматива, установленного Правительством Самарской области для формирования расходов на содержание органов местного самоуправления, городским округом Октябрьск соблюдается ежегодно. </a:t>
            </a:r>
          </a:p>
          <a:p>
            <a:pPr indent="268288" algn="just"/>
            <a:r>
              <a:rPr lang="ru-RU" sz="1400" dirty="0" err="1">
                <a:latin typeface="Times New Roman" panose="02020603050405020304" pitchFamily="18" charset="0"/>
                <a:cs typeface="Times New Roman" panose="02020603050405020304" pitchFamily="18" charset="0"/>
              </a:rPr>
              <a:t>Справочно</a:t>
            </a:r>
            <a:r>
              <a:rPr lang="ru-RU" sz="1400" dirty="0">
                <a:latin typeface="Times New Roman" panose="02020603050405020304" pitchFamily="18" charset="0"/>
                <a:cs typeface="Times New Roman" panose="02020603050405020304" pitchFamily="18" charset="0"/>
              </a:rPr>
              <a:t>: Расходы на содержание органов местного самоуправления на 2022 год при нормативе 27,64%, установленном Постановлением Правительства Самарской области, предельный объем составляет 53684,4 тыс. рублей. В бюджете городского округа Октябрьск расходы на содержание органов местного самоуправления по всем управленческим отраслевым структурам без учета субвенций из областного бюджета предусмотрены в сумме 48006,7 тыс. рублей. (48772,2 тыс. рублей с учетом субвенций), или на 9,2% – ниже нормативного объема, что составляет 4912,2 тыс. рублей).</a:t>
            </a:r>
          </a:p>
          <a:p>
            <a:pPr indent="268288" algn="just"/>
            <a:r>
              <a:rPr lang="ru-RU" sz="1400" dirty="0">
                <a:latin typeface="Times New Roman" panose="02020603050405020304" pitchFamily="18" charset="0"/>
                <a:cs typeface="Times New Roman" panose="02020603050405020304" pitchFamily="18" charset="0"/>
              </a:rPr>
              <a:t>Раздел «Жилищно-коммунальное хозяйство» составляет 25% от общих расходов, без учета областных средств – 19,2%. Данная отрасль включает в себя расходы на  жилищное хозяйство в сумме 20544,3 тыс. рублей, в том числе 20374,3 тыс. рублей на реализацию муниципальной программы «Переселение граждан из аварийного жилищного фонда на территории городского округа Октябрьск на 2018-2024 годы», из них  13097,7 тыс. рублей за счет средств  областного бюджета; 170,0 тыс. рублей – ремонт муниципального жилищного фонда; на коммунальное хозяйство в сумме 1749,6 тыс. рублей в рамках муниципальной программы комплексного развития коммунальной инфраструктуры городского округа Октябрьск Самарской области на 2018-2030 годы на приобретение комплектов реагентов для успешной эксплуатации комплекса очистных сооружений; на благоустройство городского округа в сумме 69059,7 тыс. рублей в рамках реализации муниципальных программ: </a:t>
            </a:r>
          </a:p>
          <a:p>
            <a:pPr indent="268288" algn="just"/>
            <a:r>
              <a:rPr lang="ru-RU" sz="1400" dirty="0">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Благоустройство территории городского округа Октябрьск на 2017-2025 годы» в сумме 42436,9 тыс. рублей (освещение улиц в сумме 5696,5 тыс. рублей, содержание кладбищ и погребение умерших, не имеющих родственников в сумме 1745,1 тыс. рублей; поставка и выполнение работ по монтажу детского игрового оборудования в сумме 653,2 тыс. рублей; организация благоустройства и озеленения в сумме 5606,8 тыс. рублей, уборка территории в сумме 28596,3 тыс. рублей, прочие расходы);</a:t>
            </a:r>
          </a:p>
          <a:p>
            <a:pPr indent="268288" algn="just"/>
            <a:r>
              <a:rPr lang="ru-RU" sz="1400" dirty="0" smtClean="0">
                <a:latin typeface="Times New Roman" panose="02020603050405020304" pitchFamily="18" charset="0"/>
                <a:cs typeface="Times New Roman" panose="02020603050405020304" pitchFamily="18" charset="0"/>
              </a:rPr>
              <a:t> - «</a:t>
            </a:r>
            <a:r>
              <a:rPr lang="ru-RU" sz="1400" dirty="0">
                <a:latin typeface="Times New Roman" panose="02020603050405020304" pitchFamily="18" charset="0"/>
                <a:cs typeface="Times New Roman" panose="02020603050405020304" pitchFamily="18" charset="0"/>
              </a:rPr>
              <a:t>Энергосбережение и повышение энергетической эффективности в городском округе Октябрьск на 2022-2026 годы» в сумме 7549,7 тыс. рублей на оказание услуг, направленных на энергосбережение и повышение энергетической эффективности использования электрической энергии путем модернизации элементов системы уличного освещения городского округа (</a:t>
            </a:r>
            <a:r>
              <a:rPr lang="ru-RU" sz="1400" dirty="0" err="1">
                <a:latin typeface="Times New Roman" panose="02020603050405020304" pitchFamily="18" charset="0"/>
                <a:cs typeface="Times New Roman" panose="02020603050405020304" pitchFamily="18" charset="0"/>
              </a:rPr>
              <a:t>энергосервисный</a:t>
            </a:r>
            <a:r>
              <a:rPr lang="ru-RU" sz="1400" dirty="0">
                <a:latin typeface="Times New Roman" panose="02020603050405020304" pitchFamily="18" charset="0"/>
                <a:cs typeface="Times New Roman" panose="02020603050405020304" pitchFamily="18" charset="0"/>
              </a:rPr>
              <a:t> контракт).</a:t>
            </a:r>
          </a:p>
          <a:p>
            <a:pPr indent="268288" algn="just"/>
            <a:r>
              <a:rPr lang="ru-RU" sz="1400" dirty="0" smtClean="0">
                <a:latin typeface="Times New Roman" panose="02020603050405020304" pitchFamily="18" charset="0"/>
                <a:cs typeface="Times New Roman" panose="02020603050405020304" pitchFamily="18" charset="0"/>
              </a:rPr>
              <a:t>В </a:t>
            </a:r>
            <a:r>
              <a:rPr lang="ru-RU" sz="1400" dirty="0">
                <a:latin typeface="Times New Roman" panose="02020603050405020304" pitchFamily="18" charset="0"/>
                <a:cs typeface="Times New Roman" panose="02020603050405020304" pitchFamily="18" charset="0"/>
              </a:rPr>
              <a:t>2022 -2024 годах продолжится финансирование мероприятий в рамках принятых муниципальных и ведомственных программ, в проекте предусмотрены денежные средства в 2022  году – 349177,8  тыс. рублей, в 2023 году – 314491,9 тыс. рублей, в 2024 году – 291401,2 тыс. рублей. Доля расходов бюджета городского округа, формируемых в рамках программ составляет: 2022 год – 95,5%, 2023 год – 92,9%, 2024 год – 93,1%.</a:t>
            </a:r>
          </a:p>
        </p:txBody>
      </p:sp>
    </p:spTree>
  </p:cSld>
  <p:clrMapOvr>
    <a:masterClrMapping/>
  </p:clrMapOvr>
  <p:transition>
    <p:pull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23850" y="215345"/>
            <a:ext cx="84963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3175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ru-RU" altLang="ru-RU" sz="1000" dirty="0" smtClean="0">
                <a:latin typeface="Times New Roman" pitchFamily="18" charset="0"/>
                <a:cs typeface="Times New Roman" pitchFamily="18" charset="0"/>
              </a:rPr>
              <a:t>Гистограмма 3</a:t>
            </a:r>
            <a:endParaRPr lang="ru-RU" altLang="ru-RU" sz="1000" dirty="0">
              <a:latin typeface="Times New Roman" pitchFamily="18" charset="0"/>
              <a:cs typeface="Times New Roman" pitchFamily="18" charset="0"/>
            </a:endParaRPr>
          </a:p>
          <a:p>
            <a:pPr algn="ctr" eaLnBrk="1" hangingPunct="1"/>
            <a:r>
              <a:rPr lang="ru-RU" altLang="ru-RU" sz="1600" b="1" dirty="0" smtClean="0">
                <a:latin typeface="Times New Roman" pitchFamily="18" charset="0"/>
                <a:cs typeface="Times New Roman" pitchFamily="18" charset="0"/>
              </a:rPr>
              <a:t>Удельный вес расходов по главным отраслевым </a:t>
            </a:r>
            <a:r>
              <a:rPr lang="ru-RU" altLang="ru-RU" sz="1600" b="1" dirty="0">
                <a:latin typeface="Times New Roman" pitchFamily="18" charset="0"/>
                <a:cs typeface="Times New Roman" pitchFamily="18" charset="0"/>
              </a:rPr>
              <a:t>разделам на </a:t>
            </a:r>
            <a:r>
              <a:rPr lang="ru-RU" altLang="ru-RU" sz="1600" b="1" dirty="0" smtClean="0">
                <a:latin typeface="Times New Roman" pitchFamily="18" charset="0"/>
                <a:cs typeface="Times New Roman" pitchFamily="18" charset="0"/>
              </a:rPr>
              <a:t>2022-2024 годы</a:t>
            </a:r>
            <a:endParaRPr lang="ru-RU" altLang="ru-RU" sz="1600" b="1" dirty="0">
              <a:latin typeface="Times New Roman" pitchFamily="18" charset="0"/>
              <a:cs typeface="Times New Roman" pitchFamily="18" charset="0"/>
            </a:endParaRPr>
          </a:p>
        </p:txBody>
      </p:sp>
      <p:graphicFrame>
        <p:nvGraphicFramePr>
          <p:cNvPr id="5" name="Диаграмма 4"/>
          <p:cNvGraphicFramePr>
            <a:graphicFrameLocks/>
          </p:cNvGraphicFramePr>
          <p:nvPr>
            <p:extLst>
              <p:ext uri="{D42A27DB-BD31-4B8C-83A1-F6EECF244321}">
                <p14:modId xmlns:p14="http://schemas.microsoft.com/office/powerpoint/2010/main" val="2715104964"/>
              </p:ext>
            </p:extLst>
          </p:nvPr>
        </p:nvGraphicFramePr>
        <p:xfrm>
          <a:off x="215677" y="980728"/>
          <a:ext cx="8712646" cy="5739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49088813"/>
      </p:ext>
    </p:extLst>
  </p:cSld>
  <p:clrMapOvr>
    <a:masterClrMapping/>
  </p:clrMapOvr>
  <p:transition>
    <p:pull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8968" y="6578"/>
            <a:ext cx="8928992" cy="6863417"/>
          </a:xfrm>
          <a:prstGeom prst="rect">
            <a:avLst/>
          </a:prstGeom>
        </p:spPr>
        <p:txBody>
          <a:bodyPr wrap="square">
            <a:spAutoFit/>
          </a:bodyPr>
          <a:lstStyle/>
          <a:p>
            <a:pPr algn="just"/>
            <a:r>
              <a:rPr lang="ru-RU" sz="1050" dirty="0">
                <a:latin typeface="Times New Roman" panose="02020603050405020304" pitchFamily="18" charset="0"/>
                <a:cs typeface="Times New Roman" panose="02020603050405020304" pitchFamily="18" charset="0"/>
              </a:rPr>
              <a:t>     </a:t>
            </a:r>
            <a:r>
              <a:rPr lang="ru-RU" sz="1100" dirty="0">
                <a:latin typeface="Times New Roman" panose="02020603050405020304" pitchFamily="18" charset="0"/>
                <a:cs typeface="Times New Roman" panose="02020603050405020304" pitchFamily="18" charset="0"/>
              </a:rPr>
              <a:t>В целях обеспечения принципа открытости и прозрачности бюджетного процесса сегодня по инициативе Главы городского округа Октябрьск проводятся публичные слушания по проекту бюджета городского округа Октябрьск на 2022 год и плановый период 2023-2024 гг. Проект бюджета опубликован в газете «Октябрьское время» №38 от 01.10.2021 года и на официальном сайте Администрации.</a:t>
            </a:r>
          </a:p>
          <a:p>
            <a:pPr algn="just"/>
            <a:r>
              <a:rPr lang="ru-RU" sz="1100" dirty="0" smtClean="0">
                <a:latin typeface="Times New Roman" panose="02020603050405020304" pitchFamily="18" charset="0"/>
                <a:cs typeface="Times New Roman" panose="02020603050405020304" pitchFamily="18" charset="0"/>
              </a:rPr>
              <a:t>     Проект </a:t>
            </a:r>
            <a:r>
              <a:rPr lang="ru-RU" sz="1100" dirty="0">
                <a:latin typeface="Times New Roman" panose="02020603050405020304" pitchFamily="18" charset="0"/>
                <a:cs typeface="Times New Roman" panose="02020603050405020304" pitchFamily="18" charset="0"/>
              </a:rPr>
              <a:t>бюджета городского округа Октябрьск, как и прежде, сформирован на три года, подготовлен на основе Бюджетного Кодекса РФ; основных направлениях деятельности Правительства Российской Федерации; основных направлений бюджетной и налоговой политики муниципального образования городского округа Октябрьск на 2022 год и плановый период 2023-2024 годов; основных показателей прогноза социально-экономического развития городского округа Октябрьск на 2022 год и на плановый период 2023- 2024 годов; Стратегии социально-экономического развития городского округа Октябрьск Самарской области на период до 2030 года.   </a:t>
            </a:r>
          </a:p>
          <a:p>
            <a:pPr algn="just"/>
            <a:r>
              <a:rPr lang="ru-RU" sz="1100" dirty="0" smtClean="0">
                <a:latin typeface="Times New Roman" panose="02020603050405020304" pitchFamily="18" charset="0"/>
                <a:cs typeface="Times New Roman" panose="02020603050405020304" pitchFamily="18" charset="0"/>
              </a:rPr>
              <a:t>     Основными </a:t>
            </a:r>
            <a:r>
              <a:rPr lang="ru-RU" sz="1100" dirty="0">
                <a:latin typeface="Times New Roman" panose="02020603050405020304" pitchFamily="18" charset="0"/>
                <a:cs typeface="Times New Roman" panose="02020603050405020304" pitchFamily="18" charset="0"/>
              </a:rPr>
              <a:t>направлениями бюджетной и налоговой политики в области доходов бюджета городского округа </a:t>
            </a:r>
            <a:r>
              <a:rPr lang="ru-RU" sz="1100" dirty="0" smtClean="0">
                <a:latin typeface="Times New Roman" panose="02020603050405020304" pitchFamily="18" charset="0"/>
                <a:cs typeface="Times New Roman" panose="02020603050405020304" pitchFamily="18" charset="0"/>
              </a:rPr>
              <a:t>является  продолжение </a:t>
            </a:r>
            <a:r>
              <a:rPr lang="ru-RU" sz="1100" dirty="0">
                <a:latin typeface="Times New Roman" panose="02020603050405020304" pitchFamily="18" charset="0"/>
                <a:cs typeface="Times New Roman" panose="02020603050405020304" pitchFamily="18" charset="0"/>
              </a:rPr>
              <a:t>работы по развитию доходного потенциала городского округа Октябрьск Самарской </a:t>
            </a:r>
            <a:r>
              <a:rPr lang="ru-RU" sz="1100" dirty="0" smtClean="0">
                <a:latin typeface="Times New Roman" panose="02020603050405020304" pitchFamily="18" charset="0"/>
                <a:cs typeface="Times New Roman" panose="02020603050405020304" pitchFamily="18" charset="0"/>
              </a:rPr>
              <a:t>области.</a:t>
            </a:r>
            <a:endParaRPr lang="ru-RU" sz="1100" dirty="0">
              <a:latin typeface="Times New Roman" panose="02020603050405020304" pitchFamily="18" charset="0"/>
              <a:cs typeface="Times New Roman" panose="02020603050405020304" pitchFamily="18" charset="0"/>
            </a:endParaRPr>
          </a:p>
          <a:p>
            <a:pPr algn="just"/>
            <a:r>
              <a:rPr lang="ru-RU" sz="1100" dirty="0" smtClean="0">
                <a:latin typeface="Times New Roman" panose="02020603050405020304" pitchFamily="18" charset="0"/>
                <a:cs typeface="Times New Roman" panose="02020603050405020304" pitchFamily="18" charset="0"/>
              </a:rPr>
              <a:t>     Р</a:t>
            </a:r>
            <a:r>
              <a:rPr lang="ru-RU" sz="1100" dirty="0" smtClean="0">
                <a:latin typeface="Times New Roman" panose="02020603050405020304" pitchFamily="18" charset="0"/>
                <a:cs typeface="Times New Roman" panose="02020603050405020304" pitchFamily="18" charset="0"/>
              </a:rPr>
              <a:t>еализация </a:t>
            </a:r>
            <a:r>
              <a:rPr lang="ru-RU" sz="1100" dirty="0">
                <a:latin typeface="Times New Roman" panose="02020603050405020304" pitchFamily="18" charset="0"/>
                <a:cs typeface="Times New Roman" panose="02020603050405020304" pitchFamily="18" charset="0"/>
              </a:rPr>
              <a:t>данного направления будет осуществляться </a:t>
            </a:r>
            <a:r>
              <a:rPr lang="ru-RU" sz="1100" dirty="0" smtClean="0">
                <a:latin typeface="Times New Roman" panose="02020603050405020304" pitchFamily="18" charset="0"/>
                <a:cs typeface="Times New Roman" panose="02020603050405020304" pitchFamily="18" charset="0"/>
              </a:rPr>
              <a:t>путем:</a:t>
            </a:r>
          </a:p>
          <a:p>
            <a:pPr algn="just"/>
            <a:r>
              <a:rPr lang="ru-RU" sz="1100" dirty="0" smtClean="0">
                <a:latin typeface="Times New Roman" panose="02020603050405020304" pitchFamily="18" charset="0"/>
                <a:cs typeface="Times New Roman" panose="02020603050405020304" pitchFamily="18" charset="0"/>
              </a:rPr>
              <a:t> </a:t>
            </a:r>
            <a:r>
              <a:rPr lang="ru-RU" sz="1100" dirty="0">
                <a:latin typeface="Times New Roman" panose="02020603050405020304" pitchFamily="18" charset="0"/>
                <a:cs typeface="Times New Roman" panose="02020603050405020304" pitchFamily="18" charset="0"/>
              </a:rPr>
              <a:t>обеспечения качественного прогнозирования и выполнения установленного плана по поступлению доходов городского </a:t>
            </a:r>
            <a:r>
              <a:rPr lang="ru-RU" sz="1100" dirty="0" smtClean="0">
                <a:latin typeface="Times New Roman" panose="02020603050405020304" pitchFamily="18" charset="0"/>
                <a:cs typeface="Times New Roman" panose="02020603050405020304" pitchFamily="18" charset="0"/>
              </a:rPr>
              <a:t>бюджета; </a:t>
            </a:r>
          </a:p>
          <a:p>
            <a:pPr algn="just"/>
            <a:r>
              <a:rPr lang="ru-RU" sz="1100" dirty="0" smtClean="0">
                <a:latin typeface="Times New Roman" panose="02020603050405020304" pitchFamily="18" charset="0"/>
                <a:cs typeface="Times New Roman" panose="02020603050405020304" pitchFamily="18" charset="0"/>
              </a:rPr>
              <a:t>осуществление </a:t>
            </a:r>
            <a:r>
              <a:rPr lang="ru-RU" sz="1100" dirty="0">
                <a:latin typeface="Times New Roman" panose="02020603050405020304" pitchFamily="18" charset="0"/>
                <a:cs typeface="Times New Roman" panose="02020603050405020304" pitchFamily="18" charset="0"/>
              </a:rPr>
              <a:t>сотрудничества с налоговыми органами в целях улучшения информационного </a:t>
            </a:r>
            <a:r>
              <a:rPr lang="ru-RU" sz="1100" dirty="0" smtClean="0">
                <a:latin typeface="Times New Roman" panose="02020603050405020304" pitchFamily="18" charset="0"/>
                <a:cs typeface="Times New Roman" panose="02020603050405020304" pitchFamily="18" charset="0"/>
              </a:rPr>
              <a:t>обмена; </a:t>
            </a:r>
            <a:endParaRPr lang="ru-RU" sz="1100" dirty="0" smtClean="0">
              <a:latin typeface="Times New Roman" panose="02020603050405020304" pitchFamily="18" charset="0"/>
              <a:cs typeface="Times New Roman" panose="02020603050405020304" pitchFamily="18" charset="0"/>
            </a:endParaRPr>
          </a:p>
          <a:p>
            <a:pPr algn="just"/>
            <a:r>
              <a:rPr lang="ru-RU" sz="1100" dirty="0" smtClean="0">
                <a:latin typeface="Times New Roman" panose="02020603050405020304" pitchFamily="18" charset="0"/>
                <a:cs typeface="Times New Roman" panose="02020603050405020304" pitchFamily="18" charset="0"/>
              </a:rPr>
              <a:t>повышение </a:t>
            </a:r>
            <a:r>
              <a:rPr lang="ru-RU" sz="1100" dirty="0">
                <a:latin typeface="Times New Roman" panose="02020603050405020304" pitchFamily="18" charset="0"/>
                <a:cs typeface="Times New Roman" panose="02020603050405020304" pitchFamily="18" charset="0"/>
              </a:rPr>
              <a:t>эффективности управления муниципальными земельными ресурсами и иным имуществом городского округа </a:t>
            </a:r>
            <a:r>
              <a:rPr lang="ru-RU" sz="1100" dirty="0" smtClean="0">
                <a:latin typeface="Times New Roman" panose="02020603050405020304" pitchFamily="18" charset="0"/>
                <a:cs typeface="Times New Roman" panose="02020603050405020304" pitchFamily="18" charset="0"/>
              </a:rPr>
              <a:t>Октябрьск;</a:t>
            </a:r>
            <a:endParaRPr lang="ru-RU" sz="1100" dirty="0">
              <a:latin typeface="Times New Roman" panose="02020603050405020304" pitchFamily="18" charset="0"/>
              <a:cs typeface="Times New Roman" panose="02020603050405020304" pitchFamily="18" charset="0"/>
            </a:endParaRPr>
          </a:p>
          <a:p>
            <a:pPr algn="just"/>
            <a:r>
              <a:rPr lang="ru-RU" sz="1100" dirty="0" smtClean="0">
                <a:latin typeface="Times New Roman" panose="02020603050405020304" pitchFamily="18" charset="0"/>
                <a:cs typeface="Times New Roman" panose="02020603050405020304" pitchFamily="18" charset="0"/>
              </a:rPr>
              <a:t>осуществления </a:t>
            </a:r>
            <a:r>
              <a:rPr lang="ru-RU" sz="1100" dirty="0">
                <a:latin typeface="Times New Roman" panose="02020603050405020304" pitchFamily="18" charset="0"/>
                <a:cs typeface="Times New Roman" panose="02020603050405020304" pitchFamily="18" charset="0"/>
              </a:rPr>
              <a:t>контроля за использованием муниципального имущества городского округа </a:t>
            </a:r>
            <a:r>
              <a:rPr lang="ru-RU" sz="1100" dirty="0" smtClean="0">
                <a:latin typeface="Times New Roman" panose="02020603050405020304" pitchFamily="18" charset="0"/>
                <a:cs typeface="Times New Roman" panose="02020603050405020304" pitchFamily="18" charset="0"/>
              </a:rPr>
              <a:t>Октябрьск, </a:t>
            </a:r>
            <a:r>
              <a:rPr lang="ru-RU" sz="1100" dirty="0">
                <a:latin typeface="Times New Roman" panose="02020603050405020304" pitchFamily="18" charset="0"/>
                <a:cs typeface="Times New Roman" panose="02020603050405020304" pitchFamily="18" charset="0"/>
              </a:rPr>
              <a:t>сданного в аренду, а также переданного в оперативное управление или хозяйственное ведение муниципальным учреждениям и муниципальным предприятиям городского округа </a:t>
            </a:r>
            <a:r>
              <a:rPr lang="ru-RU" sz="1100" dirty="0" smtClean="0">
                <a:latin typeface="Times New Roman" panose="02020603050405020304" pitchFamily="18" charset="0"/>
                <a:cs typeface="Times New Roman" panose="02020603050405020304" pitchFamily="18" charset="0"/>
              </a:rPr>
              <a:t>Октябрьск; </a:t>
            </a:r>
            <a:endParaRPr lang="ru-RU" sz="1100" dirty="0">
              <a:latin typeface="Times New Roman" panose="02020603050405020304" pitchFamily="18" charset="0"/>
              <a:cs typeface="Times New Roman" panose="02020603050405020304" pitchFamily="18" charset="0"/>
            </a:endParaRPr>
          </a:p>
          <a:p>
            <a:pPr algn="just"/>
            <a:r>
              <a:rPr lang="ru-RU" sz="1100" dirty="0" smtClean="0">
                <a:latin typeface="Times New Roman" panose="02020603050405020304" pitchFamily="18" charset="0"/>
                <a:cs typeface="Times New Roman" panose="02020603050405020304" pitchFamily="18" charset="0"/>
              </a:rPr>
              <a:t>увеличения </a:t>
            </a:r>
            <a:r>
              <a:rPr lang="ru-RU" sz="1100" dirty="0">
                <a:latin typeface="Times New Roman" panose="02020603050405020304" pitchFamily="18" charset="0"/>
                <a:cs typeface="Times New Roman" panose="02020603050405020304" pitchFamily="18" charset="0"/>
              </a:rPr>
              <a:t>налогооблагаемой базы по </a:t>
            </a:r>
            <a:r>
              <a:rPr lang="ru-RU" sz="1100" dirty="0" smtClean="0">
                <a:latin typeface="Times New Roman" panose="02020603050405020304" pitchFamily="18" charset="0"/>
                <a:cs typeface="Times New Roman" panose="02020603050405020304" pitchFamily="18" charset="0"/>
              </a:rPr>
              <a:t>имущественным налогам</a:t>
            </a:r>
            <a:r>
              <a:rPr lang="ru-RU" sz="1100" dirty="0">
                <a:latin typeface="Times New Roman" panose="02020603050405020304" pitchFamily="18" charset="0"/>
                <a:cs typeface="Times New Roman" panose="02020603050405020304" pitchFamily="18" charset="0"/>
              </a:rPr>
              <a:t>, в том числе за счет выявления правообладателей ранее </a:t>
            </a:r>
            <a:r>
              <a:rPr lang="ru-RU" sz="1100" dirty="0" smtClean="0">
                <a:latin typeface="Times New Roman" panose="02020603050405020304" pitchFamily="18" charset="0"/>
                <a:cs typeface="Times New Roman" panose="02020603050405020304" pitchFamily="18" charset="0"/>
              </a:rPr>
              <a:t>учтенных объектов </a:t>
            </a:r>
            <a:r>
              <a:rPr lang="ru-RU" sz="1100" dirty="0">
                <a:latin typeface="Times New Roman" panose="02020603050405020304" pitchFamily="18" charset="0"/>
                <a:cs typeface="Times New Roman" panose="02020603050405020304" pitchFamily="18" charset="0"/>
              </a:rPr>
              <a:t>недвижимости в рамках реализации Федерального </a:t>
            </a:r>
            <a:r>
              <a:rPr lang="ru-RU" sz="1100" dirty="0" smtClean="0">
                <a:latin typeface="Times New Roman" panose="02020603050405020304" pitchFamily="18" charset="0"/>
                <a:cs typeface="Times New Roman" panose="02020603050405020304" pitchFamily="18" charset="0"/>
              </a:rPr>
              <a:t>закона от </a:t>
            </a:r>
            <a:r>
              <a:rPr lang="ru-RU" sz="1100" dirty="0">
                <a:latin typeface="Times New Roman" panose="02020603050405020304" pitchFamily="18" charset="0"/>
                <a:cs typeface="Times New Roman" panose="02020603050405020304" pitchFamily="18" charset="0"/>
              </a:rPr>
              <a:t>30 декабря 2020 года № 518-ФЗ «О внесении изменений в </a:t>
            </a:r>
            <a:r>
              <a:rPr lang="ru-RU" sz="1100" dirty="0" smtClean="0">
                <a:latin typeface="Times New Roman" panose="02020603050405020304" pitchFamily="18" charset="0"/>
                <a:cs typeface="Times New Roman" panose="02020603050405020304" pitchFamily="18" charset="0"/>
              </a:rPr>
              <a:t>отдельные законодательные </a:t>
            </a:r>
            <a:r>
              <a:rPr lang="ru-RU" sz="1100" dirty="0">
                <a:latin typeface="Times New Roman" panose="02020603050405020304" pitchFamily="18" charset="0"/>
                <a:cs typeface="Times New Roman" panose="02020603050405020304" pitchFamily="18" charset="0"/>
              </a:rPr>
              <a:t>акты Российской Федерации</a:t>
            </a:r>
            <a:r>
              <a:rPr lang="ru-RU" sz="1100" dirty="0" smtClean="0">
                <a:latin typeface="Times New Roman" panose="02020603050405020304" pitchFamily="18" charset="0"/>
                <a:cs typeface="Times New Roman" panose="02020603050405020304" pitchFamily="18" charset="0"/>
              </a:rPr>
              <a:t>»;</a:t>
            </a:r>
            <a:endParaRPr lang="ru-RU" sz="1100" dirty="0">
              <a:latin typeface="Times New Roman" panose="02020603050405020304" pitchFamily="18" charset="0"/>
              <a:cs typeface="Times New Roman" panose="02020603050405020304" pitchFamily="18" charset="0"/>
            </a:endParaRPr>
          </a:p>
          <a:p>
            <a:pPr algn="just"/>
            <a:r>
              <a:rPr lang="ru-RU" sz="1100" dirty="0">
                <a:latin typeface="Times New Roman" panose="02020603050405020304" pitchFamily="18" charset="0"/>
                <a:cs typeface="Times New Roman" panose="02020603050405020304" pitchFamily="18" charset="0"/>
              </a:rPr>
              <a:t>вовлечения в хозяйственный оборот неиспользуемых земельных участков и иных объектов недвижимости городского округа </a:t>
            </a:r>
            <a:r>
              <a:rPr lang="ru-RU" sz="1100" dirty="0" smtClean="0">
                <a:latin typeface="Times New Roman" panose="02020603050405020304" pitchFamily="18" charset="0"/>
                <a:cs typeface="Times New Roman" panose="02020603050405020304" pitchFamily="18" charset="0"/>
              </a:rPr>
              <a:t>Октябрьск;</a:t>
            </a:r>
            <a:endParaRPr lang="ru-RU" sz="1100" dirty="0">
              <a:latin typeface="Times New Roman" panose="02020603050405020304" pitchFamily="18" charset="0"/>
              <a:cs typeface="Times New Roman" panose="02020603050405020304" pitchFamily="18" charset="0"/>
            </a:endParaRPr>
          </a:p>
          <a:p>
            <a:pPr algn="just"/>
            <a:r>
              <a:rPr lang="ru-RU" sz="1100" dirty="0">
                <a:latin typeface="Times New Roman" panose="02020603050405020304" pitchFamily="18" charset="0"/>
                <a:cs typeface="Times New Roman" panose="02020603050405020304" pitchFamily="18" charset="0"/>
              </a:rPr>
              <a:t>продолжения работы по текущей инвентаризации и структурированию имущественного комплекса городского округа Октябрьск </a:t>
            </a:r>
            <a:r>
              <a:rPr lang="ru-RU" sz="1100" dirty="0" smtClean="0">
                <a:latin typeface="Times New Roman" panose="02020603050405020304" pitchFamily="18" charset="0"/>
                <a:cs typeface="Times New Roman" panose="02020603050405020304" pitchFamily="18" charset="0"/>
              </a:rPr>
              <a:t>в </a:t>
            </a:r>
            <a:r>
              <a:rPr lang="ru-RU" sz="1100" dirty="0">
                <a:latin typeface="Times New Roman" panose="02020603050405020304" pitchFamily="18" charset="0"/>
                <a:cs typeface="Times New Roman" panose="02020603050405020304" pitchFamily="18" charset="0"/>
              </a:rPr>
              <a:t>группы по целям использования для обеспечения долгосрочного планирования имущественных отношений;</a:t>
            </a:r>
          </a:p>
          <a:p>
            <a:pPr algn="just"/>
            <a:r>
              <a:rPr lang="ru-RU" sz="1100" dirty="0">
                <a:latin typeface="Times New Roman" panose="02020603050405020304" pitchFamily="18" charset="0"/>
                <a:cs typeface="Times New Roman" panose="02020603050405020304" pitchFamily="18" charset="0"/>
              </a:rPr>
              <a:t>проведения анализа показателей эффективности использования и управления муниципальным имуществом городского округа Октябрьск </a:t>
            </a:r>
            <a:r>
              <a:rPr lang="ru-RU" sz="1100" dirty="0" smtClean="0">
                <a:latin typeface="Times New Roman" panose="02020603050405020304" pitchFamily="18" charset="0"/>
                <a:cs typeface="Times New Roman" panose="02020603050405020304" pitchFamily="18" charset="0"/>
              </a:rPr>
              <a:t>за </a:t>
            </a:r>
            <a:r>
              <a:rPr lang="ru-RU" sz="1100" dirty="0">
                <a:latin typeface="Times New Roman" panose="02020603050405020304" pitchFamily="18" charset="0"/>
                <a:cs typeface="Times New Roman" panose="02020603050405020304" pitchFamily="18" charset="0"/>
              </a:rPr>
              <a:t>отчетный период для принятия эффективных решений по управлению и использованию муниципальным имуществом;</a:t>
            </a:r>
          </a:p>
          <a:p>
            <a:pPr algn="just"/>
            <a:r>
              <a:rPr lang="ru-RU" sz="1100" dirty="0">
                <a:latin typeface="Times New Roman" panose="02020603050405020304" pitchFamily="18" charset="0"/>
                <a:cs typeface="Times New Roman" panose="02020603050405020304" pitchFamily="18" charset="0"/>
              </a:rPr>
              <a:t>проведения оценки эффективности налоговых расходов (предоставление налоговых льгот по земельному налогу, налогу на имущество физических лиц) согласно постановления Администрации городского округа Октябрьск Самарской области от 10 декабря 2019 года №1330 «Об утверждении Порядка формирования перечня налоговых расходов городского округа Октябрьск Самарской области и оценки налоговых расходов городского округа Октябрьск Самарской области</a:t>
            </a:r>
            <a:r>
              <a:rPr lang="ru-RU" sz="1100" dirty="0" smtClean="0">
                <a:latin typeface="Times New Roman" panose="02020603050405020304" pitchFamily="18" charset="0"/>
                <a:cs typeface="Times New Roman" panose="02020603050405020304" pitchFamily="18" charset="0"/>
              </a:rPr>
              <a:t>».</a:t>
            </a:r>
            <a:endParaRPr lang="ru-RU" sz="1100" dirty="0">
              <a:latin typeface="Times New Roman" panose="02020603050405020304" pitchFamily="18" charset="0"/>
              <a:cs typeface="Times New Roman" panose="02020603050405020304" pitchFamily="18" charset="0"/>
            </a:endParaRPr>
          </a:p>
          <a:p>
            <a:pPr algn="just"/>
            <a:r>
              <a:rPr lang="ru-RU" sz="1100" dirty="0" smtClean="0">
                <a:latin typeface="Times New Roman" panose="02020603050405020304" pitchFamily="18" charset="0"/>
                <a:cs typeface="Times New Roman" panose="02020603050405020304" pitchFamily="18" charset="0"/>
              </a:rPr>
              <a:t>      Повышение </a:t>
            </a:r>
            <a:r>
              <a:rPr lang="ru-RU" sz="1100" dirty="0">
                <a:latin typeface="Times New Roman" panose="02020603050405020304" pitchFamily="18" charset="0"/>
                <a:cs typeface="Times New Roman" panose="02020603050405020304" pitchFamily="18" charset="0"/>
              </a:rPr>
              <a:t>качества администрирования главными администраторами доходов бюджета городского округа.</a:t>
            </a:r>
          </a:p>
          <a:p>
            <a:pPr algn="just"/>
            <a:r>
              <a:rPr lang="ru-RU" sz="1100" dirty="0">
                <a:latin typeface="Times New Roman" panose="02020603050405020304" pitchFamily="18" charset="0"/>
                <a:cs typeface="Times New Roman" panose="02020603050405020304" pitchFamily="18" charset="0"/>
              </a:rPr>
              <a:t>Основной акцент будет направлен на осуществление контроля за своевременностью и полнотой перечисления в бюджет городского округа налоговых и неналоговых платежей. При этом следует проводить работу по анализу состояния текущей дебиторской задолженности, инвентаризации просроченной задолженности, продолжить проведение претензионной работы с неплательщиками и по осуществлению мер принудительного взыскания задолженности, а также по своевременному списанию безнадежной к взысканию задолженности.</a:t>
            </a:r>
          </a:p>
          <a:p>
            <a:pPr algn="just"/>
            <a:r>
              <a:rPr lang="ru-RU" sz="1100" dirty="0" smtClean="0">
                <a:latin typeface="Times New Roman" panose="02020603050405020304" pitchFamily="18" charset="0"/>
                <a:cs typeface="Times New Roman" panose="02020603050405020304" pitchFamily="18" charset="0"/>
              </a:rPr>
              <a:t>      Необходимо </a:t>
            </a:r>
            <a:r>
              <a:rPr lang="ru-RU" sz="1100" dirty="0">
                <a:latin typeface="Times New Roman" panose="02020603050405020304" pitchFamily="18" charset="0"/>
                <a:cs typeface="Times New Roman" panose="02020603050405020304" pitchFamily="18" charset="0"/>
              </a:rPr>
              <a:t>продолжить работу по легализации неформальной занятости и повышению собираемости налога на доходы физических лиц.</a:t>
            </a:r>
          </a:p>
          <a:p>
            <a:pPr algn="just"/>
            <a:r>
              <a:rPr lang="ru-RU" sz="1100" dirty="0" smtClean="0">
                <a:latin typeface="Times New Roman" panose="02020603050405020304" pitchFamily="18" charset="0"/>
                <a:cs typeface="Times New Roman" panose="02020603050405020304" pitchFamily="18" charset="0"/>
              </a:rPr>
              <a:t>      Также </a:t>
            </a:r>
            <a:r>
              <a:rPr lang="ru-RU" sz="1100" dirty="0">
                <a:latin typeface="Times New Roman" panose="02020603050405020304" pitchFamily="18" charset="0"/>
                <a:cs typeface="Times New Roman" panose="02020603050405020304" pitchFamily="18" charset="0"/>
              </a:rPr>
              <a:t>необходимо обеспечить должный контроль за своевременным и полным перечислением муниципальными учреждениями и предприятиям городского округа Октябрьск Самарской области налогов, сборов и иных обязательных платежей в бюджеты бюджетной системы Российской Федерации.</a:t>
            </a:r>
          </a:p>
          <a:p>
            <a:pPr algn="just"/>
            <a:r>
              <a:rPr lang="ru-RU" sz="1100" dirty="0" smtClean="0">
                <a:latin typeface="Times New Roman" panose="02020603050405020304" pitchFamily="18" charset="0"/>
                <a:cs typeface="Times New Roman" panose="02020603050405020304" pitchFamily="18" charset="0"/>
              </a:rPr>
              <a:t>      Прогнозируемые </a:t>
            </a:r>
            <a:r>
              <a:rPr lang="ru-RU" sz="1100" dirty="0">
                <a:latin typeface="Times New Roman" panose="02020603050405020304" pitchFamily="18" charset="0"/>
                <a:cs typeface="Times New Roman" panose="02020603050405020304" pitchFamily="18" charset="0"/>
              </a:rPr>
              <a:t>поступления налоговых и неналоговых доходов в бюджет городского округа на 2022 год и плановый период 2023-2024 годов определены с учетом ожидаемых поступлений в 2021 году.</a:t>
            </a:r>
          </a:p>
        </p:txBody>
      </p:sp>
    </p:spTree>
  </p:cSld>
  <p:clrMapOvr>
    <a:masterClrMapping/>
  </p:clrMapOvr>
  <p:transition>
    <p:pull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058"/>
          <p:cNvSpPr>
            <a:spLocks noChangeArrowheads="1"/>
          </p:cNvSpPr>
          <p:nvPr/>
        </p:nvSpPr>
        <p:spPr bwMode="auto">
          <a:xfrm>
            <a:off x="715858" y="188640"/>
            <a:ext cx="7848600" cy="855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ru-RU" altLang="ru-RU" sz="1000" dirty="0">
                <a:latin typeface="Times New Roman" pitchFamily="18" charset="0"/>
              </a:rPr>
              <a:t>Таблица 6</a:t>
            </a:r>
          </a:p>
          <a:p>
            <a:pPr algn="ctr" eaLnBrk="1" hangingPunct="1">
              <a:spcBef>
                <a:spcPct val="50000"/>
              </a:spcBef>
            </a:pPr>
            <a:r>
              <a:rPr lang="ru-RU" altLang="ru-RU" sz="1600" b="1" dirty="0">
                <a:latin typeface="Times New Roman" pitchFamily="18" charset="0"/>
              </a:rPr>
              <a:t>Перечень  целевых программ, предусмотренных к финансированию за счет средств  бюджета в </a:t>
            </a:r>
            <a:r>
              <a:rPr lang="ru-RU" altLang="ru-RU" sz="1600" b="1" dirty="0" smtClean="0">
                <a:latin typeface="Times New Roman" pitchFamily="18" charset="0"/>
              </a:rPr>
              <a:t>2022-2024 </a:t>
            </a:r>
            <a:r>
              <a:rPr lang="ru-RU" altLang="ru-RU" sz="1600" b="1" dirty="0">
                <a:latin typeface="Times New Roman" pitchFamily="18" charset="0"/>
              </a:rPr>
              <a:t>годах</a:t>
            </a:r>
            <a:endParaRPr lang="ru-RU" alt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4260930299"/>
              </p:ext>
            </p:extLst>
          </p:nvPr>
        </p:nvGraphicFramePr>
        <p:xfrm>
          <a:off x="107505" y="1044298"/>
          <a:ext cx="8928992" cy="5625061"/>
        </p:xfrm>
        <a:graphic>
          <a:graphicData uri="http://schemas.openxmlformats.org/drawingml/2006/table">
            <a:tbl>
              <a:tblPr firstRow="1" bandRow="1">
                <a:tableStyleId>{5C22544A-7EE6-4342-B048-85BDC9FD1C3A}</a:tableStyleId>
              </a:tblPr>
              <a:tblGrid>
                <a:gridCol w="6807968">
                  <a:extLst>
                    <a:ext uri="{9D8B030D-6E8A-4147-A177-3AD203B41FA5}">
                      <a16:colId xmlns:a16="http://schemas.microsoft.com/office/drawing/2014/main" xmlns="" val="20000"/>
                    </a:ext>
                  </a:extLst>
                </a:gridCol>
                <a:gridCol w="636308">
                  <a:extLst>
                    <a:ext uri="{9D8B030D-6E8A-4147-A177-3AD203B41FA5}">
                      <a16:colId xmlns:a16="http://schemas.microsoft.com/office/drawing/2014/main" xmlns="" val="20001"/>
                    </a:ext>
                  </a:extLst>
                </a:gridCol>
                <a:gridCol w="777709">
                  <a:extLst>
                    <a:ext uri="{9D8B030D-6E8A-4147-A177-3AD203B41FA5}">
                      <a16:colId xmlns:a16="http://schemas.microsoft.com/office/drawing/2014/main" xmlns="" val="20002"/>
                    </a:ext>
                  </a:extLst>
                </a:gridCol>
                <a:gridCol w="707007">
                  <a:extLst>
                    <a:ext uri="{9D8B030D-6E8A-4147-A177-3AD203B41FA5}">
                      <a16:colId xmlns:a16="http://schemas.microsoft.com/office/drawing/2014/main" xmlns="" val="20003"/>
                    </a:ext>
                  </a:extLst>
                </a:gridCol>
              </a:tblGrid>
              <a:tr h="223724">
                <a:tc rowSpan="2">
                  <a:txBody>
                    <a:bodyPr/>
                    <a:lstStyle/>
                    <a:p>
                      <a:pPr algn="ctr" fontAlgn="ctr"/>
                      <a:r>
                        <a:rPr lang="ru-RU" sz="1400" b="1" i="0" u="none" strike="noStrike" kern="1200" dirty="0">
                          <a:solidFill>
                            <a:schemeClr val="lt1"/>
                          </a:solidFill>
                          <a:effectLst/>
                          <a:latin typeface="Times New Roman"/>
                          <a:ea typeface="+mn-ea"/>
                          <a:cs typeface="+mn-cs"/>
                        </a:rPr>
                        <a:t>Наименование</a:t>
                      </a:r>
                    </a:p>
                  </a:txBody>
                  <a:tcPr marL="0" marR="0" marT="0" marB="0" anchor="ctr"/>
                </a:tc>
                <a:tc gridSpan="3">
                  <a:txBody>
                    <a:bodyPr/>
                    <a:lstStyle/>
                    <a:p>
                      <a:pPr algn="ctr" fontAlgn="ctr"/>
                      <a:r>
                        <a:rPr lang="ru-RU" sz="1400" b="1" i="0" u="none" strike="noStrike" kern="1200">
                          <a:solidFill>
                            <a:schemeClr val="lt1"/>
                          </a:solidFill>
                          <a:effectLst/>
                          <a:latin typeface="Times New Roman"/>
                          <a:ea typeface="+mn-ea"/>
                          <a:cs typeface="+mn-cs"/>
                        </a:rPr>
                        <a:t>Сумма тыс.рублей</a:t>
                      </a:r>
                    </a:p>
                  </a:txBody>
                  <a:tcPr marL="0" marR="0" marT="0" marB="0" anchor="ct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10000"/>
                  </a:ext>
                </a:extLst>
              </a:tr>
              <a:tr h="223724">
                <a:tc vMerge="1">
                  <a:txBody>
                    <a:bodyPr/>
                    <a:lstStyle/>
                    <a:p>
                      <a:endParaRPr lang="ru-RU"/>
                    </a:p>
                  </a:txBody>
                  <a:tcPr/>
                </a:tc>
                <a:tc>
                  <a:txBody>
                    <a:bodyPr/>
                    <a:lstStyle/>
                    <a:p>
                      <a:pPr algn="ctr" fontAlgn="ctr"/>
                      <a:r>
                        <a:rPr lang="ru-RU" sz="1400" b="1" i="0" u="none" strike="noStrike" kern="1200" dirty="0" smtClean="0">
                          <a:solidFill>
                            <a:schemeClr val="lt1"/>
                          </a:solidFill>
                          <a:effectLst/>
                          <a:latin typeface="Times New Roman"/>
                          <a:ea typeface="+mn-ea"/>
                          <a:cs typeface="+mn-cs"/>
                        </a:rPr>
                        <a:t>2022г</a:t>
                      </a:r>
                      <a:r>
                        <a:rPr lang="ru-RU" sz="1400" b="1" i="0" u="none" strike="noStrike" kern="1200" dirty="0">
                          <a:solidFill>
                            <a:schemeClr val="lt1"/>
                          </a:solidFill>
                          <a:effectLst/>
                          <a:latin typeface="Times New Roman"/>
                          <a:ea typeface="+mn-ea"/>
                          <a:cs typeface="+mn-cs"/>
                        </a:rPr>
                        <a:t>.</a:t>
                      </a:r>
                    </a:p>
                  </a:txBody>
                  <a:tcPr marL="0" marR="0" marT="0" marB="0" anchor="ctr">
                    <a:solidFill>
                      <a:schemeClr val="accent2"/>
                    </a:solidFill>
                  </a:tcPr>
                </a:tc>
                <a:tc>
                  <a:txBody>
                    <a:bodyPr/>
                    <a:lstStyle/>
                    <a:p>
                      <a:pPr algn="ctr" fontAlgn="ctr"/>
                      <a:r>
                        <a:rPr lang="ru-RU" sz="1400" b="1" i="0" u="none" strike="noStrike" kern="1200" dirty="0" smtClean="0">
                          <a:solidFill>
                            <a:schemeClr val="lt1"/>
                          </a:solidFill>
                          <a:effectLst/>
                          <a:latin typeface="Times New Roman"/>
                          <a:ea typeface="+mn-ea"/>
                          <a:cs typeface="+mn-cs"/>
                        </a:rPr>
                        <a:t>2023 </a:t>
                      </a:r>
                      <a:r>
                        <a:rPr lang="ru-RU" sz="1400" b="1" i="0" u="none" strike="noStrike" kern="1200" dirty="0">
                          <a:solidFill>
                            <a:schemeClr val="lt1"/>
                          </a:solidFill>
                          <a:effectLst/>
                          <a:latin typeface="Times New Roman"/>
                          <a:ea typeface="+mn-ea"/>
                          <a:cs typeface="+mn-cs"/>
                        </a:rPr>
                        <a:t>г.</a:t>
                      </a:r>
                    </a:p>
                  </a:txBody>
                  <a:tcPr marL="0" marR="0" marT="0" marB="0" anchor="ctr">
                    <a:solidFill>
                      <a:schemeClr val="accent2"/>
                    </a:solidFill>
                  </a:tcPr>
                </a:tc>
                <a:tc>
                  <a:txBody>
                    <a:bodyPr/>
                    <a:lstStyle/>
                    <a:p>
                      <a:pPr algn="ctr" fontAlgn="ctr"/>
                      <a:r>
                        <a:rPr lang="ru-RU" sz="1400" b="1" i="0" u="none" strike="noStrike" kern="1200" dirty="0" smtClean="0">
                          <a:solidFill>
                            <a:schemeClr val="lt1"/>
                          </a:solidFill>
                          <a:effectLst/>
                          <a:latin typeface="Times New Roman"/>
                          <a:ea typeface="+mn-ea"/>
                          <a:cs typeface="+mn-cs"/>
                        </a:rPr>
                        <a:t>2024 </a:t>
                      </a:r>
                      <a:r>
                        <a:rPr lang="ru-RU" sz="1400" b="1" i="0" u="none" strike="noStrike" kern="1200" dirty="0">
                          <a:solidFill>
                            <a:schemeClr val="lt1"/>
                          </a:solidFill>
                          <a:effectLst/>
                          <a:latin typeface="Times New Roman"/>
                          <a:ea typeface="+mn-ea"/>
                          <a:cs typeface="+mn-cs"/>
                        </a:rPr>
                        <a:t>г.</a:t>
                      </a:r>
                    </a:p>
                  </a:txBody>
                  <a:tcPr marL="0" marR="0" marT="0" marB="0" anchor="ctr">
                    <a:solidFill>
                      <a:schemeClr val="accent2"/>
                    </a:solidFill>
                  </a:tcPr>
                </a:tc>
                <a:extLst>
                  <a:ext uri="{0D108BD9-81ED-4DB2-BD59-A6C34878D82A}">
                    <a16:rowId xmlns:a16="http://schemas.microsoft.com/office/drawing/2014/main" xmlns="" val="10001"/>
                  </a:ext>
                </a:extLst>
              </a:tr>
              <a:tr h="767053">
                <a:tc>
                  <a:txBody>
                    <a:bodyPr/>
                    <a:lstStyle/>
                    <a:p>
                      <a:pPr algn="l" fontAlgn="ctr"/>
                      <a:r>
                        <a:rPr lang="ru-RU" sz="1200" b="0" i="0" u="none" strike="noStrike" dirty="0">
                          <a:solidFill>
                            <a:srgbClr val="000000"/>
                          </a:solidFill>
                          <a:effectLst/>
                          <a:latin typeface="Times New Roman" panose="02020603050405020304" pitchFamily="18" charset="0"/>
                        </a:rPr>
                        <a:t>Муниципальная программа "Повышение эффективности муниципального управления в городском округе Октябрьск Самарской области, совершенствование работы по исполнению полномочий по решению вопросов местного значения, осуществление переданных государственных полномочий на 2021-2025 годы"</a:t>
                      </a:r>
                    </a:p>
                  </a:txBody>
                  <a:tcPr marL="0" marR="0" marT="0" marB="0" anchor="ctr"/>
                </a:tc>
                <a:tc>
                  <a:txBody>
                    <a:bodyPr/>
                    <a:lstStyle/>
                    <a:p>
                      <a:pPr algn="ctr" fontAlgn="ctr"/>
                      <a:r>
                        <a:rPr lang="ru-RU" sz="1200" b="0" i="0" u="none" strike="noStrike">
                          <a:solidFill>
                            <a:srgbClr val="000000"/>
                          </a:solidFill>
                          <a:effectLst/>
                          <a:latin typeface="Times New Roman" panose="02020603050405020304" pitchFamily="18" charset="0"/>
                        </a:rPr>
                        <a:t>28077</a:t>
                      </a:r>
                    </a:p>
                  </a:txBody>
                  <a:tcPr marL="0" marR="0" marT="0" marB="0" anchor="ctr"/>
                </a:tc>
                <a:tc>
                  <a:txBody>
                    <a:bodyPr/>
                    <a:lstStyle/>
                    <a:p>
                      <a:pPr algn="ctr" fontAlgn="ctr"/>
                      <a:r>
                        <a:rPr lang="ru-RU" sz="1200" b="0" i="0" u="none" strike="noStrike">
                          <a:solidFill>
                            <a:srgbClr val="000000"/>
                          </a:solidFill>
                          <a:effectLst/>
                          <a:latin typeface="Times New Roman" panose="02020603050405020304" pitchFamily="18" charset="0"/>
                        </a:rPr>
                        <a:t>28277</a:t>
                      </a:r>
                    </a:p>
                  </a:txBody>
                  <a:tcPr marL="0" marR="0" marT="0" marB="0" anchor="ctr"/>
                </a:tc>
                <a:tc>
                  <a:txBody>
                    <a:bodyPr/>
                    <a:lstStyle/>
                    <a:p>
                      <a:pPr algn="ctr" fontAlgn="ctr"/>
                      <a:r>
                        <a:rPr lang="ru-RU" sz="1200" b="0" i="0" u="none" strike="noStrike">
                          <a:solidFill>
                            <a:srgbClr val="000000"/>
                          </a:solidFill>
                          <a:effectLst/>
                          <a:latin typeface="Times New Roman" panose="02020603050405020304" pitchFamily="18" charset="0"/>
                        </a:rPr>
                        <a:t>27512</a:t>
                      </a:r>
                    </a:p>
                  </a:txBody>
                  <a:tcPr marL="0" marR="0" marT="0" marB="0" anchor="ctr"/>
                </a:tc>
                <a:extLst>
                  <a:ext uri="{0D108BD9-81ED-4DB2-BD59-A6C34878D82A}">
                    <a16:rowId xmlns:a16="http://schemas.microsoft.com/office/drawing/2014/main" xmlns="" val="10002"/>
                  </a:ext>
                </a:extLst>
              </a:tr>
              <a:tr h="383527">
                <a:tc>
                  <a:txBody>
                    <a:bodyPr/>
                    <a:lstStyle/>
                    <a:p>
                      <a:pPr algn="l" fontAlgn="ctr"/>
                      <a:r>
                        <a:rPr lang="ru-RU" sz="1200" b="0" i="0" u="none" strike="noStrike" dirty="0">
                          <a:solidFill>
                            <a:srgbClr val="000000"/>
                          </a:solidFill>
                          <a:effectLst/>
                          <a:latin typeface="Times New Roman" panose="02020603050405020304" pitchFamily="18" charset="0"/>
                        </a:rPr>
                        <a:t>Муниципальная программа "Управление муниципальным имуществом городского округа Октябрьск Самарской области на 2021-2025годы"</a:t>
                      </a:r>
                    </a:p>
                  </a:txBody>
                  <a:tcPr marL="0" marR="0" marT="0" marB="0" anchor="ctr"/>
                </a:tc>
                <a:tc>
                  <a:txBody>
                    <a:bodyPr/>
                    <a:lstStyle/>
                    <a:p>
                      <a:pPr algn="ctr" fontAlgn="ctr"/>
                      <a:r>
                        <a:rPr lang="ru-RU" sz="1200" b="0" i="0" u="none" strike="noStrike">
                          <a:solidFill>
                            <a:srgbClr val="000000"/>
                          </a:solidFill>
                          <a:effectLst/>
                          <a:latin typeface="Times New Roman" panose="02020603050405020304" pitchFamily="18" charset="0"/>
                        </a:rPr>
                        <a:t>1784</a:t>
                      </a:r>
                    </a:p>
                  </a:txBody>
                  <a:tcPr marL="0" marR="0" marT="0" marB="0" anchor="ctr"/>
                </a:tc>
                <a:tc>
                  <a:txBody>
                    <a:bodyPr/>
                    <a:lstStyle/>
                    <a:p>
                      <a:pPr algn="ctr" fontAlgn="ctr"/>
                      <a:r>
                        <a:rPr lang="ru-RU" sz="1200" b="0" i="0" u="none" strike="noStrike">
                          <a:solidFill>
                            <a:srgbClr val="000000"/>
                          </a:solidFill>
                          <a:effectLst/>
                          <a:latin typeface="Times New Roman" panose="02020603050405020304" pitchFamily="18" charset="0"/>
                        </a:rPr>
                        <a:t>2071</a:t>
                      </a:r>
                    </a:p>
                  </a:txBody>
                  <a:tcPr marL="0" marR="0" marT="0" marB="0" anchor="ctr"/>
                </a:tc>
                <a:tc>
                  <a:txBody>
                    <a:bodyPr/>
                    <a:lstStyle/>
                    <a:p>
                      <a:pPr algn="ctr" fontAlgn="ctr"/>
                      <a:r>
                        <a:rPr lang="ru-RU" sz="1200" b="0" i="0" u="none" strike="noStrike">
                          <a:solidFill>
                            <a:srgbClr val="000000"/>
                          </a:solidFill>
                          <a:effectLst/>
                          <a:latin typeface="Times New Roman" panose="02020603050405020304" pitchFamily="18" charset="0"/>
                        </a:rPr>
                        <a:t>2096</a:t>
                      </a:r>
                    </a:p>
                  </a:txBody>
                  <a:tcPr marL="0" marR="0" marT="0" marB="0" anchor="ctr"/>
                </a:tc>
                <a:extLst>
                  <a:ext uri="{0D108BD9-81ED-4DB2-BD59-A6C34878D82A}">
                    <a16:rowId xmlns:a16="http://schemas.microsoft.com/office/drawing/2014/main" xmlns="" val="2832107478"/>
                  </a:ext>
                </a:extLst>
              </a:tr>
              <a:tr h="383527">
                <a:tc>
                  <a:txBody>
                    <a:bodyPr/>
                    <a:lstStyle/>
                    <a:p>
                      <a:pPr algn="l" fontAlgn="b"/>
                      <a:r>
                        <a:rPr lang="ru-RU" sz="1200" b="0" i="0" u="none" strike="noStrike" dirty="0">
                          <a:solidFill>
                            <a:srgbClr val="000000"/>
                          </a:solidFill>
                          <a:effectLst/>
                          <a:latin typeface="Times New Roman" panose="02020603050405020304" pitchFamily="18" charset="0"/>
                        </a:rPr>
                        <a:t>Муниципальная программа "Содержание, эксплуатация и развитие муниципальных зданий и транспорта на 2015-2024 годы"</a:t>
                      </a:r>
                    </a:p>
                  </a:txBody>
                  <a:tcPr marL="0" marR="0" marT="0" marB="0" anchor="b"/>
                </a:tc>
                <a:tc>
                  <a:txBody>
                    <a:bodyPr/>
                    <a:lstStyle/>
                    <a:p>
                      <a:pPr algn="ctr" fontAlgn="ctr"/>
                      <a:r>
                        <a:rPr lang="ru-RU" sz="1200" b="0" i="0" u="none" strike="noStrike">
                          <a:solidFill>
                            <a:srgbClr val="000000"/>
                          </a:solidFill>
                          <a:effectLst/>
                          <a:latin typeface="Times New Roman" panose="02020603050405020304" pitchFamily="18" charset="0"/>
                        </a:rPr>
                        <a:t>30429</a:t>
                      </a:r>
                    </a:p>
                  </a:txBody>
                  <a:tcPr marL="0" marR="0" marT="0" marB="0" anchor="ctr"/>
                </a:tc>
                <a:tc>
                  <a:txBody>
                    <a:bodyPr/>
                    <a:lstStyle/>
                    <a:p>
                      <a:pPr algn="ctr" fontAlgn="ctr"/>
                      <a:r>
                        <a:rPr lang="ru-RU" sz="1200" b="0" i="0" u="none" strike="noStrike">
                          <a:solidFill>
                            <a:srgbClr val="000000"/>
                          </a:solidFill>
                          <a:effectLst/>
                          <a:latin typeface="Times New Roman" panose="02020603050405020304" pitchFamily="18" charset="0"/>
                        </a:rPr>
                        <a:t>19104</a:t>
                      </a:r>
                    </a:p>
                  </a:txBody>
                  <a:tcPr marL="0" marR="0" marT="0" marB="0" anchor="ctr"/>
                </a:tc>
                <a:tc>
                  <a:txBody>
                    <a:bodyPr/>
                    <a:lstStyle/>
                    <a:p>
                      <a:pPr algn="ctr" fontAlgn="ctr"/>
                      <a:r>
                        <a:rPr lang="ru-RU" sz="1200" b="0" i="0" u="none" strike="noStrike">
                          <a:solidFill>
                            <a:srgbClr val="000000"/>
                          </a:solidFill>
                          <a:effectLst/>
                          <a:latin typeface="Times New Roman" panose="02020603050405020304" pitchFamily="18" charset="0"/>
                        </a:rPr>
                        <a:t>22955</a:t>
                      </a:r>
                    </a:p>
                  </a:txBody>
                  <a:tcPr marL="0" marR="0" marT="0" marB="0" anchor="ctr"/>
                </a:tc>
                <a:extLst>
                  <a:ext uri="{0D108BD9-81ED-4DB2-BD59-A6C34878D82A}">
                    <a16:rowId xmlns:a16="http://schemas.microsoft.com/office/drawing/2014/main" xmlns="" val="10003"/>
                  </a:ext>
                </a:extLst>
              </a:tr>
              <a:tr h="383527">
                <a:tc>
                  <a:txBody>
                    <a:bodyPr/>
                    <a:lstStyle/>
                    <a:p>
                      <a:pPr algn="l" fontAlgn="b"/>
                      <a:r>
                        <a:rPr lang="ru-RU" sz="1200" b="0" i="0" u="none" strike="noStrike" dirty="0">
                          <a:solidFill>
                            <a:srgbClr val="000000"/>
                          </a:solidFill>
                          <a:effectLst/>
                          <a:latin typeface="Times New Roman" panose="02020603050405020304" pitchFamily="18" charset="0"/>
                        </a:rPr>
                        <a:t>Муниципальная  программа «Профилактика правонарушений и обеспечение общественной безопасности на 2018–2023 годы»</a:t>
                      </a:r>
                    </a:p>
                  </a:txBody>
                  <a:tcPr marL="0" marR="0" marT="0" marB="0" anchor="b"/>
                </a:tc>
                <a:tc>
                  <a:txBody>
                    <a:bodyPr/>
                    <a:lstStyle/>
                    <a:p>
                      <a:pPr algn="ctr" fontAlgn="ctr"/>
                      <a:r>
                        <a:rPr lang="ru-RU" sz="1200" b="0" i="0" u="none" strike="noStrike" dirty="0">
                          <a:solidFill>
                            <a:srgbClr val="000000"/>
                          </a:solidFill>
                          <a:effectLst/>
                          <a:latin typeface="Times New Roman" panose="02020603050405020304" pitchFamily="18" charset="0"/>
                        </a:rPr>
                        <a:t>79</a:t>
                      </a:r>
                    </a:p>
                  </a:txBody>
                  <a:tcPr marL="0" marR="0" marT="0" marB="0" anchor="ctr"/>
                </a:tc>
                <a:tc>
                  <a:txBody>
                    <a:bodyPr/>
                    <a:lstStyle/>
                    <a:p>
                      <a:pPr algn="ctr" fontAlgn="ctr"/>
                      <a:r>
                        <a:rPr lang="ru-RU" sz="1200" b="0" i="0" u="none" strike="noStrike">
                          <a:solidFill>
                            <a:srgbClr val="000000"/>
                          </a:solidFill>
                          <a:effectLst/>
                          <a:latin typeface="Times New Roman" panose="02020603050405020304" pitchFamily="18" charset="0"/>
                        </a:rPr>
                        <a:t>79</a:t>
                      </a:r>
                    </a:p>
                  </a:txBody>
                  <a:tcPr marL="0" marR="0" marT="0" marB="0" anchor="ctr"/>
                </a:tc>
                <a:tc>
                  <a:txBody>
                    <a:bodyPr/>
                    <a:lstStyle/>
                    <a:p>
                      <a:pPr algn="ctr" fontAlgn="ctr"/>
                      <a:r>
                        <a:rPr lang="ru-RU" sz="1200" b="0" i="0" u="none" strike="noStrike" dirty="0" smtClean="0">
                          <a:solidFill>
                            <a:srgbClr val="000000"/>
                          </a:solidFill>
                          <a:effectLst/>
                          <a:latin typeface="Times New Roman" panose="02020603050405020304" pitchFamily="18" charset="0"/>
                        </a:rPr>
                        <a:t>-</a:t>
                      </a:r>
                      <a:r>
                        <a:rPr lang="ru-RU" sz="1200" b="0" i="0" u="none" strike="noStrike" dirty="0">
                          <a:solidFill>
                            <a:srgbClr val="000000"/>
                          </a:solidFill>
                          <a:effectLst/>
                          <a:latin typeface="Times New Roman" panose="02020603050405020304" pitchFamily="18" charset="0"/>
                        </a:rPr>
                        <a:t> </a:t>
                      </a:r>
                    </a:p>
                  </a:txBody>
                  <a:tcPr marL="0" marR="0" marT="0" marB="0" anchor="ctr"/>
                </a:tc>
                <a:extLst>
                  <a:ext uri="{0D108BD9-81ED-4DB2-BD59-A6C34878D82A}">
                    <a16:rowId xmlns:a16="http://schemas.microsoft.com/office/drawing/2014/main" xmlns="" val="10004"/>
                  </a:ext>
                </a:extLst>
              </a:tr>
              <a:tr h="383527">
                <a:tc>
                  <a:txBody>
                    <a:bodyPr/>
                    <a:lstStyle/>
                    <a:p>
                      <a:pPr algn="l" fontAlgn="b"/>
                      <a:r>
                        <a:rPr lang="ru-RU" sz="1200" b="0" i="0" u="none" strike="noStrike" dirty="0">
                          <a:solidFill>
                            <a:srgbClr val="000000"/>
                          </a:solidFill>
                          <a:effectLst/>
                          <a:latin typeface="Times New Roman" panose="02020603050405020304" pitchFamily="18" charset="0"/>
                        </a:rPr>
                        <a:t>Муниципальная программа "Улучшение условий и охраны труда в городском округе Октябрьск Самарской области на 2018-2025 годы"</a:t>
                      </a:r>
                    </a:p>
                  </a:txBody>
                  <a:tcPr marL="0" marR="0" marT="0" marB="0" anchor="b"/>
                </a:tc>
                <a:tc>
                  <a:txBody>
                    <a:bodyPr/>
                    <a:lstStyle/>
                    <a:p>
                      <a:pPr algn="ctr" fontAlgn="ctr"/>
                      <a:r>
                        <a:rPr lang="ru-RU" sz="1200" b="0" i="0" u="none" strike="noStrike" dirty="0">
                          <a:solidFill>
                            <a:srgbClr val="000000"/>
                          </a:solidFill>
                          <a:effectLst/>
                          <a:latin typeface="Times New Roman" panose="02020603050405020304" pitchFamily="18" charset="0"/>
                        </a:rPr>
                        <a:t>8</a:t>
                      </a:r>
                    </a:p>
                  </a:txBody>
                  <a:tcPr marL="0" marR="0" marT="0" marB="0" anchor="ctr"/>
                </a:tc>
                <a:tc>
                  <a:txBody>
                    <a:bodyPr/>
                    <a:lstStyle/>
                    <a:p>
                      <a:pPr algn="ctr" fontAlgn="ctr"/>
                      <a:r>
                        <a:rPr lang="ru-RU" sz="1200" b="0" i="0" u="none" strike="noStrike" dirty="0">
                          <a:solidFill>
                            <a:srgbClr val="000000"/>
                          </a:solidFill>
                          <a:effectLst/>
                          <a:latin typeface="Times New Roman" panose="02020603050405020304" pitchFamily="18" charset="0"/>
                        </a:rPr>
                        <a:t>38</a:t>
                      </a:r>
                    </a:p>
                  </a:txBody>
                  <a:tcPr marL="0" marR="0" marT="0" marB="0" anchor="ctr"/>
                </a:tc>
                <a:tc>
                  <a:txBody>
                    <a:bodyPr/>
                    <a:lstStyle/>
                    <a:p>
                      <a:pPr algn="ctr" fontAlgn="ctr"/>
                      <a:r>
                        <a:rPr lang="ru-RU" sz="1200" b="0" i="0" u="none" strike="noStrike">
                          <a:solidFill>
                            <a:srgbClr val="000000"/>
                          </a:solidFill>
                          <a:effectLst/>
                          <a:latin typeface="Times New Roman" panose="02020603050405020304" pitchFamily="18" charset="0"/>
                        </a:rPr>
                        <a:t>14</a:t>
                      </a:r>
                    </a:p>
                  </a:txBody>
                  <a:tcPr marL="0" marR="0" marT="0" marB="0" anchor="ctr"/>
                </a:tc>
                <a:extLst>
                  <a:ext uri="{0D108BD9-81ED-4DB2-BD59-A6C34878D82A}">
                    <a16:rowId xmlns:a16="http://schemas.microsoft.com/office/drawing/2014/main" xmlns="" val="10005"/>
                  </a:ext>
                </a:extLst>
              </a:tr>
              <a:tr h="383527">
                <a:tc>
                  <a:txBody>
                    <a:bodyPr/>
                    <a:lstStyle/>
                    <a:p>
                      <a:pPr algn="l" fontAlgn="b"/>
                      <a:r>
                        <a:rPr lang="ru-RU" sz="1200" b="0" i="0" u="none" strike="noStrike" dirty="0">
                          <a:solidFill>
                            <a:srgbClr val="000000"/>
                          </a:solidFill>
                          <a:effectLst/>
                          <a:latin typeface="Times New Roman" panose="02020603050405020304" pitchFamily="18" charset="0"/>
                        </a:rPr>
                        <a:t>Муниципальная программа "Развитие муниципальной службы в городском округе Октябрьск Самарской области на 2016-2022 годы"</a:t>
                      </a:r>
                    </a:p>
                  </a:txBody>
                  <a:tcPr marL="0" marR="0" marT="0" marB="0" anchor="b"/>
                </a:tc>
                <a:tc>
                  <a:txBody>
                    <a:bodyPr/>
                    <a:lstStyle/>
                    <a:p>
                      <a:pPr algn="ctr" fontAlgn="ctr"/>
                      <a:r>
                        <a:rPr lang="ru-RU" sz="1200" b="0" i="0" u="none" strike="noStrike">
                          <a:solidFill>
                            <a:srgbClr val="000000"/>
                          </a:solidFill>
                          <a:effectLst/>
                          <a:latin typeface="Times New Roman" panose="02020603050405020304" pitchFamily="18" charset="0"/>
                        </a:rPr>
                        <a:t>346</a:t>
                      </a:r>
                    </a:p>
                  </a:txBody>
                  <a:tcPr marL="0" marR="0" marT="0" marB="0" anchor="ctr"/>
                </a:tc>
                <a:tc>
                  <a:txBody>
                    <a:bodyPr/>
                    <a:lstStyle/>
                    <a:p>
                      <a:pPr algn="ctr" fontAlgn="ctr"/>
                      <a:r>
                        <a:rPr lang="ru-RU" sz="1200" b="0" i="0" u="none" strike="noStrike" dirty="0">
                          <a:solidFill>
                            <a:srgbClr val="000000"/>
                          </a:solidFill>
                          <a:effectLst/>
                          <a:latin typeface="Times New Roman" panose="02020603050405020304" pitchFamily="18" charset="0"/>
                        </a:rPr>
                        <a:t> </a:t>
                      </a:r>
                      <a:r>
                        <a:rPr lang="ru-RU" sz="1200" b="0" i="0" u="none" strike="noStrike" dirty="0" smtClean="0">
                          <a:solidFill>
                            <a:srgbClr val="000000"/>
                          </a:solidFill>
                          <a:effectLst/>
                          <a:latin typeface="Times New Roman" panose="02020603050405020304" pitchFamily="18" charset="0"/>
                        </a:rPr>
                        <a:t>-</a:t>
                      </a:r>
                      <a:endParaRPr lang="ru-RU" sz="1200" b="0"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ru-RU" sz="1200" b="0" i="0" u="none" strike="noStrike" dirty="0" smtClean="0">
                          <a:solidFill>
                            <a:srgbClr val="000000"/>
                          </a:solidFill>
                          <a:effectLst/>
                          <a:latin typeface="Times New Roman" panose="02020603050405020304" pitchFamily="18" charset="0"/>
                        </a:rPr>
                        <a:t>-</a:t>
                      </a:r>
                      <a:r>
                        <a:rPr lang="ru-RU" sz="1200" b="0" i="0" u="none" strike="noStrike" dirty="0">
                          <a:solidFill>
                            <a:srgbClr val="000000"/>
                          </a:solidFill>
                          <a:effectLst/>
                          <a:latin typeface="Times New Roman" panose="02020603050405020304" pitchFamily="18" charset="0"/>
                        </a:rPr>
                        <a:t> </a:t>
                      </a:r>
                    </a:p>
                  </a:txBody>
                  <a:tcPr marL="0" marR="0" marT="0" marB="0" anchor="ctr"/>
                </a:tc>
                <a:extLst>
                  <a:ext uri="{0D108BD9-81ED-4DB2-BD59-A6C34878D82A}">
                    <a16:rowId xmlns:a16="http://schemas.microsoft.com/office/drawing/2014/main" xmlns="" val="10006"/>
                  </a:ext>
                </a:extLst>
              </a:tr>
              <a:tr h="383527">
                <a:tc>
                  <a:txBody>
                    <a:bodyPr/>
                    <a:lstStyle/>
                    <a:p>
                      <a:pPr algn="l" fontAlgn="b"/>
                      <a:r>
                        <a:rPr lang="ru-RU" sz="1200" b="0" i="0" u="none" strike="noStrike" dirty="0">
                          <a:solidFill>
                            <a:srgbClr val="000000"/>
                          </a:solidFill>
                          <a:effectLst/>
                          <a:latin typeface="Times New Roman" panose="02020603050405020304" pitchFamily="18" charset="0"/>
                        </a:rPr>
                        <a:t>Муниципальная программа "Развитие муниципальной службы в городском округе Октябрьск Самарской области на 2023-2028 годы"</a:t>
                      </a:r>
                    </a:p>
                  </a:txBody>
                  <a:tcPr marL="0" marR="0" marT="0" marB="0" anchor="b"/>
                </a:tc>
                <a:tc>
                  <a:txBody>
                    <a:bodyPr/>
                    <a:lstStyle/>
                    <a:p>
                      <a:pPr algn="ctr" fontAlgn="ctr"/>
                      <a:r>
                        <a:rPr lang="ru-RU" sz="1200" b="0" i="0" u="none" strike="noStrike" dirty="0" smtClean="0">
                          <a:solidFill>
                            <a:srgbClr val="000000"/>
                          </a:solidFill>
                          <a:effectLst/>
                          <a:latin typeface="Times New Roman" panose="02020603050405020304" pitchFamily="18" charset="0"/>
                        </a:rPr>
                        <a:t>-</a:t>
                      </a:r>
                      <a:r>
                        <a:rPr lang="ru-RU" sz="1200" b="0" i="0" u="none" strike="noStrike" dirty="0">
                          <a:solidFill>
                            <a:srgbClr val="000000"/>
                          </a:solidFill>
                          <a:effectLst/>
                          <a:latin typeface="Times New Roman" panose="02020603050405020304" pitchFamily="18" charset="0"/>
                        </a:rPr>
                        <a:t> </a:t>
                      </a:r>
                    </a:p>
                  </a:txBody>
                  <a:tcPr marL="0" marR="0" marT="0" marB="0" anchor="ctr"/>
                </a:tc>
                <a:tc>
                  <a:txBody>
                    <a:bodyPr/>
                    <a:lstStyle/>
                    <a:p>
                      <a:pPr algn="ctr" fontAlgn="ctr"/>
                      <a:r>
                        <a:rPr lang="ru-RU" sz="1200" b="0" i="0" u="none" strike="noStrike">
                          <a:solidFill>
                            <a:srgbClr val="000000"/>
                          </a:solidFill>
                          <a:effectLst/>
                          <a:latin typeface="Times New Roman" panose="02020603050405020304" pitchFamily="18" charset="0"/>
                        </a:rPr>
                        <a:t>324</a:t>
                      </a:r>
                    </a:p>
                  </a:txBody>
                  <a:tcPr marL="0" marR="0" marT="0" marB="0" anchor="ctr"/>
                </a:tc>
                <a:tc>
                  <a:txBody>
                    <a:bodyPr/>
                    <a:lstStyle/>
                    <a:p>
                      <a:pPr algn="ctr" fontAlgn="ctr"/>
                      <a:r>
                        <a:rPr lang="ru-RU" sz="1200" b="0" i="0" u="none" strike="noStrike">
                          <a:solidFill>
                            <a:srgbClr val="000000"/>
                          </a:solidFill>
                          <a:effectLst/>
                          <a:latin typeface="Times New Roman" panose="02020603050405020304" pitchFamily="18" charset="0"/>
                        </a:rPr>
                        <a:t>329</a:t>
                      </a:r>
                    </a:p>
                  </a:txBody>
                  <a:tcPr marL="0" marR="0" marT="0" marB="0" anchor="ctr"/>
                </a:tc>
                <a:extLst>
                  <a:ext uri="{0D108BD9-81ED-4DB2-BD59-A6C34878D82A}">
                    <a16:rowId xmlns:a16="http://schemas.microsoft.com/office/drawing/2014/main" xmlns="" val="10007"/>
                  </a:ext>
                </a:extLst>
              </a:tr>
              <a:tr h="383527">
                <a:tc>
                  <a:txBody>
                    <a:bodyPr/>
                    <a:lstStyle/>
                    <a:p>
                      <a:pPr algn="l" fontAlgn="b"/>
                      <a:r>
                        <a:rPr lang="ru-RU" sz="1200" b="0" i="0" u="none" strike="noStrike" dirty="0">
                          <a:solidFill>
                            <a:srgbClr val="000000"/>
                          </a:solidFill>
                          <a:effectLst/>
                          <a:latin typeface="Times New Roman" panose="02020603050405020304" pitchFamily="18" charset="0"/>
                        </a:rPr>
                        <a:t>Муниципальная программа городского округа Октябрьск  Самарской области "Молодой семье - доступное жилье" на 2022-2025 годы"</a:t>
                      </a:r>
                    </a:p>
                  </a:txBody>
                  <a:tcPr marL="0" marR="0" marT="0" marB="0" anchor="b"/>
                </a:tc>
                <a:tc>
                  <a:txBody>
                    <a:bodyPr/>
                    <a:lstStyle/>
                    <a:p>
                      <a:pPr algn="ctr" fontAlgn="ctr"/>
                      <a:r>
                        <a:rPr lang="ru-RU" sz="1200" b="0" i="0" u="none" strike="noStrike">
                          <a:solidFill>
                            <a:srgbClr val="000000"/>
                          </a:solidFill>
                          <a:effectLst/>
                          <a:latin typeface="Times New Roman" panose="02020603050405020304" pitchFamily="18" charset="0"/>
                        </a:rPr>
                        <a:t>9247</a:t>
                      </a:r>
                    </a:p>
                  </a:txBody>
                  <a:tcPr marL="0" marR="0" marT="0" marB="0" anchor="ctr"/>
                </a:tc>
                <a:tc>
                  <a:txBody>
                    <a:bodyPr/>
                    <a:lstStyle/>
                    <a:p>
                      <a:pPr algn="ctr" fontAlgn="ctr"/>
                      <a:r>
                        <a:rPr lang="ru-RU" sz="1200" b="0" i="0" u="none" strike="noStrike">
                          <a:solidFill>
                            <a:srgbClr val="000000"/>
                          </a:solidFill>
                          <a:effectLst/>
                          <a:latin typeface="Times New Roman" panose="02020603050405020304" pitchFamily="18" charset="0"/>
                        </a:rPr>
                        <a:t>9333</a:t>
                      </a:r>
                    </a:p>
                  </a:txBody>
                  <a:tcPr marL="0" marR="0" marT="0" marB="0" anchor="ctr"/>
                </a:tc>
                <a:tc>
                  <a:txBody>
                    <a:bodyPr/>
                    <a:lstStyle/>
                    <a:p>
                      <a:pPr algn="ctr" fontAlgn="ctr"/>
                      <a:r>
                        <a:rPr lang="ru-RU" sz="1200" b="0" i="0" u="none" strike="noStrike">
                          <a:solidFill>
                            <a:srgbClr val="000000"/>
                          </a:solidFill>
                          <a:effectLst/>
                          <a:latin typeface="Times New Roman" panose="02020603050405020304" pitchFamily="18" charset="0"/>
                        </a:rPr>
                        <a:t>3819</a:t>
                      </a:r>
                    </a:p>
                  </a:txBody>
                  <a:tcPr marL="0" marR="0" marT="0" marB="0" anchor="ctr"/>
                </a:tc>
                <a:extLst>
                  <a:ext uri="{0D108BD9-81ED-4DB2-BD59-A6C34878D82A}">
                    <a16:rowId xmlns:a16="http://schemas.microsoft.com/office/drawing/2014/main" xmlns="" val="10008"/>
                  </a:ext>
                </a:extLst>
              </a:tr>
              <a:tr h="383527">
                <a:tc>
                  <a:txBody>
                    <a:bodyPr/>
                    <a:lstStyle/>
                    <a:p>
                      <a:pPr algn="l" fontAlgn="b"/>
                      <a:r>
                        <a:rPr lang="ru-RU" sz="1200" b="0" i="0" u="none" strike="noStrike" dirty="0">
                          <a:solidFill>
                            <a:srgbClr val="000000"/>
                          </a:solidFill>
                          <a:effectLst/>
                          <a:latin typeface="Times New Roman" panose="02020603050405020304" pitchFamily="18" charset="0"/>
                        </a:rPr>
                        <a:t>Муниципальная программа городского округа Октябрьск Самарской области "Дети Октябрьска" на 2019-2025 годы</a:t>
                      </a:r>
                    </a:p>
                  </a:txBody>
                  <a:tcPr marL="0" marR="0" marT="0" marB="0" anchor="b"/>
                </a:tc>
                <a:tc>
                  <a:txBody>
                    <a:bodyPr/>
                    <a:lstStyle/>
                    <a:p>
                      <a:pPr algn="ctr" fontAlgn="ctr"/>
                      <a:r>
                        <a:rPr lang="ru-RU" sz="1200" b="0" i="0" u="none" strike="noStrike">
                          <a:solidFill>
                            <a:srgbClr val="000000"/>
                          </a:solidFill>
                          <a:effectLst/>
                          <a:latin typeface="Times New Roman" panose="02020603050405020304" pitchFamily="18" charset="0"/>
                        </a:rPr>
                        <a:t>1598</a:t>
                      </a:r>
                    </a:p>
                  </a:txBody>
                  <a:tcPr marL="0" marR="0" marT="0" marB="0" anchor="ctr"/>
                </a:tc>
                <a:tc>
                  <a:txBody>
                    <a:bodyPr/>
                    <a:lstStyle/>
                    <a:p>
                      <a:pPr algn="ctr" fontAlgn="ctr"/>
                      <a:r>
                        <a:rPr lang="ru-RU" sz="1200" b="0" i="0" u="none" strike="noStrike">
                          <a:solidFill>
                            <a:srgbClr val="000000"/>
                          </a:solidFill>
                          <a:effectLst/>
                          <a:latin typeface="Times New Roman" panose="02020603050405020304" pitchFamily="18" charset="0"/>
                        </a:rPr>
                        <a:t>1598</a:t>
                      </a:r>
                    </a:p>
                  </a:txBody>
                  <a:tcPr marL="0" marR="0" marT="0" marB="0" anchor="ctr"/>
                </a:tc>
                <a:tc>
                  <a:txBody>
                    <a:bodyPr/>
                    <a:lstStyle/>
                    <a:p>
                      <a:pPr algn="ctr" fontAlgn="ctr"/>
                      <a:r>
                        <a:rPr lang="ru-RU" sz="1200" b="0" i="0" u="none" strike="noStrike">
                          <a:solidFill>
                            <a:srgbClr val="000000"/>
                          </a:solidFill>
                          <a:effectLst/>
                          <a:latin typeface="Times New Roman" panose="02020603050405020304" pitchFamily="18" charset="0"/>
                        </a:rPr>
                        <a:t>99</a:t>
                      </a:r>
                    </a:p>
                  </a:txBody>
                  <a:tcPr marL="0" marR="0" marT="0" marB="0" anchor="ctr"/>
                </a:tc>
                <a:extLst>
                  <a:ext uri="{0D108BD9-81ED-4DB2-BD59-A6C34878D82A}">
                    <a16:rowId xmlns:a16="http://schemas.microsoft.com/office/drawing/2014/main" xmlns="" val="10009"/>
                  </a:ext>
                </a:extLst>
              </a:tr>
              <a:tr h="575290">
                <a:tc>
                  <a:txBody>
                    <a:bodyPr/>
                    <a:lstStyle/>
                    <a:p>
                      <a:pPr algn="l" fontAlgn="ctr"/>
                      <a:r>
                        <a:rPr lang="ru-RU" sz="1200" b="0" i="0" u="none" strike="noStrike" dirty="0">
                          <a:solidFill>
                            <a:srgbClr val="000000"/>
                          </a:solidFill>
                          <a:effectLst/>
                          <a:latin typeface="Times New Roman" panose="02020603050405020304" pitchFamily="18" charset="0"/>
                        </a:rPr>
                        <a:t>Муниципальная программа "Создание благоприятных условий в целях привлечения медицинских работников для работы в государственном бюджетном учреждении здравоохранения Самарской области "Октябрьская центральная городская больница" за 2019-2024 годы"</a:t>
                      </a:r>
                    </a:p>
                  </a:txBody>
                  <a:tcPr marL="0" marR="0" marT="0" marB="0" anchor="ctr"/>
                </a:tc>
                <a:tc>
                  <a:txBody>
                    <a:bodyPr/>
                    <a:lstStyle/>
                    <a:p>
                      <a:pPr algn="ctr" fontAlgn="ctr"/>
                      <a:r>
                        <a:rPr lang="ru-RU" sz="1200" b="0" i="0" u="none" strike="noStrike" dirty="0">
                          <a:solidFill>
                            <a:srgbClr val="000000"/>
                          </a:solidFill>
                          <a:effectLst/>
                          <a:latin typeface="Times New Roman" panose="02020603050405020304" pitchFamily="18" charset="0"/>
                        </a:rPr>
                        <a:t>410</a:t>
                      </a:r>
                    </a:p>
                  </a:txBody>
                  <a:tcPr marL="0" marR="0" marT="0" marB="0" anchor="ctr"/>
                </a:tc>
                <a:tc>
                  <a:txBody>
                    <a:bodyPr/>
                    <a:lstStyle/>
                    <a:p>
                      <a:pPr algn="ctr" fontAlgn="ctr"/>
                      <a:r>
                        <a:rPr lang="ru-RU" sz="1200" b="0" i="0" u="none" strike="noStrike">
                          <a:solidFill>
                            <a:srgbClr val="000000"/>
                          </a:solidFill>
                          <a:effectLst/>
                          <a:latin typeface="Times New Roman" panose="02020603050405020304" pitchFamily="18" charset="0"/>
                        </a:rPr>
                        <a:t>410</a:t>
                      </a:r>
                    </a:p>
                  </a:txBody>
                  <a:tcPr marL="0" marR="0" marT="0" marB="0" anchor="ctr"/>
                </a:tc>
                <a:tc>
                  <a:txBody>
                    <a:bodyPr/>
                    <a:lstStyle/>
                    <a:p>
                      <a:pPr algn="ctr" fontAlgn="ctr"/>
                      <a:r>
                        <a:rPr lang="ru-RU" sz="1200" b="0" i="0" u="none" strike="noStrike">
                          <a:solidFill>
                            <a:srgbClr val="000000"/>
                          </a:solidFill>
                          <a:effectLst/>
                          <a:latin typeface="Times New Roman" panose="02020603050405020304" pitchFamily="18" charset="0"/>
                        </a:rPr>
                        <a:t>410</a:t>
                      </a:r>
                    </a:p>
                  </a:txBody>
                  <a:tcPr marL="0" marR="0" marT="0" marB="0" anchor="ctr"/>
                </a:tc>
                <a:extLst>
                  <a:ext uri="{0D108BD9-81ED-4DB2-BD59-A6C34878D82A}">
                    <a16:rowId xmlns:a16="http://schemas.microsoft.com/office/drawing/2014/main" xmlns="" val="10010"/>
                  </a:ext>
                </a:extLst>
              </a:tr>
              <a:tr h="383527">
                <a:tc>
                  <a:txBody>
                    <a:bodyPr/>
                    <a:lstStyle/>
                    <a:p>
                      <a:pPr algn="l" fontAlgn="b"/>
                      <a:r>
                        <a:rPr lang="ru-RU" sz="1200" b="0" i="0" u="none" strike="noStrike" dirty="0">
                          <a:solidFill>
                            <a:srgbClr val="000000"/>
                          </a:solidFill>
                          <a:effectLst/>
                          <a:latin typeface="Times New Roman" panose="02020603050405020304" pitchFamily="18" charset="0"/>
                        </a:rPr>
                        <a:t>Муниципальная программа развития физической культуры и спорта на территории городского округа Октябрьск Самарской области на 2021-2025 годы "Спорт-норма жизни"</a:t>
                      </a:r>
                    </a:p>
                  </a:txBody>
                  <a:tcPr marL="0" marR="0" marT="0" marB="0" anchor="b"/>
                </a:tc>
                <a:tc>
                  <a:txBody>
                    <a:bodyPr/>
                    <a:lstStyle/>
                    <a:p>
                      <a:pPr algn="ctr" fontAlgn="ctr"/>
                      <a:r>
                        <a:rPr lang="ru-RU" sz="1200" b="0" i="0" u="none" strike="noStrike" dirty="0">
                          <a:effectLst/>
                          <a:latin typeface="Times New Roman" panose="02020603050405020304" pitchFamily="18" charset="0"/>
                        </a:rPr>
                        <a:t>9359</a:t>
                      </a:r>
                    </a:p>
                  </a:txBody>
                  <a:tcPr marL="0" marR="0" marT="0" marB="0" anchor="ctr"/>
                </a:tc>
                <a:tc>
                  <a:txBody>
                    <a:bodyPr/>
                    <a:lstStyle/>
                    <a:p>
                      <a:pPr algn="ctr" fontAlgn="ctr"/>
                      <a:r>
                        <a:rPr lang="ru-RU" sz="1200" b="0" i="0" u="none" strike="noStrike" dirty="0">
                          <a:solidFill>
                            <a:srgbClr val="000000"/>
                          </a:solidFill>
                          <a:effectLst/>
                          <a:latin typeface="Times New Roman" panose="02020603050405020304" pitchFamily="18" charset="0"/>
                        </a:rPr>
                        <a:t>9286</a:t>
                      </a:r>
                    </a:p>
                  </a:txBody>
                  <a:tcPr marL="0" marR="0" marT="0" marB="0" anchor="ctr"/>
                </a:tc>
                <a:tc>
                  <a:txBody>
                    <a:bodyPr/>
                    <a:lstStyle/>
                    <a:p>
                      <a:pPr algn="ctr" fontAlgn="ctr"/>
                      <a:r>
                        <a:rPr lang="ru-RU" sz="1200" b="0" i="0" u="none" strike="noStrike">
                          <a:solidFill>
                            <a:srgbClr val="000000"/>
                          </a:solidFill>
                          <a:effectLst/>
                          <a:latin typeface="Times New Roman" panose="02020603050405020304" pitchFamily="18" charset="0"/>
                        </a:rPr>
                        <a:t>9324</a:t>
                      </a:r>
                    </a:p>
                  </a:txBody>
                  <a:tcPr marL="0" marR="0" marT="0" marB="0" anchor="ctr"/>
                </a:tc>
                <a:extLst>
                  <a:ext uri="{0D108BD9-81ED-4DB2-BD59-A6C34878D82A}">
                    <a16:rowId xmlns:a16="http://schemas.microsoft.com/office/drawing/2014/main" xmlns="" val="10011"/>
                  </a:ext>
                </a:extLst>
              </a:tr>
              <a:tr h="383527">
                <a:tc>
                  <a:txBody>
                    <a:bodyPr/>
                    <a:lstStyle/>
                    <a:p>
                      <a:pPr algn="l" fontAlgn="b"/>
                      <a:r>
                        <a:rPr lang="ru-RU" sz="1200" b="0" i="0" u="none" strike="noStrike" dirty="0">
                          <a:solidFill>
                            <a:srgbClr val="000000"/>
                          </a:solidFill>
                          <a:effectLst/>
                          <a:latin typeface="Times New Roman" panose="02020603050405020304" pitchFamily="18" charset="0"/>
                        </a:rPr>
                        <a:t>Муниципальная программа "Доступная среда в городском округе Октябрьск Самарской области "Город дружественный к людям" на 2022-2026 годы"</a:t>
                      </a:r>
                    </a:p>
                  </a:txBody>
                  <a:tcPr marL="0" marR="0" marT="0" marB="0" anchor="b"/>
                </a:tc>
                <a:tc>
                  <a:txBody>
                    <a:bodyPr/>
                    <a:lstStyle/>
                    <a:p>
                      <a:pPr algn="ctr" fontAlgn="ctr"/>
                      <a:r>
                        <a:rPr lang="ru-RU" sz="1200" b="0" i="0" u="none" strike="noStrike" dirty="0">
                          <a:effectLst/>
                          <a:latin typeface="Times New Roman" panose="02020603050405020304" pitchFamily="18" charset="0"/>
                        </a:rPr>
                        <a:t>103</a:t>
                      </a:r>
                    </a:p>
                  </a:txBody>
                  <a:tcPr marL="0" marR="0" marT="0" marB="0" anchor="ctr"/>
                </a:tc>
                <a:tc>
                  <a:txBody>
                    <a:bodyPr/>
                    <a:lstStyle/>
                    <a:p>
                      <a:pPr algn="ctr" fontAlgn="ctr"/>
                      <a:r>
                        <a:rPr lang="ru-RU" sz="1200" b="0" i="0" u="none" strike="noStrike" dirty="0">
                          <a:solidFill>
                            <a:srgbClr val="000000"/>
                          </a:solidFill>
                          <a:effectLst/>
                          <a:latin typeface="Times New Roman" panose="02020603050405020304" pitchFamily="18" charset="0"/>
                        </a:rPr>
                        <a:t>111</a:t>
                      </a:r>
                    </a:p>
                  </a:txBody>
                  <a:tcPr marL="0" marR="0" marT="0" marB="0" anchor="ctr"/>
                </a:tc>
                <a:tc>
                  <a:txBody>
                    <a:bodyPr/>
                    <a:lstStyle/>
                    <a:p>
                      <a:pPr algn="ctr" fontAlgn="ctr"/>
                      <a:r>
                        <a:rPr lang="ru-RU" sz="1200" b="0" i="0" u="none" strike="noStrike" dirty="0">
                          <a:solidFill>
                            <a:srgbClr val="000000"/>
                          </a:solidFill>
                          <a:effectLst/>
                          <a:latin typeface="Times New Roman" panose="02020603050405020304" pitchFamily="18" charset="0"/>
                        </a:rPr>
                        <a:t>114</a:t>
                      </a:r>
                    </a:p>
                  </a:txBody>
                  <a:tcPr marL="0" marR="0" marT="0" marB="0" anchor="ctr"/>
                </a:tc>
                <a:extLst>
                  <a:ext uri="{0D108BD9-81ED-4DB2-BD59-A6C34878D82A}">
                    <a16:rowId xmlns:a16="http://schemas.microsoft.com/office/drawing/2014/main" xmlns="" val="10012"/>
                  </a:ext>
                </a:extLst>
              </a:tr>
            </a:tbl>
          </a:graphicData>
        </a:graphic>
      </p:graphicFrame>
    </p:spTree>
  </p:cSld>
  <p:clrMapOvr>
    <a:masterClrMapping/>
  </p:clrMapOvr>
  <p:transition>
    <p:pull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3105111953"/>
              </p:ext>
            </p:extLst>
          </p:nvPr>
        </p:nvGraphicFramePr>
        <p:xfrm>
          <a:off x="107504" y="188640"/>
          <a:ext cx="8928991" cy="6408713"/>
        </p:xfrm>
        <a:graphic>
          <a:graphicData uri="http://schemas.openxmlformats.org/drawingml/2006/table">
            <a:tbl>
              <a:tblPr firstRow="1" bandRow="1">
                <a:tableStyleId>{5C22544A-7EE6-4342-B048-85BDC9FD1C3A}</a:tableStyleId>
              </a:tblPr>
              <a:tblGrid>
                <a:gridCol w="6754915">
                  <a:extLst>
                    <a:ext uri="{9D8B030D-6E8A-4147-A177-3AD203B41FA5}">
                      <a16:colId xmlns:a16="http://schemas.microsoft.com/office/drawing/2014/main" xmlns="" val="20000"/>
                    </a:ext>
                  </a:extLst>
                </a:gridCol>
                <a:gridCol w="797161">
                  <a:extLst>
                    <a:ext uri="{9D8B030D-6E8A-4147-A177-3AD203B41FA5}">
                      <a16:colId xmlns:a16="http://schemas.microsoft.com/office/drawing/2014/main" xmlns="" val="20001"/>
                    </a:ext>
                  </a:extLst>
                </a:gridCol>
                <a:gridCol w="724692">
                  <a:extLst>
                    <a:ext uri="{9D8B030D-6E8A-4147-A177-3AD203B41FA5}">
                      <a16:colId xmlns:a16="http://schemas.microsoft.com/office/drawing/2014/main" xmlns="" val="20002"/>
                    </a:ext>
                  </a:extLst>
                </a:gridCol>
                <a:gridCol w="652223">
                  <a:extLst>
                    <a:ext uri="{9D8B030D-6E8A-4147-A177-3AD203B41FA5}">
                      <a16:colId xmlns:a16="http://schemas.microsoft.com/office/drawing/2014/main" xmlns="" val="20003"/>
                    </a:ext>
                  </a:extLst>
                </a:gridCol>
              </a:tblGrid>
              <a:tr h="261994">
                <a:tc rowSpan="2">
                  <a:txBody>
                    <a:bodyPr/>
                    <a:lstStyle/>
                    <a:p>
                      <a:pPr algn="ctr" fontAlgn="ctr"/>
                      <a:r>
                        <a:rPr lang="ru-RU" sz="1400" b="1" i="0" u="none" strike="noStrike" dirty="0">
                          <a:effectLst/>
                          <a:latin typeface="Times New Roman"/>
                        </a:rPr>
                        <a:t>Наименование</a:t>
                      </a:r>
                    </a:p>
                  </a:txBody>
                  <a:tcPr marL="0" marR="0" marT="0" marB="0" anchor="ctr"/>
                </a:tc>
                <a:tc gridSpan="3">
                  <a:txBody>
                    <a:bodyPr/>
                    <a:lstStyle/>
                    <a:p>
                      <a:pPr algn="ctr" fontAlgn="ctr"/>
                      <a:r>
                        <a:rPr lang="ru-RU" sz="1400" b="1" i="0" u="none" strike="noStrike">
                          <a:effectLst/>
                          <a:latin typeface="Times New Roman"/>
                        </a:rPr>
                        <a:t>Сумма тыс.рублей</a:t>
                      </a:r>
                    </a:p>
                  </a:txBody>
                  <a:tcPr marL="0" marR="0" marT="0" marB="0" anchor="ct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10000"/>
                  </a:ext>
                </a:extLst>
              </a:tr>
              <a:tr h="301721">
                <a:tc vMerge="1">
                  <a:txBody>
                    <a:bodyPr/>
                    <a:lstStyle/>
                    <a:p>
                      <a:endParaRPr lang="ru-RU"/>
                    </a:p>
                  </a:txBody>
                  <a:tcPr/>
                </a:tc>
                <a:tc>
                  <a:txBody>
                    <a:bodyPr/>
                    <a:lstStyle/>
                    <a:p>
                      <a:pPr algn="ctr" fontAlgn="ctr"/>
                      <a:r>
                        <a:rPr lang="ru-RU" sz="1400" b="1" i="0" u="none" strike="noStrike" dirty="0" smtClean="0">
                          <a:solidFill>
                            <a:schemeClr val="bg1"/>
                          </a:solidFill>
                          <a:effectLst/>
                          <a:latin typeface="Times New Roman"/>
                        </a:rPr>
                        <a:t>2022г</a:t>
                      </a:r>
                      <a:r>
                        <a:rPr lang="ru-RU" sz="1400" b="1" i="0" u="none" strike="noStrike" dirty="0">
                          <a:solidFill>
                            <a:schemeClr val="bg1"/>
                          </a:solidFill>
                          <a:effectLst/>
                          <a:latin typeface="Times New Roman"/>
                        </a:rPr>
                        <a:t>.</a:t>
                      </a:r>
                    </a:p>
                  </a:txBody>
                  <a:tcPr marL="0" marR="0" marT="0" marB="0" anchor="ctr">
                    <a:solidFill>
                      <a:schemeClr val="accent2"/>
                    </a:solidFill>
                  </a:tcPr>
                </a:tc>
                <a:tc>
                  <a:txBody>
                    <a:bodyPr/>
                    <a:lstStyle/>
                    <a:p>
                      <a:pPr algn="ctr" fontAlgn="ctr"/>
                      <a:r>
                        <a:rPr lang="ru-RU" sz="1400" b="1" i="0" u="none" strike="noStrike" dirty="0" smtClean="0">
                          <a:solidFill>
                            <a:schemeClr val="bg1"/>
                          </a:solidFill>
                          <a:effectLst/>
                          <a:latin typeface="Times New Roman"/>
                        </a:rPr>
                        <a:t>2023 </a:t>
                      </a:r>
                      <a:r>
                        <a:rPr lang="ru-RU" sz="1400" b="1" i="0" u="none" strike="noStrike" dirty="0">
                          <a:solidFill>
                            <a:schemeClr val="bg1"/>
                          </a:solidFill>
                          <a:effectLst/>
                          <a:latin typeface="Times New Roman"/>
                        </a:rPr>
                        <a:t>г.</a:t>
                      </a:r>
                    </a:p>
                  </a:txBody>
                  <a:tcPr marL="0" marR="0" marT="0" marB="0" anchor="ctr">
                    <a:solidFill>
                      <a:schemeClr val="accent2"/>
                    </a:solidFill>
                  </a:tcPr>
                </a:tc>
                <a:tc>
                  <a:txBody>
                    <a:bodyPr/>
                    <a:lstStyle/>
                    <a:p>
                      <a:pPr algn="ctr" fontAlgn="ctr"/>
                      <a:r>
                        <a:rPr lang="ru-RU" sz="1400" b="1" i="0" u="none" strike="noStrike" dirty="0" smtClean="0">
                          <a:solidFill>
                            <a:schemeClr val="bg1"/>
                          </a:solidFill>
                          <a:effectLst/>
                          <a:latin typeface="Times New Roman"/>
                        </a:rPr>
                        <a:t>2024 </a:t>
                      </a:r>
                      <a:r>
                        <a:rPr lang="ru-RU" sz="1400" b="1" i="0" u="none" strike="noStrike" dirty="0">
                          <a:solidFill>
                            <a:schemeClr val="bg1"/>
                          </a:solidFill>
                          <a:effectLst/>
                          <a:latin typeface="Times New Roman"/>
                        </a:rPr>
                        <a:t>г.</a:t>
                      </a:r>
                    </a:p>
                  </a:txBody>
                  <a:tcPr marL="0" marR="0" marT="0" marB="0" anchor="ctr">
                    <a:solidFill>
                      <a:schemeClr val="accent2"/>
                    </a:solidFill>
                  </a:tcPr>
                </a:tc>
                <a:extLst>
                  <a:ext uri="{0D108BD9-81ED-4DB2-BD59-A6C34878D82A}">
                    <a16:rowId xmlns:a16="http://schemas.microsoft.com/office/drawing/2014/main" xmlns="" val="10001"/>
                  </a:ext>
                </a:extLst>
              </a:tr>
              <a:tr h="898265">
                <a:tc>
                  <a:txBody>
                    <a:bodyPr/>
                    <a:lstStyle/>
                    <a:p>
                      <a:pPr algn="l" fontAlgn="b"/>
                      <a:r>
                        <a:rPr lang="ru-RU" sz="1200" b="0" i="0" u="none" strike="noStrike" dirty="0">
                          <a:solidFill>
                            <a:srgbClr val="000000"/>
                          </a:solidFill>
                          <a:effectLst/>
                          <a:latin typeface="Times New Roman" panose="02020603050405020304" pitchFamily="18" charset="0"/>
                        </a:rPr>
                        <a:t>Муниципальная программа "Защита населения и территорий от чрезвычайных ситуаций природного и техногенного характера, выполнение мероприятий по гражданской обороне, обеспечение первичных мер пожарной безопасности и безопасности людей на водных объектах в городском округе Октябрьск на 2018-2027 годы"</a:t>
                      </a:r>
                    </a:p>
                  </a:txBody>
                  <a:tcPr marL="0" marR="0" marT="0" marB="0" anchor="b"/>
                </a:tc>
                <a:tc>
                  <a:txBody>
                    <a:bodyPr/>
                    <a:lstStyle/>
                    <a:p>
                      <a:pPr algn="ctr" fontAlgn="ctr"/>
                      <a:r>
                        <a:rPr lang="ru-RU" sz="1200" b="0" i="0" u="none" strike="noStrike" dirty="0">
                          <a:effectLst/>
                          <a:latin typeface="Times New Roman" panose="02020603050405020304" pitchFamily="18" charset="0"/>
                        </a:rPr>
                        <a:t>4701</a:t>
                      </a:r>
                    </a:p>
                  </a:txBody>
                  <a:tcPr marL="0" marR="0" marT="0" marB="0" anchor="ctr"/>
                </a:tc>
                <a:tc>
                  <a:txBody>
                    <a:bodyPr/>
                    <a:lstStyle/>
                    <a:p>
                      <a:pPr algn="ctr" fontAlgn="ctr"/>
                      <a:r>
                        <a:rPr lang="ru-RU" sz="1200" b="0" i="0" u="none" strike="noStrike" dirty="0">
                          <a:solidFill>
                            <a:srgbClr val="000000"/>
                          </a:solidFill>
                          <a:effectLst/>
                          <a:latin typeface="Times New Roman" panose="02020603050405020304" pitchFamily="18" charset="0"/>
                        </a:rPr>
                        <a:t>5011</a:t>
                      </a:r>
                    </a:p>
                  </a:txBody>
                  <a:tcPr marL="0" marR="0" marT="0" marB="0" anchor="ctr"/>
                </a:tc>
                <a:tc>
                  <a:txBody>
                    <a:bodyPr/>
                    <a:lstStyle/>
                    <a:p>
                      <a:pPr algn="ctr" fontAlgn="ctr"/>
                      <a:r>
                        <a:rPr lang="ru-RU" sz="1200" b="0" i="0" u="none" strike="noStrike">
                          <a:solidFill>
                            <a:srgbClr val="000000"/>
                          </a:solidFill>
                          <a:effectLst/>
                          <a:latin typeface="Times New Roman" panose="02020603050405020304" pitchFamily="18" charset="0"/>
                        </a:rPr>
                        <a:t>5277</a:t>
                      </a:r>
                    </a:p>
                  </a:txBody>
                  <a:tcPr marL="0" marR="0" marT="0" marB="0" anchor="ctr"/>
                </a:tc>
                <a:extLst>
                  <a:ext uri="{0D108BD9-81ED-4DB2-BD59-A6C34878D82A}">
                    <a16:rowId xmlns:a16="http://schemas.microsoft.com/office/drawing/2014/main" xmlns="" val="1430153457"/>
                  </a:ext>
                </a:extLst>
              </a:tr>
              <a:tr h="673699">
                <a:tc>
                  <a:txBody>
                    <a:bodyPr/>
                    <a:lstStyle/>
                    <a:p>
                      <a:pPr algn="l" fontAlgn="b"/>
                      <a:r>
                        <a:rPr lang="ru-RU" sz="1200" b="0" i="0" u="none" strike="noStrike" dirty="0">
                          <a:solidFill>
                            <a:srgbClr val="000000"/>
                          </a:solidFill>
                          <a:effectLst/>
                          <a:latin typeface="Times New Roman" panose="02020603050405020304" pitchFamily="18" charset="0"/>
                        </a:rPr>
                        <a:t>Муниципальная программа городского округа Октябрьск по профилактике терроризма и экстремизма, а также минимизации и (или) ликвидации последствий проявлений терроризма и экстремизма на территории городского округа Октябрьск на 2024-2031 годы</a:t>
                      </a:r>
                    </a:p>
                  </a:txBody>
                  <a:tcPr marL="0" marR="0" marT="0" marB="0" anchor="b"/>
                </a:tc>
                <a:tc>
                  <a:txBody>
                    <a:bodyPr/>
                    <a:lstStyle/>
                    <a:p>
                      <a:pPr algn="ctr" fontAlgn="ctr"/>
                      <a:r>
                        <a:rPr lang="ru-RU" sz="1200" b="0" i="0" u="none" strike="noStrike" dirty="0">
                          <a:effectLst/>
                          <a:latin typeface="Times New Roman" panose="02020603050405020304" pitchFamily="18" charset="0"/>
                        </a:rPr>
                        <a:t> </a:t>
                      </a:r>
                      <a:r>
                        <a:rPr lang="ru-RU" sz="1200" b="0" i="0" u="none" strike="noStrike" dirty="0" smtClean="0">
                          <a:effectLst/>
                          <a:latin typeface="Times New Roman" panose="02020603050405020304" pitchFamily="18" charset="0"/>
                        </a:rPr>
                        <a:t>-</a:t>
                      </a:r>
                      <a:endParaRPr lang="ru-RU" sz="1200" b="0" i="0" u="none" strike="noStrike" dirty="0">
                        <a:effectLst/>
                        <a:latin typeface="Times New Roman" panose="02020603050405020304" pitchFamily="18" charset="0"/>
                      </a:endParaRPr>
                    </a:p>
                  </a:txBody>
                  <a:tcPr marL="0" marR="0" marT="0" marB="0" anchor="ctr"/>
                </a:tc>
                <a:tc>
                  <a:txBody>
                    <a:bodyPr/>
                    <a:lstStyle/>
                    <a:p>
                      <a:pPr algn="ctr" fontAlgn="ctr"/>
                      <a:r>
                        <a:rPr lang="ru-RU" sz="1200" b="0" i="0" u="none" strike="noStrike" dirty="0" smtClean="0">
                          <a:solidFill>
                            <a:srgbClr val="000000"/>
                          </a:solidFill>
                          <a:effectLst/>
                          <a:latin typeface="Times New Roman" panose="02020603050405020304" pitchFamily="18" charset="0"/>
                        </a:rPr>
                        <a:t>-</a:t>
                      </a:r>
                      <a:r>
                        <a:rPr lang="ru-RU" sz="1200" b="0" i="0" u="none" strike="noStrike" dirty="0">
                          <a:solidFill>
                            <a:srgbClr val="000000"/>
                          </a:solidFill>
                          <a:effectLst/>
                          <a:latin typeface="Times New Roman" panose="02020603050405020304" pitchFamily="18" charset="0"/>
                        </a:rPr>
                        <a:t> </a:t>
                      </a:r>
                    </a:p>
                  </a:txBody>
                  <a:tcPr marL="0" marR="0" marT="0" marB="0" anchor="ctr"/>
                </a:tc>
                <a:tc>
                  <a:txBody>
                    <a:bodyPr/>
                    <a:lstStyle/>
                    <a:p>
                      <a:pPr algn="ctr" fontAlgn="ctr"/>
                      <a:r>
                        <a:rPr lang="ru-RU" sz="1200" b="0" i="0" u="none" strike="noStrike">
                          <a:solidFill>
                            <a:srgbClr val="000000"/>
                          </a:solidFill>
                          <a:effectLst/>
                          <a:latin typeface="Times New Roman" panose="02020603050405020304" pitchFamily="18" charset="0"/>
                        </a:rPr>
                        <a:t>487</a:t>
                      </a:r>
                    </a:p>
                  </a:txBody>
                  <a:tcPr marL="0" marR="0" marT="0" marB="0" anchor="ctr"/>
                </a:tc>
                <a:extLst>
                  <a:ext uri="{0D108BD9-81ED-4DB2-BD59-A6C34878D82A}">
                    <a16:rowId xmlns:a16="http://schemas.microsoft.com/office/drawing/2014/main" xmlns="" val="407106007"/>
                  </a:ext>
                </a:extLst>
              </a:tr>
              <a:tr h="449133">
                <a:tc>
                  <a:txBody>
                    <a:bodyPr/>
                    <a:lstStyle/>
                    <a:p>
                      <a:pPr algn="l" fontAlgn="b"/>
                      <a:r>
                        <a:rPr lang="ru-RU" sz="1200" b="0" i="0" u="none" strike="noStrike" dirty="0">
                          <a:solidFill>
                            <a:srgbClr val="000000"/>
                          </a:solidFill>
                          <a:effectLst/>
                          <a:latin typeface="Times New Roman" panose="02020603050405020304" pitchFamily="18" charset="0"/>
                        </a:rPr>
                        <a:t>Муниципальная программа поддержки и развития малого и среднего предпринимательства в городском округе Октябрьск Самарской области на 2016-2024 годы</a:t>
                      </a:r>
                    </a:p>
                  </a:txBody>
                  <a:tcPr marL="0" marR="0" marT="0" marB="0" anchor="b"/>
                </a:tc>
                <a:tc>
                  <a:txBody>
                    <a:bodyPr/>
                    <a:lstStyle/>
                    <a:p>
                      <a:pPr algn="ctr" fontAlgn="ctr"/>
                      <a:r>
                        <a:rPr lang="ru-RU" sz="1200" b="0" i="0" u="none" strike="noStrike" dirty="0">
                          <a:solidFill>
                            <a:srgbClr val="000000"/>
                          </a:solidFill>
                          <a:effectLst/>
                          <a:latin typeface="Times New Roman" panose="02020603050405020304" pitchFamily="18" charset="0"/>
                        </a:rPr>
                        <a:t>2713</a:t>
                      </a:r>
                    </a:p>
                  </a:txBody>
                  <a:tcPr marL="0" marR="0" marT="0" marB="0" anchor="ctr"/>
                </a:tc>
                <a:tc>
                  <a:txBody>
                    <a:bodyPr/>
                    <a:lstStyle/>
                    <a:p>
                      <a:pPr algn="ctr" fontAlgn="ctr"/>
                      <a:r>
                        <a:rPr lang="ru-RU" sz="1200" b="0" i="0" u="none" strike="noStrike" dirty="0">
                          <a:solidFill>
                            <a:srgbClr val="000000"/>
                          </a:solidFill>
                          <a:effectLst/>
                          <a:latin typeface="Times New Roman" panose="02020603050405020304" pitchFamily="18" charset="0"/>
                        </a:rPr>
                        <a:t>2713</a:t>
                      </a:r>
                    </a:p>
                  </a:txBody>
                  <a:tcPr marL="0" marR="0" marT="0" marB="0" anchor="ctr"/>
                </a:tc>
                <a:tc>
                  <a:txBody>
                    <a:bodyPr/>
                    <a:lstStyle/>
                    <a:p>
                      <a:pPr algn="ctr" fontAlgn="ctr"/>
                      <a:r>
                        <a:rPr lang="ru-RU" sz="1200" b="0" i="0" u="none" strike="noStrike" dirty="0">
                          <a:solidFill>
                            <a:srgbClr val="000000"/>
                          </a:solidFill>
                          <a:effectLst/>
                          <a:latin typeface="Times New Roman" panose="02020603050405020304" pitchFamily="18" charset="0"/>
                        </a:rPr>
                        <a:t>2580</a:t>
                      </a:r>
                    </a:p>
                  </a:txBody>
                  <a:tcPr marL="0" marR="0" marT="0" marB="0" anchor="ctr"/>
                </a:tc>
                <a:extLst>
                  <a:ext uri="{0D108BD9-81ED-4DB2-BD59-A6C34878D82A}">
                    <a16:rowId xmlns:a16="http://schemas.microsoft.com/office/drawing/2014/main" xmlns="" val="4207344660"/>
                  </a:ext>
                </a:extLst>
              </a:tr>
              <a:tr h="449133">
                <a:tc>
                  <a:txBody>
                    <a:bodyPr/>
                    <a:lstStyle/>
                    <a:p>
                      <a:pPr algn="l" fontAlgn="b"/>
                      <a:r>
                        <a:rPr lang="ru-RU" sz="1200" b="0" i="0" u="none" strike="noStrike" dirty="0">
                          <a:solidFill>
                            <a:srgbClr val="000000"/>
                          </a:solidFill>
                          <a:effectLst/>
                          <a:latin typeface="Times New Roman" panose="02020603050405020304" pitchFamily="18" charset="0"/>
                        </a:rPr>
                        <a:t>Муниципальная программа комплексного развития транспортной инфраструктуры городского округа Октябрьск на 2018-2028 годы</a:t>
                      </a:r>
                    </a:p>
                  </a:txBody>
                  <a:tcPr marL="0" marR="0" marT="0" marB="0" anchor="b"/>
                </a:tc>
                <a:tc>
                  <a:txBody>
                    <a:bodyPr/>
                    <a:lstStyle/>
                    <a:p>
                      <a:pPr algn="ctr" fontAlgn="ctr"/>
                      <a:r>
                        <a:rPr lang="ru-RU" sz="1200" b="0" i="0" u="none" strike="noStrike" dirty="0">
                          <a:solidFill>
                            <a:srgbClr val="000000"/>
                          </a:solidFill>
                          <a:effectLst/>
                          <a:latin typeface="Times New Roman" panose="02020603050405020304" pitchFamily="18" charset="0"/>
                        </a:rPr>
                        <a:t>12143</a:t>
                      </a:r>
                    </a:p>
                  </a:txBody>
                  <a:tcPr marL="0" marR="0" marT="0" marB="0" anchor="ctr"/>
                </a:tc>
                <a:tc>
                  <a:txBody>
                    <a:bodyPr/>
                    <a:lstStyle/>
                    <a:p>
                      <a:pPr algn="ctr" fontAlgn="ctr"/>
                      <a:r>
                        <a:rPr lang="ru-RU" sz="1200" b="0" i="0" u="none" strike="noStrike" dirty="0">
                          <a:solidFill>
                            <a:srgbClr val="000000"/>
                          </a:solidFill>
                          <a:effectLst/>
                          <a:latin typeface="Times New Roman" panose="02020603050405020304" pitchFamily="18" charset="0"/>
                        </a:rPr>
                        <a:t>8625</a:t>
                      </a:r>
                    </a:p>
                  </a:txBody>
                  <a:tcPr marL="0" marR="0" marT="0" marB="0" anchor="ctr"/>
                </a:tc>
                <a:tc>
                  <a:txBody>
                    <a:bodyPr/>
                    <a:lstStyle/>
                    <a:p>
                      <a:pPr algn="ctr" fontAlgn="ctr"/>
                      <a:r>
                        <a:rPr lang="ru-RU" sz="1200" b="0" i="0" u="none" strike="noStrike" dirty="0">
                          <a:solidFill>
                            <a:srgbClr val="000000"/>
                          </a:solidFill>
                          <a:effectLst/>
                          <a:latin typeface="Times New Roman" panose="02020603050405020304" pitchFamily="18" charset="0"/>
                        </a:rPr>
                        <a:t>8625</a:t>
                      </a:r>
                    </a:p>
                  </a:txBody>
                  <a:tcPr marL="0" marR="0" marT="0" marB="0" anchor="ctr"/>
                </a:tc>
                <a:extLst>
                  <a:ext uri="{0D108BD9-81ED-4DB2-BD59-A6C34878D82A}">
                    <a16:rowId xmlns:a16="http://schemas.microsoft.com/office/drawing/2014/main" xmlns="" val="2616550832"/>
                  </a:ext>
                </a:extLst>
              </a:tr>
              <a:tr h="449133">
                <a:tc>
                  <a:txBody>
                    <a:bodyPr/>
                    <a:lstStyle/>
                    <a:p>
                      <a:pPr algn="l" fontAlgn="b"/>
                      <a:r>
                        <a:rPr lang="ru-RU" sz="1200" b="0" i="0" u="none" strike="noStrike" dirty="0">
                          <a:solidFill>
                            <a:srgbClr val="000000"/>
                          </a:solidFill>
                          <a:effectLst/>
                          <a:latin typeface="Times New Roman" panose="02020603050405020304" pitchFamily="18" charset="0"/>
                        </a:rPr>
                        <a:t>Муниципальная программа комплексного развития коммунальной инфраструктуры городского округа Октябрьск Самарской области на 2018-2030 годы</a:t>
                      </a:r>
                    </a:p>
                  </a:txBody>
                  <a:tcPr marL="0" marR="0" marT="0" marB="0" anchor="b"/>
                </a:tc>
                <a:tc>
                  <a:txBody>
                    <a:bodyPr/>
                    <a:lstStyle/>
                    <a:p>
                      <a:pPr algn="ctr" fontAlgn="ctr"/>
                      <a:r>
                        <a:rPr lang="ru-RU" sz="1200" b="0" i="0" u="none" strike="noStrike">
                          <a:solidFill>
                            <a:srgbClr val="000000"/>
                          </a:solidFill>
                          <a:effectLst/>
                          <a:latin typeface="Times New Roman" panose="02020603050405020304" pitchFamily="18" charset="0"/>
                        </a:rPr>
                        <a:t>1750</a:t>
                      </a:r>
                    </a:p>
                  </a:txBody>
                  <a:tcPr marL="0" marR="0" marT="0" marB="0" anchor="ctr"/>
                </a:tc>
                <a:tc>
                  <a:txBody>
                    <a:bodyPr/>
                    <a:lstStyle/>
                    <a:p>
                      <a:pPr algn="ctr" fontAlgn="ctr"/>
                      <a:r>
                        <a:rPr lang="ru-RU" sz="1200" b="0" i="0" u="none" strike="noStrike" dirty="0" smtClean="0">
                          <a:solidFill>
                            <a:srgbClr val="000000"/>
                          </a:solidFill>
                          <a:effectLst/>
                          <a:latin typeface="Times New Roman" panose="02020603050405020304" pitchFamily="18" charset="0"/>
                        </a:rPr>
                        <a:t>-</a:t>
                      </a:r>
                      <a:r>
                        <a:rPr lang="ru-RU" sz="1200" b="0" i="0" u="none" strike="noStrike" dirty="0">
                          <a:solidFill>
                            <a:srgbClr val="000000"/>
                          </a:solidFill>
                          <a:effectLst/>
                          <a:latin typeface="Times New Roman" panose="02020603050405020304" pitchFamily="18" charset="0"/>
                        </a:rPr>
                        <a:t> </a:t>
                      </a:r>
                    </a:p>
                  </a:txBody>
                  <a:tcPr marL="0" marR="0" marT="0" marB="0" anchor="ctr"/>
                </a:tc>
                <a:tc>
                  <a:txBody>
                    <a:bodyPr/>
                    <a:lstStyle/>
                    <a:p>
                      <a:pPr algn="ctr" fontAlgn="ctr"/>
                      <a:r>
                        <a:rPr lang="ru-RU" sz="1200" b="0" i="0" u="none" strike="noStrike" dirty="0">
                          <a:solidFill>
                            <a:srgbClr val="000000"/>
                          </a:solidFill>
                          <a:effectLst/>
                          <a:latin typeface="Times New Roman" panose="02020603050405020304" pitchFamily="18" charset="0"/>
                        </a:rPr>
                        <a:t> </a:t>
                      </a:r>
                      <a:r>
                        <a:rPr lang="ru-RU" sz="1200" b="0" i="0" u="none" strike="noStrike" dirty="0" smtClean="0">
                          <a:solidFill>
                            <a:srgbClr val="000000"/>
                          </a:solidFill>
                          <a:effectLst/>
                          <a:latin typeface="Times New Roman" panose="02020603050405020304" pitchFamily="18" charset="0"/>
                        </a:rPr>
                        <a:t>-</a:t>
                      </a:r>
                      <a:endParaRPr lang="ru-RU" sz="1200" b="0" i="0" u="none" strike="noStrike" dirty="0">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xmlns="" val="2715533848"/>
                  </a:ext>
                </a:extLst>
              </a:tr>
              <a:tr h="449133">
                <a:tc>
                  <a:txBody>
                    <a:bodyPr/>
                    <a:lstStyle/>
                    <a:p>
                      <a:pPr algn="l" fontAlgn="b"/>
                      <a:r>
                        <a:rPr lang="ru-RU" sz="1200" b="0" i="0" u="none" strike="noStrike" dirty="0">
                          <a:solidFill>
                            <a:srgbClr val="000000"/>
                          </a:solidFill>
                          <a:effectLst/>
                          <a:latin typeface="Times New Roman" panose="02020603050405020304" pitchFamily="18" charset="0"/>
                        </a:rPr>
                        <a:t>Муниципальная программа "Энергосбережение и повышение энергетической эффективности в городском округе Октябрьск на 2022-2026 годы"</a:t>
                      </a:r>
                    </a:p>
                  </a:txBody>
                  <a:tcPr marL="0" marR="0" marT="0" marB="0" anchor="b"/>
                </a:tc>
                <a:tc>
                  <a:txBody>
                    <a:bodyPr/>
                    <a:lstStyle/>
                    <a:p>
                      <a:pPr algn="ctr" fontAlgn="ctr"/>
                      <a:r>
                        <a:rPr lang="ru-RU" sz="1200" b="0" i="0" u="none" strike="noStrike">
                          <a:solidFill>
                            <a:srgbClr val="000000"/>
                          </a:solidFill>
                          <a:effectLst/>
                          <a:latin typeface="Times New Roman" panose="02020603050405020304" pitchFamily="18" charset="0"/>
                        </a:rPr>
                        <a:t>7550</a:t>
                      </a:r>
                    </a:p>
                  </a:txBody>
                  <a:tcPr marL="0" marR="0" marT="0" marB="0" anchor="ctr"/>
                </a:tc>
                <a:tc>
                  <a:txBody>
                    <a:bodyPr/>
                    <a:lstStyle/>
                    <a:p>
                      <a:pPr algn="ctr" fontAlgn="ctr"/>
                      <a:r>
                        <a:rPr lang="ru-RU" sz="1200" b="0" i="0" u="none" strike="noStrike" dirty="0">
                          <a:solidFill>
                            <a:srgbClr val="000000"/>
                          </a:solidFill>
                          <a:effectLst/>
                          <a:latin typeface="Times New Roman" panose="02020603050405020304" pitchFamily="18" charset="0"/>
                        </a:rPr>
                        <a:t>7550</a:t>
                      </a:r>
                    </a:p>
                  </a:txBody>
                  <a:tcPr marL="0" marR="0" marT="0" marB="0" anchor="ctr"/>
                </a:tc>
                <a:tc>
                  <a:txBody>
                    <a:bodyPr/>
                    <a:lstStyle/>
                    <a:p>
                      <a:pPr algn="ctr" fontAlgn="ctr"/>
                      <a:r>
                        <a:rPr lang="ru-RU" sz="1200" b="0" i="0" u="none" strike="noStrike" dirty="0">
                          <a:solidFill>
                            <a:srgbClr val="000000"/>
                          </a:solidFill>
                          <a:effectLst/>
                          <a:latin typeface="Times New Roman" panose="02020603050405020304" pitchFamily="18" charset="0"/>
                        </a:rPr>
                        <a:t>7550</a:t>
                      </a:r>
                    </a:p>
                  </a:txBody>
                  <a:tcPr marL="0" marR="0" marT="0" marB="0" anchor="ctr"/>
                </a:tc>
                <a:extLst>
                  <a:ext uri="{0D108BD9-81ED-4DB2-BD59-A6C34878D82A}">
                    <a16:rowId xmlns:a16="http://schemas.microsoft.com/office/drawing/2014/main" xmlns="" val="429325543"/>
                  </a:ext>
                </a:extLst>
              </a:tr>
              <a:tr h="449133">
                <a:tc>
                  <a:txBody>
                    <a:bodyPr/>
                    <a:lstStyle/>
                    <a:p>
                      <a:pPr algn="l" fontAlgn="b"/>
                      <a:r>
                        <a:rPr lang="ru-RU" sz="1200" b="0" i="0" u="none" strike="noStrike" dirty="0">
                          <a:solidFill>
                            <a:srgbClr val="000000"/>
                          </a:solidFill>
                          <a:effectLst/>
                          <a:latin typeface="Times New Roman" panose="02020603050405020304" pitchFamily="18" charset="0"/>
                        </a:rPr>
                        <a:t>Муниципальная программа "Переселение граждан из аварийного жилищного фонда на территории городского округа Октябрьск на 2018-2024 годы"</a:t>
                      </a:r>
                    </a:p>
                  </a:txBody>
                  <a:tcPr marL="0" marR="0" marT="0" marB="0" anchor="b"/>
                </a:tc>
                <a:tc>
                  <a:txBody>
                    <a:bodyPr/>
                    <a:lstStyle/>
                    <a:p>
                      <a:pPr algn="ctr" fontAlgn="ctr"/>
                      <a:r>
                        <a:rPr lang="ru-RU" sz="1200" b="0" i="0" u="none" strike="noStrike">
                          <a:solidFill>
                            <a:srgbClr val="000000"/>
                          </a:solidFill>
                          <a:effectLst/>
                          <a:latin typeface="Times New Roman" panose="02020603050405020304" pitchFamily="18" charset="0"/>
                        </a:rPr>
                        <a:t>20374</a:t>
                      </a:r>
                    </a:p>
                  </a:txBody>
                  <a:tcPr marL="0" marR="0" marT="0" marB="0" anchor="ctr"/>
                </a:tc>
                <a:tc>
                  <a:txBody>
                    <a:bodyPr/>
                    <a:lstStyle/>
                    <a:p>
                      <a:pPr algn="ctr" fontAlgn="ctr"/>
                      <a:r>
                        <a:rPr lang="ru-RU" sz="1200" b="0" i="0" u="none" strike="noStrike">
                          <a:solidFill>
                            <a:srgbClr val="000000"/>
                          </a:solidFill>
                          <a:effectLst/>
                          <a:latin typeface="Times New Roman" panose="02020603050405020304" pitchFamily="18" charset="0"/>
                        </a:rPr>
                        <a:t>20384</a:t>
                      </a:r>
                    </a:p>
                  </a:txBody>
                  <a:tcPr marL="0" marR="0" marT="0" marB="0" anchor="ctr"/>
                </a:tc>
                <a:tc>
                  <a:txBody>
                    <a:bodyPr/>
                    <a:lstStyle/>
                    <a:p>
                      <a:pPr algn="ctr" fontAlgn="ctr"/>
                      <a:r>
                        <a:rPr lang="ru-RU" sz="1200" b="0" i="0" u="none" strike="noStrike" dirty="0" smtClean="0">
                          <a:solidFill>
                            <a:srgbClr val="000000"/>
                          </a:solidFill>
                          <a:effectLst/>
                          <a:latin typeface="Times New Roman" panose="02020603050405020304" pitchFamily="18" charset="0"/>
                        </a:rPr>
                        <a:t>-</a:t>
                      </a:r>
                      <a:r>
                        <a:rPr lang="ru-RU" sz="1200" b="0" i="0" u="none" strike="noStrike" dirty="0">
                          <a:solidFill>
                            <a:srgbClr val="000000"/>
                          </a:solidFill>
                          <a:effectLst/>
                          <a:latin typeface="Times New Roman" panose="02020603050405020304" pitchFamily="18" charset="0"/>
                        </a:rPr>
                        <a:t> </a:t>
                      </a:r>
                    </a:p>
                  </a:txBody>
                  <a:tcPr marL="0" marR="0" marT="0" marB="0" anchor="ctr"/>
                </a:tc>
                <a:extLst>
                  <a:ext uri="{0D108BD9-81ED-4DB2-BD59-A6C34878D82A}">
                    <a16:rowId xmlns:a16="http://schemas.microsoft.com/office/drawing/2014/main" xmlns="" val="2967992584"/>
                  </a:ext>
                </a:extLst>
              </a:tr>
              <a:tr h="449133">
                <a:tc>
                  <a:txBody>
                    <a:bodyPr/>
                    <a:lstStyle/>
                    <a:p>
                      <a:pPr algn="l" fontAlgn="b"/>
                      <a:r>
                        <a:rPr lang="ru-RU" sz="1200" b="0" i="0" u="none" strike="noStrike" dirty="0">
                          <a:solidFill>
                            <a:srgbClr val="000000"/>
                          </a:solidFill>
                          <a:effectLst/>
                          <a:latin typeface="Times New Roman" panose="02020603050405020304" pitchFamily="18" charset="0"/>
                        </a:rPr>
                        <a:t>Муниципальная программа "Благоустройство территории городского округа Октябрьск Самарской области на 2017-2025 годы"</a:t>
                      </a:r>
                    </a:p>
                  </a:txBody>
                  <a:tcPr marL="0" marR="0" marT="0" marB="0" anchor="b"/>
                </a:tc>
                <a:tc>
                  <a:txBody>
                    <a:bodyPr/>
                    <a:lstStyle/>
                    <a:p>
                      <a:pPr algn="ctr" fontAlgn="ctr"/>
                      <a:r>
                        <a:rPr lang="ru-RU" sz="1200" b="0" i="0" u="none" strike="noStrike">
                          <a:solidFill>
                            <a:srgbClr val="000000"/>
                          </a:solidFill>
                          <a:effectLst/>
                          <a:latin typeface="Times New Roman" panose="02020603050405020304" pitchFamily="18" charset="0"/>
                        </a:rPr>
                        <a:t>42437</a:t>
                      </a:r>
                    </a:p>
                  </a:txBody>
                  <a:tcPr marL="0" marR="0" marT="0" marB="0" anchor="ctr"/>
                </a:tc>
                <a:tc>
                  <a:txBody>
                    <a:bodyPr/>
                    <a:lstStyle/>
                    <a:p>
                      <a:pPr algn="ctr" fontAlgn="ctr"/>
                      <a:r>
                        <a:rPr lang="ru-RU" sz="1200" b="0" i="0" u="none" strike="noStrike">
                          <a:solidFill>
                            <a:srgbClr val="000000"/>
                          </a:solidFill>
                          <a:effectLst/>
                          <a:latin typeface="Times New Roman" panose="02020603050405020304" pitchFamily="18" charset="0"/>
                        </a:rPr>
                        <a:t>43463</a:t>
                      </a:r>
                    </a:p>
                  </a:txBody>
                  <a:tcPr marL="0" marR="0" marT="0" marB="0" anchor="ctr"/>
                </a:tc>
                <a:tc>
                  <a:txBody>
                    <a:bodyPr/>
                    <a:lstStyle/>
                    <a:p>
                      <a:pPr algn="ctr" fontAlgn="ctr"/>
                      <a:r>
                        <a:rPr lang="ru-RU" sz="1200" b="0" i="0" u="none" strike="noStrike">
                          <a:solidFill>
                            <a:srgbClr val="000000"/>
                          </a:solidFill>
                          <a:effectLst/>
                          <a:latin typeface="Times New Roman" panose="02020603050405020304" pitchFamily="18" charset="0"/>
                        </a:rPr>
                        <a:t>43611</a:t>
                      </a:r>
                    </a:p>
                  </a:txBody>
                  <a:tcPr marL="0" marR="0" marT="0" marB="0" anchor="ctr"/>
                </a:tc>
                <a:extLst>
                  <a:ext uri="{0D108BD9-81ED-4DB2-BD59-A6C34878D82A}">
                    <a16:rowId xmlns:a16="http://schemas.microsoft.com/office/drawing/2014/main" xmlns="" val="2842992016"/>
                  </a:ext>
                </a:extLst>
              </a:tr>
              <a:tr h="230837">
                <a:tc>
                  <a:txBody>
                    <a:bodyPr/>
                    <a:lstStyle/>
                    <a:p>
                      <a:pPr algn="l" fontAlgn="b"/>
                      <a:r>
                        <a:rPr lang="ru-RU" sz="1200" b="0" i="0" u="none" strike="noStrike" dirty="0">
                          <a:solidFill>
                            <a:srgbClr val="000000"/>
                          </a:solidFill>
                          <a:effectLst/>
                          <a:latin typeface="Times New Roman" panose="02020603050405020304" pitchFamily="18" charset="0"/>
                        </a:rPr>
                        <a:t>Муниципальная программа "Формирование современной городской среды" на 2018-2024 годы</a:t>
                      </a:r>
                    </a:p>
                  </a:txBody>
                  <a:tcPr marL="0" marR="0" marT="0" marB="0" anchor="b"/>
                </a:tc>
                <a:tc>
                  <a:txBody>
                    <a:bodyPr/>
                    <a:lstStyle/>
                    <a:p>
                      <a:pPr algn="ctr" fontAlgn="ctr"/>
                      <a:r>
                        <a:rPr lang="ru-RU" sz="1200" b="0" i="0" u="none" strike="noStrike">
                          <a:solidFill>
                            <a:srgbClr val="000000"/>
                          </a:solidFill>
                          <a:effectLst/>
                          <a:latin typeface="Times New Roman" panose="02020603050405020304" pitchFamily="18" charset="0"/>
                        </a:rPr>
                        <a:t>19073</a:t>
                      </a:r>
                    </a:p>
                  </a:txBody>
                  <a:tcPr marL="0" marR="0" marT="0" marB="0" anchor="ctr"/>
                </a:tc>
                <a:tc>
                  <a:txBody>
                    <a:bodyPr/>
                    <a:lstStyle/>
                    <a:p>
                      <a:pPr algn="ctr" fontAlgn="ctr"/>
                      <a:r>
                        <a:rPr lang="ru-RU" sz="1200" b="0" i="0" u="none" strike="noStrike" dirty="0">
                          <a:solidFill>
                            <a:srgbClr val="000000"/>
                          </a:solidFill>
                          <a:effectLst/>
                          <a:latin typeface="Times New Roman" panose="02020603050405020304" pitchFamily="18" charset="0"/>
                        </a:rPr>
                        <a:t> </a:t>
                      </a:r>
                      <a:r>
                        <a:rPr lang="ru-RU" sz="1200" b="0" i="0" u="none" strike="noStrike" dirty="0" smtClean="0">
                          <a:solidFill>
                            <a:srgbClr val="000000"/>
                          </a:solidFill>
                          <a:effectLst/>
                          <a:latin typeface="Times New Roman" panose="02020603050405020304" pitchFamily="18" charset="0"/>
                        </a:rPr>
                        <a:t>-</a:t>
                      </a:r>
                      <a:endParaRPr lang="ru-RU" sz="1200" b="0"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ru-RU" sz="1200" b="0" i="0" u="none" strike="noStrike" dirty="0" smtClean="0">
                          <a:solidFill>
                            <a:srgbClr val="000000"/>
                          </a:solidFill>
                          <a:effectLst/>
                          <a:latin typeface="Times New Roman" panose="02020603050405020304" pitchFamily="18" charset="0"/>
                        </a:rPr>
                        <a:t>-</a:t>
                      </a:r>
                      <a:r>
                        <a:rPr lang="ru-RU" sz="1200" b="0" i="0" u="none" strike="noStrike" dirty="0">
                          <a:solidFill>
                            <a:srgbClr val="000000"/>
                          </a:solidFill>
                          <a:effectLst/>
                          <a:latin typeface="Times New Roman" panose="02020603050405020304" pitchFamily="18" charset="0"/>
                        </a:rPr>
                        <a:t> </a:t>
                      </a:r>
                    </a:p>
                  </a:txBody>
                  <a:tcPr marL="0" marR="0" marT="0" marB="0" anchor="ctr"/>
                </a:tc>
                <a:extLst>
                  <a:ext uri="{0D108BD9-81ED-4DB2-BD59-A6C34878D82A}">
                    <a16:rowId xmlns:a16="http://schemas.microsoft.com/office/drawing/2014/main" xmlns="" val="186437082"/>
                  </a:ext>
                </a:extLst>
              </a:tr>
              <a:tr h="449133">
                <a:tc>
                  <a:txBody>
                    <a:bodyPr/>
                    <a:lstStyle/>
                    <a:p>
                      <a:pPr algn="l" fontAlgn="b"/>
                      <a:r>
                        <a:rPr lang="ru-RU" sz="1200" b="0" i="0" u="none" strike="noStrike" dirty="0">
                          <a:solidFill>
                            <a:srgbClr val="000000"/>
                          </a:solidFill>
                          <a:effectLst/>
                          <a:latin typeface="Times New Roman" panose="02020603050405020304" pitchFamily="18" charset="0"/>
                        </a:rPr>
                        <a:t>Муниципальная программа "Обращение с отходами производства и потребления на территории городского округа Октябрьск Самарской области на 2017-2026 годы"</a:t>
                      </a:r>
                    </a:p>
                  </a:txBody>
                  <a:tcPr marL="0" marR="0" marT="0" marB="0" anchor="b"/>
                </a:tc>
                <a:tc>
                  <a:txBody>
                    <a:bodyPr/>
                    <a:lstStyle/>
                    <a:p>
                      <a:pPr algn="ctr" fontAlgn="ctr"/>
                      <a:r>
                        <a:rPr lang="ru-RU" sz="1200" b="0" i="0" u="none" strike="noStrike" dirty="0">
                          <a:effectLst/>
                          <a:latin typeface="Times New Roman" panose="02020603050405020304" pitchFamily="18" charset="0"/>
                        </a:rPr>
                        <a:t>1635</a:t>
                      </a:r>
                    </a:p>
                  </a:txBody>
                  <a:tcPr marL="0" marR="0" marT="0" marB="0" anchor="ctr"/>
                </a:tc>
                <a:tc>
                  <a:txBody>
                    <a:bodyPr/>
                    <a:lstStyle/>
                    <a:p>
                      <a:pPr algn="ctr" fontAlgn="ctr"/>
                      <a:r>
                        <a:rPr lang="ru-RU" sz="1200" b="0" i="0" u="none" strike="noStrike">
                          <a:effectLst/>
                          <a:latin typeface="Times New Roman" panose="02020603050405020304" pitchFamily="18" charset="0"/>
                        </a:rPr>
                        <a:t>329</a:t>
                      </a:r>
                    </a:p>
                  </a:txBody>
                  <a:tcPr marL="0" marR="0" marT="0" marB="0" anchor="ctr"/>
                </a:tc>
                <a:tc>
                  <a:txBody>
                    <a:bodyPr/>
                    <a:lstStyle/>
                    <a:p>
                      <a:pPr algn="ctr" fontAlgn="ctr"/>
                      <a:r>
                        <a:rPr lang="ru-RU" sz="1200" b="0" i="0" u="none" strike="noStrike">
                          <a:effectLst/>
                          <a:latin typeface="Times New Roman" panose="02020603050405020304" pitchFamily="18" charset="0"/>
                        </a:rPr>
                        <a:t>540</a:t>
                      </a:r>
                    </a:p>
                  </a:txBody>
                  <a:tcPr marL="0" marR="0" marT="0" marB="0" anchor="ctr"/>
                </a:tc>
                <a:extLst>
                  <a:ext uri="{0D108BD9-81ED-4DB2-BD59-A6C34878D82A}">
                    <a16:rowId xmlns:a16="http://schemas.microsoft.com/office/drawing/2014/main" xmlns="" val="634506342"/>
                  </a:ext>
                </a:extLst>
              </a:tr>
              <a:tr h="449133">
                <a:tc>
                  <a:txBody>
                    <a:bodyPr/>
                    <a:lstStyle/>
                    <a:p>
                      <a:pPr algn="l" fontAlgn="b"/>
                      <a:r>
                        <a:rPr lang="ru-RU" sz="1200" b="0" i="0" u="none" strike="noStrike" dirty="0">
                          <a:solidFill>
                            <a:srgbClr val="000000"/>
                          </a:solidFill>
                          <a:effectLst/>
                          <a:latin typeface="Times New Roman" panose="02020603050405020304" pitchFamily="18" charset="0"/>
                        </a:rPr>
                        <a:t>Муниципальная программа "Реализация стратегии государственной молодежной политики на территории городского округа Октябрьск Самарской области на 2019-2024 годы"</a:t>
                      </a:r>
                    </a:p>
                  </a:txBody>
                  <a:tcPr marL="0" marR="0" marT="0" marB="0" anchor="b"/>
                </a:tc>
                <a:tc>
                  <a:txBody>
                    <a:bodyPr/>
                    <a:lstStyle/>
                    <a:p>
                      <a:pPr algn="ctr" fontAlgn="ctr"/>
                      <a:r>
                        <a:rPr lang="ru-RU" sz="1200" b="0" i="0" u="none" strike="noStrike" dirty="0">
                          <a:solidFill>
                            <a:srgbClr val="000000"/>
                          </a:solidFill>
                          <a:effectLst/>
                          <a:latin typeface="Times New Roman" panose="02020603050405020304" pitchFamily="18" charset="0"/>
                        </a:rPr>
                        <a:t>5130</a:t>
                      </a:r>
                    </a:p>
                  </a:txBody>
                  <a:tcPr marL="0" marR="0" marT="0" marB="0" anchor="ctr"/>
                </a:tc>
                <a:tc>
                  <a:txBody>
                    <a:bodyPr/>
                    <a:lstStyle/>
                    <a:p>
                      <a:pPr algn="ctr" fontAlgn="ctr"/>
                      <a:r>
                        <a:rPr lang="ru-RU" sz="1200" b="0" i="0" u="none" strike="noStrike" dirty="0">
                          <a:solidFill>
                            <a:srgbClr val="000000"/>
                          </a:solidFill>
                          <a:effectLst/>
                          <a:latin typeface="Times New Roman" panose="02020603050405020304" pitchFamily="18" charset="0"/>
                        </a:rPr>
                        <a:t>4986</a:t>
                      </a:r>
                    </a:p>
                  </a:txBody>
                  <a:tcPr marL="0" marR="0" marT="0" marB="0" anchor="ctr"/>
                </a:tc>
                <a:tc>
                  <a:txBody>
                    <a:bodyPr/>
                    <a:lstStyle/>
                    <a:p>
                      <a:pPr algn="ctr" fontAlgn="ctr"/>
                      <a:r>
                        <a:rPr lang="ru-RU" sz="1200" b="0" i="0" u="none" strike="noStrike">
                          <a:solidFill>
                            <a:srgbClr val="000000"/>
                          </a:solidFill>
                          <a:effectLst/>
                          <a:latin typeface="Times New Roman" panose="02020603050405020304" pitchFamily="18" charset="0"/>
                        </a:rPr>
                        <a:t>4760</a:t>
                      </a:r>
                    </a:p>
                  </a:txBody>
                  <a:tcPr marL="0" marR="0" marT="0" marB="0" anchor="ctr"/>
                </a:tc>
                <a:extLst>
                  <a:ext uri="{0D108BD9-81ED-4DB2-BD59-A6C34878D82A}">
                    <a16:rowId xmlns:a16="http://schemas.microsoft.com/office/drawing/2014/main" xmlns="" val="10003"/>
                  </a:ext>
                </a:extLst>
              </a:tr>
              <a:tr h="449133">
                <a:tc>
                  <a:txBody>
                    <a:bodyPr/>
                    <a:lstStyle/>
                    <a:p>
                      <a:pPr algn="l" fontAlgn="b"/>
                      <a:r>
                        <a:rPr lang="ru-RU" sz="1200" b="0" i="0" u="none" strike="noStrike" dirty="0">
                          <a:solidFill>
                            <a:srgbClr val="000000"/>
                          </a:solidFill>
                          <a:effectLst/>
                          <a:latin typeface="Times New Roman" panose="02020603050405020304" pitchFamily="18" charset="0"/>
                        </a:rPr>
                        <a:t>Муниципальная программа "Развитие культуры и искусства в городском округе Октябрьск Самарской области" на 2018-2023 годы</a:t>
                      </a:r>
                    </a:p>
                  </a:txBody>
                  <a:tcPr marL="0" marR="0" marT="0" marB="0" anchor="b"/>
                </a:tc>
                <a:tc>
                  <a:txBody>
                    <a:bodyPr/>
                    <a:lstStyle/>
                    <a:p>
                      <a:pPr algn="ctr" fontAlgn="ctr"/>
                      <a:r>
                        <a:rPr lang="ru-RU" sz="1200" b="0" i="0" u="none" strike="noStrike" dirty="0">
                          <a:solidFill>
                            <a:srgbClr val="000000"/>
                          </a:solidFill>
                          <a:effectLst/>
                          <a:latin typeface="Times New Roman" panose="02020603050405020304" pitchFamily="18" charset="0"/>
                        </a:rPr>
                        <a:t>74251</a:t>
                      </a:r>
                    </a:p>
                  </a:txBody>
                  <a:tcPr marL="0" marR="0" marT="0" marB="0" anchor="ctr"/>
                </a:tc>
                <a:tc>
                  <a:txBody>
                    <a:bodyPr/>
                    <a:lstStyle/>
                    <a:p>
                      <a:pPr algn="ctr" fontAlgn="ctr"/>
                      <a:r>
                        <a:rPr lang="ru-RU" sz="1200" b="0" i="0" u="none" strike="noStrike" dirty="0">
                          <a:solidFill>
                            <a:srgbClr val="000000"/>
                          </a:solidFill>
                          <a:effectLst/>
                          <a:latin typeface="Times New Roman" panose="02020603050405020304" pitchFamily="18" charset="0"/>
                        </a:rPr>
                        <a:t>75974</a:t>
                      </a:r>
                    </a:p>
                  </a:txBody>
                  <a:tcPr marL="0" marR="0" marT="0" marB="0" anchor="ctr"/>
                </a:tc>
                <a:tc>
                  <a:txBody>
                    <a:bodyPr/>
                    <a:lstStyle/>
                    <a:p>
                      <a:pPr algn="ctr" fontAlgn="ctr"/>
                      <a:r>
                        <a:rPr lang="ru-RU" sz="1200" b="0" i="0" u="none" strike="noStrike" dirty="0" smtClean="0">
                          <a:solidFill>
                            <a:srgbClr val="000000"/>
                          </a:solidFill>
                          <a:effectLst/>
                          <a:latin typeface="Times New Roman" panose="02020603050405020304" pitchFamily="18" charset="0"/>
                        </a:rPr>
                        <a:t>-</a:t>
                      </a:r>
                      <a:r>
                        <a:rPr lang="ru-RU" sz="1200" b="0" i="0" u="none" strike="noStrike" dirty="0">
                          <a:solidFill>
                            <a:srgbClr val="000000"/>
                          </a:solidFill>
                          <a:effectLst/>
                          <a:latin typeface="Times New Roman" panose="02020603050405020304" pitchFamily="18" charset="0"/>
                        </a:rPr>
                        <a:t> </a:t>
                      </a:r>
                    </a:p>
                  </a:txBody>
                  <a:tcPr marL="0" marR="0" marT="0" marB="0" anchor="ctr"/>
                </a:tc>
                <a:extLst>
                  <a:ext uri="{0D108BD9-81ED-4DB2-BD59-A6C34878D82A}">
                    <a16:rowId xmlns:a16="http://schemas.microsoft.com/office/drawing/2014/main" xmlns="" val="10004"/>
                  </a:ext>
                </a:extLst>
              </a:tr>
            </a:tbl>
          </a:graphicData>
        </a:graphic>
      </p:graphicFrame>
    </p:spTree>
  </p:cSld>
  <p:clrMapOvr>
    <a:masterClrMapping/>
  </p:clrMapOvr>
  <p:transition>
    <p:pull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val="447127930"/>
              </p:ext>
            </p:extLst>
          </p:nvPr>
        </p:nvGraphicFramePr>
        <p:xfrm>
          <a:off x="107504" y="44624"/>
          <a:ext cx="8928992" cy="6745271"/>
        </p:xfrm>
        <a:graphic>
          <a:graphicData uri="http://schemas.openxmlformats.org/drawingml/2006/table">
            <a:tbl>
              <a:tblPr firstRow="1" bandRow="1">
                <a:tableStyleId>{5C22544A-7EE6-4342-B048-85BDC9FD1C3A}</a:tableStyleId>
              </a:tblPr>
              <a:tblGrid>
                <a:gridCol w="6807968">
                  <a:extLst>
                    <a:ext uri="{9D8B030D-6E8A-4147-A177-3AD203B41FA5}">
                      <a16:colId xmlns:a16="http://schemas.microsoft.com/office/drawing/2014/main" xmlns="" val="1758057534"/>
                    </a:ext>
                  </a:extLst>
                </a:gridCol>
                <a:gridCol w="636308">
                  <a:extLst>
                    <a:ext uri="{9D8B030D-6E8A-4147-A177-3AD203B41FA5}">
                      <a16:colId xmlns:a16="http://schemas.microsoft.com/office/drawing/2014/main" xmlns="" val="1390125946"/>
                    </a:ext>
                  </a:extLst>
                </a:gridCol>
                <a:gridCol w="777709">
                  <a:extLst>
                    <a:ext uri="{9D8B030D-6E8A-4147-A177-3AD203B41FA5}">
                      <a16:colId xmlns:a16="http://schemas.microsoft.com/office/drawing/2014/main" xmlns="" val="3615119655"/>
                    </a:ext>
                  </a:extLst>
                </a:gridCol>
                <a:gridCol w="707007">
                  <a:extLst>
                    <a:ext uri="{9D8B030D-6E8A-4147-A177-3AD203B41FA5}">
                      <a16:colId xmlns:a16="http://schemas.microsoft.com/office/drawing/2014/main" xmlns="" val="2662055920"/>
                    </a:ext>
                  </a:extLst>
                </a:gridCol>
              </a:tblGrid>
              <a:tr h="204101">
                <a:tc rowSpan="2">
                  <a:txBody>
                    <a:bodyPr/>
                    <a:lstStyle/>
                    <a:p>
                      <a:pPr algn="ctr" fontAlgn="ctr"/>
                      <a:r>
                        <a:rPr lang="ru-RU" sz="1400" b="1" i="0" u="none" strike="noStrike" kern="1200" dirty="0">
                          <a:solidFill>
                            <a:schemeClr val="lt1"/>
                          </a:solidFill>
                          <a:effectLst/>
                          <a:latin typeface="Times New Roman"/>
                          <a:ea typeface="+mn-ea"/>
                          <a:cs typeface="+mn-cs"/>
                        </a:rPr>
                        <a:t>Наименование</a:t>
                      </a:r>
                    </a:p>
                  </a:txBody>
                  <a:tcPr marL="0" marR="0" marT="0" marB="0" anchor="ctr"/>
                </a:tc>
                <a:tc gridSpan="3">
                  <a:txBody>
                    <a:bodyPr/>
                    <a:lstStyle/>
                    <a:p>
                      <a:pPr algn="ctr" fontAlgn="ctr"/>
                      <a:r>
                        <a:rPr lang="ru-RU" sz="1400" b="1" i="0" u="none" strike="noStrike" kern="1200">
                          <a:solidFill>
                            <a:schemeClr val="lt1"/>
                          </a:solidFill>
                          <a:effectLst/>
                          <a:latin typeface="Times New Roman"/>
                          <a:ea typeface="+mn-ea"/>
                          <a:cs typeface="+mn-cs"/>
                        </a:rPr>
                        <a:t>Сумма тыс.рублей</a:t>
                      </a:r>
                    </a:p>
                  </a:txBody>
                  <a:tcPr marL="0" marR="0" marT="0" marB="0" anchor="ct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3977330615"/>
                  </a:ext>
                </a:extLst>
              </a:tr>
              <a:tr h="204101">
                <a:tc vMerge="1">
                  <a:txBody>
                    <a:bodyPr/>
                    <a:lstStyle/>
                    <a:p>
                      <a:endParaRPr lang="ru-RU"/>
                    </a:p>
                  </a:txBody>
                  <a:tcPr/>
                </a:tc>
                <a:tc>
                  <a:txBody>
                    <a:bodyPr/>
                    <a:lstStyle/>
                    <a:p>
                      <a:pPr algn="ctr" fontAlgn="ctr"/>
                      <a:r>
                        <a:rPr lang="ru-RU" sz="1400" b="1" i="0" u="none" strike="noStrike" kern="1200" dirty="0" smtClean="0">
                          <a:solidFill>
                            <a:schemeClr val="lt1"/>
                          </a:solidFill>
                          <a:effectLst/>
                          <a:latin typeface="Times New Roman"/>
                          <a:ea typeface="+mn-ea"/>
                          <a:cs typeface="+mn-cs"/>
                        </a:rPr>
                        <a:t>2022г</a:t>
                      </a:r>
                      <a:r>
                        <a:rPr lang="ru-RU" sz="1400" b="1" i="0" u="none" strike="noStrike" kern="1200" dirty="0">
                          <a:solidFill>
                            <a:schemeClr val="lt1"/>
                          </a:solidFill>
                          <a:effectLst/>
                          <a:latin typeface="Times New Roman"/>
                          <a:ea typeface="+mn-ea"/>
                          <a:cs typeface="+mn-cs"/>
                        </a:rPr>
                        <a:t>.</a:t>
                      </a:r>
                    </a:p>
                  </a:txBody>
                  <a:tcPr marL="0" marR="0" marT="0" marB="0" anchor="ctr">
                    <a:solidFill>
                      <a:schemeClr val="accent2"/>
                    </a:solidFill>
                  </a:tcPr>
                </a:tc>
                <a:tc>
                  <a:txBody>
                    <a:bodyPr/>
                    <a:lstStyle/>
                    <a:p>
                      <a:pPr algn="ctr" fontAlgn="ctr"/>
                      <a:r>
                        <a:rPr lang="ru-RU" sz="1400" b="1" i="0" u="none" strike="noStrike" kern="1200" dirty="0" smtClean="0">
                          <a:solidFill>
                            <a:schemeClr val="lt1"/>
                          </a:solidFill>
                          <a:effectLst/>
                          <a:latin typeface="Times New Roman"/>
                          <a:ea typeface="+mn-ea"/>
                          <a:cs typeface="+mn-cs"/>
                        </a:rPr>
                        <a:t>2023 </a:t>
                      </a:r>
                      <a:r>
                        <a:rPr lang="ru-RU" sz="1400" b="1" i="0" u="none" strike="noStrike" kern="1200" dirty="0">
                          <a:solidFill>
                            <a:schemeClr val="lt1"/>
                          </a:solidFill>
                          <a:effectLst/>
                          <a:latin typeface="Times New Roman"/>
                          <a:ea typeface="+mn-ea"/>
                          <a:cs typeface="+mn-cs"/>
                        </a:rPr>
                        <a:t>г.</a:t>
                      </a:r>
                    </a:p>
                  </a:txBody>
                  <a:tcPr marL="0" marR="0" marT="0" marB="0" anchor="ctr">
                    <a:solidFill>
                      <a:schemeClr val="accent2"/>
                    </a:solidFill>
                  </a:tcPr>
                </a:tc>
                <a:tc>
                  <a:txBody>
                    <a:bodyPr/>
                    <a:lstStyle/>
                    <a:p>
                      <a:pPr algn="ctr" fontAlgn="ctr"/>
                      <a:r>
                        <a:rPr lang="ru-RU" sz="1400" b="1" i="0" u="none" strike="noStrike" kern="1200" dirty="0" smtClean="0">
                          <a:solidFill>
                            <a:schemeClr val="lt1"/>
                          </a:solidFill>
                          <a:effectLst/>
                          <a:latin typeface="Times New Roman"/>
                          <a:ea typeface="+mn-ea"/>
                          <a:cs typeface="+mn-cs"/>
                        </a:rPr>
                        <a:t>2024 </a:t>
                      </a:r>
                      <a:r>
                        <a:rPr lang="ru-RU" sz="1400" b="1" i="0" u="none" strike="noStrike" kern="1200" dirty="0">
                          <a:solidFill>
                            <a:schemeClr val="lt1"/>
                          </a:solidFill>
                          <a:effectLst/>
                          <a:latin typeface="Times New Roman"/>
                          <a:ea typeface="+mn-ea"/>
                          <a:cs typeface="+mn-cs"/>
                        </a:rPr>
                        <a:t>г.</a:t>
                      </a:r>
                    </a:p>
                  </a:txBody>
                  <a:tcPr marL="0" marR="0" marT="0" marB="0" anchor="ctr">
                    <a:solidFill>
                      <a:schemeClr val="accent2"/>
                    </a:solidFill>
                  </a:tcPr>
                </a:tc>
                <a:extLst>
                  <a:ext uri="{0D108BD9-81ED-4DB2-BD59-A6C34878D82A}">
                    <a16:rowId xmlns:a16="http://schemas.microsoft.com/office/drawing/2014/main" xmlns="" val="1468521660"/>
                  </a:ext>
                </a:extLst>
              </a:tr>
              <a:tr h="389563">
                <a:tc>
                  <a:txBody>
                    <a:bodyPr/>
                    <a:lstStyle/>
                    <a:p>
                      <a:pPr algn="l" fontAlgn="b"/>
                      <a:r>
                        <a:rPr lang="ru-RU" sz="1200" b="0" i="0" u="none" strike="noStrike" dirty="0">
                          <a:solidFill>
                            <a:srgbClr val="000000"/>
                          </a:solidFill>
                          <a:effectLst/>
                          <a:latin typeface="Times New Roman" panose="02020603050405020304" pitchFamily="18" charset="0"/>
                        </a:rPr>
                        <a:t>Муниципальная программа "Развитие культуры и искусства в городском округе Октябрьск Самарской области на 2024-2028 годы"</a:t>
                      </a:r>
                    </a:p>
                  </a:txBody>
                  <a:tcPr marL="0" marR="0" marT="0" marB="0" anchor="ctr"/>
                </a:tc>
                <a:tc>
                  <a:txBody>
                    <a:bodyPr/>
                    <a:lstStyle/>
                    <a:p>
                      <a:pPr algn="ctr" fontAlgn="ctr"/>
                      <a:r>
                        <a:rPr lang="ru-RU" sz="1200" b="0" i="0" u="none" strike="noStrike" dirty="0">
                          <a:solidFill>
                            <a:srgbClr val="000000"/>
                          </a:solidFill>
                          <a:effectLst/>
                          <a:latin typeface="Times New Roman" panose="02020603050405020304" pitchFamily="18" charset="0"/>
                        </a:rPr>
                        <a:t> </a:t>
                      </a:r>
                      <a:r>
                        <a:rPr lang="ru-RU" sz="1200" b="0" i="0" u="none" strike="noStrike" dirty="0" smtClean="0">
                          <a:solidFill>
                            <a:srgbClr val="000000"/>
                          </a:solidFill>
                          <a:effectLst/>
                          <a:latin typeface="Times New Roman" panose="02020603050405020304" pitchFamily="18" charset="0"/>
                        </a:rPr>
                        <a:t>-</a:t>
                      </a:r>
                      <a:endParaRPr lang="ru-RU" sz="1200" b="0"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ru-RU" sz="1200" b="0" i="0" u="none" strike="noStrike" dirty="0" smtClean="0">
                          <a:solidFill>
                            <a:srgbClr val="000000"/>
                          </a:solidFill>
                          <a:effectLst/>
                          <a:latin typeface="Times New Roman" panose="02020603050405020304" pitchFamily="18" charset="0"/>
                        </a:rPr>
                        <a:t>-</a:t>
                      </a:r>
                      <a:r>
                        <a:rPr lang="ru-RU" sz="1200" b="0" i="0" u="none" strike="noStrike" dirty="0">
                          <a:solidFill>
                            <a:srgbClr val="000000"/>
                          </a:solidFill>
                          <a:effectLst/>
                          <a:latin typeface="Times New Roman" panose="02020603050405020304" pitchFamily="18" charset="0"/>
                        </a:rPr>
                        <a:t> </a:t>
                      </a:r>
                    </a:p>
                  </a:txBody>
                  <a:tcPr marL="0" marR="0" marT="0" marB="0" anchor="ctr"/>
                </a:tc>
                <a:tc>
                  <a:txBody>
                    <a:bodyPr/>
                    <a:lstStyle/>
                    <a:p>
                      <a:pPr algn="ctr" fontAlgn="ctr"/>
                      <a:r>
                        <a:rPr lang="ru-RU" sz="1200" b="0" i="0" u="none" strike="noStrike">
                          <a:solidFill>
                            <a:srgbClr val="000000"/>
                          </a:solidFill>
                          <a:effectLst/>
                          <a:latin typeface="Times New Roman" panose="02020603050405020304" pitchFamily="18" charset="0"/>
                        </a:rPr>
                        <a:t>77957</a:t>
                      </a:r>
                    </a:p>
                  </a:txBody>
                  <a:tcPr marL="0" marR="0" marT="0" marB="0" anchor="ctr"/>
                </a:tc>
                <a:extLst>
                  <a:ext uri="{0D108BD9-81ED-4DB2-BD59-A6C34878D82A}">
                    <a16:rowId xmlns:a16="http://schemas.microsoft.com/office/drawing/2014/main" xmlns="" val="3270877387"/>
                  </a:ext>
                </a:extLst>
              </a:tr>
              <a:tr h="524830">
                <a:tc>
                  <a:txBody>
                    <a:bodyPr/>
                    <a:lstStyle/>
                    <a:p>
                      <a:pPr algn="l" fontAlgn="b"/>
                      <a:r>
                        <a:rPr lang="ru-RU" sz="1200" b="0" i="0" u="none" strike="noStrike" dirty="0">
                          <a:solidFill>
                            <a:srgbClr val="000000"/>
                          </a:solidFill>
                          <a:effectLst/>
                          <a:latin typeface="Times New Roman" panose="02020603050405020304" pitchFamily="18" charset="0"/>
                        </a:rPr>
                        <a:t>Ведомственная целевая программа "Обеспечение реализации полномочий муниципального казенного учреждения "Финансовое управление Администрации г.о</a:t>
                      </a:r>
                      <a:r>
                        <a:rPr lang="ru-RU" sz="1200" b="0" i="0" u="none" strike="noStrike" dirty="0" smtClean="0">
                          <a:solidFill>
                            <a:srgbClr val="000000"/>
                          </a:solidFill>
                          <a:effectLst/>
                          <a:latin typeface="Times New Roman" panose="02020603050405020304" pitchFamily="18" charset="0"/>
                        </a:rPr>
                        <a:t>. Октябрьск </a:t>
                      </a:r>
                      <a:r>
                        <a:rPr lang="ru-RU" sz="1200" b="0" i="0" u="none" strike="noStrike" dirty="0">
                          <a:solidFill>
                            <a:srgbClr val="000000"/>
                          </a:solidFill>
                          <a:effectLst/>
                          <a:latin typeface="Times New Roman" panose="02020603050405020304" pitchFamily="18" charset="0"/>
                        </a:rPr>
                        <a:t>Самарской </a:t>
                      </a:r>
                      <a:r>
                        <a:rPr lang="ru-RU" sz="1200" b="0" i="0" u="none" strike="noStrike" dirty="0" smtClean="0">
                          <a:solidFill>
                            <a:srgbClr val="000000"/>
                          </a:solidFill>
                          <a:effectLst/>
                          <a:latin typeface="Times New Roman" panose="02020603050405020304" pitchFamily="18" charset="0"/>
                        </a:rPr>
                        <a:t>области</a:t>
                      </a:r>
                      <a:r>
                        <a:rPr lang="ru-RU" sz="1200" b="0" i="0" u="none" strike="noStrike" baseline="0" dirty="0" smtClean="0">
                          <a:solidFill>
                            <a:srgbClr val="000000"/>
                          </a:solidFill>
                          <a:effectLst/>
                          <a:latin typeface="Times New Roman" panose="02020603050405020304" pitchFamily="18" charset="0"/>
                        </a:rPr>
                        <a:t> </a:t>
                      </a:r>
                      <a:r>
                        <a:rPr lang="ru-RU" sz="1200" b="0" i="0" u="none" strike="noStrike" dirty="0" smtClean="0">
                          <a:solidFill>
                            <a:srgbClr val="000000"/>
                          </a:solidFill>
                          <a:effectLst/>
                          <a:latin typeface="Times New Roman" panose="02020603050405020304" pitchFamily="18" charset="0"/>
                        </a:rPr>
                        <a:t>на </a:t>
                      </a:r>
                      <a:r>
                        <a:rPr lang="ru-RU" sz="1200" b="0" i="0" u="none" strike="noStrike" dirty="0">
                          <a:solidFill>
                            <a:srgbClr val="000000"/>
                          </a:solidFill>
                          <a:effectLst/>
                          <a:latin typeface="Times New Roman" panose="02020603050405020304" pitchFamily="18" charset="0"/>
                        </a:rPr>
                        <a:t>2021-2028 годы </a:t>
                      </a:r>
                    </a:p>
                  </a:txBody>
                  <a:tcPr marL="0" marR="0" marT="0" marB="0" anchor="ctr"/>
                </a:tc>
                <a:tc>
                  <a:txBody>
                    <a:bodyPr/>
                    <a:lstStyle/>
                    <a:p>
                      <a:pPr algn="ctr" fontAlgn="ctr"/>
                      <a:r>
                        <a:rPr lang="ru-RU" sz="1200" b="0" i="0" u="none" strike="noStrike">
                          <a:solidFill>
                            <a:srgbClr val="000000"/>
                          </a:solidFill>
                          <a:effectLst/>
                          <a:latin typeface="Times New Roman" panose="02020603050405020304" pitchFamily="18" charset="0"/>
                        </a:rPr>
                        <a:t>9124</a:t>
                      </a:r>
                    </a:p>
                  </a:txBody>
                  <a:tcPr marL="0" marR="0" marT="0" marB="0" anchor="ctr"/>
                </a:tc>
                <a:tc>
                  <a:txBody>
                    <a:bodyPr/>
                    <a:lstStyle/>
                    <a:p>
                      <a:pPr algn="ctr" fontAlgn="ctr"/>
                      <a:r>
                        <a:rPr lang="ru-RU" sz="1200" b="0" i="0" u="none" strike="noStrike">
                          <a:solidFill>
                            <a:srgbClr val="000000"/>
                          </a:solidFill>
                          <a:effectLst/>
                          <a:latin typeface="Times New Roman" panose="02020603050405020304" pitchFamily="18" charset="0"/>
                        </a:rPr>
                        <a:t>9183</a:t>
                      </a:r>
                    </a:p>
                  </a:txBody>
                  <a:tcPr marL="0" marR="0" marT="0" marB="0" anchor="ctr"/>
                </a:tc>
                <a:tc>
                  <a:txBody>
                    <a:bodyPr/>
                    <a:lstStyle/>
                    <a:p>
                      <a:pPr algn="ctr" fontAlgn="ctr"/>
                      <a:r>
                        <a:rPr lang="ru-RU" sz="1200" b="0" i="0" u="none" strike="noStrike">
                          <a:solidFill>
                            <a:srgbClr val="000000"/>
                          </a:solidFill>
                          <a:effectLst/>
                          <a:latin typeface="Times New Roman" panose="02020603050405020304" pitchFamily="18" charset="0"/>
                        </a:rPr>
                        <a:t>9199</a:t>
                      </a:r>
                    </a:p>
                  </a:txBody>
                  <a:tcPr marL="0" marR="0" marT="0" marB="0" anchor="ctr"/>
                </a:tc>
                <a:extLst>
                  <a:ext uri="{0D108BD9-81ED-4DB2-BD59-A6C34878D82A}">
                    <a16:rowId xmlns:a16="http://schemas.microsoft.com/office/drawing/2014/main" xmlns="" val="1449296810"/>
                  </a:ext>
                </a:extLst>
              </a:tr>
              <a:tr h="699774">
                <a:tc>
                  <a:txBody>
                    <a:bodyPr/>
                    <a:lstStyle/>
                    <a:p>
                      <a:pPr algn="l" fontAlgn="ctr"/>
                      <a:r>
                        <a:rPr lang="ru-RU" sz="1200" b="0" i="0" u="none" strike="noStrike" dirty="0">
                          <a:solidFill>
                            <a:srgbClr val="000000"/>
                          </a:solidFill>
                          <a:effectLst/>
                          <a:latin typeface="Times New Roman" panose="02020603050405020304" pitchFamily="18" charset="0"/>
                        </a:rPr>
                        <a:t>Ведомственная целевая программа "Обеспечение реализации полномочий Муниципального казенного учреждения городского округа Октябрьск Самарской области "Управление по вопросам жилищно-коммунального хозяйства, энергетики и функционирования единой дежурной диспетчерской службы на 2021-2026гг"</a:t>
                      </a:r>
                    </a:p>
                  </a:txBody>
                  <a:tcPr marL="0" marR="0" marT="0" marB="0" anchor="ctr"/>
                </a:tc>
                <a:tc>
                  <a:txBody>
                    <a:bodyPr/>
                    <a:lstStyle/>
                    <a:p>
                      <a:pPr algn="ctr" fontAlgn="ctr"/>
                      <a:r>
                        <a:rPr lang="ru-RU" sz="1200" b="0" i="0" u="none" strike="noStrike">
                          <a:solidFill>
                            <a:srgbClr val="000000"/>
                          </a:solidFill>
                          <a:effectLst/>
                          <a:latin typeface="Times New Roman" panose="02020603050405020304" pitchFamily="18" charset="0"/>
                        </a:rPr>
                        <a:t>3823</a:t>
                      </a:r>
                    </a:p>
                  </a:txBody>
                  <a:tcPr marL="0" marR="0" marT="0" marB="0" anchor="ctr"/>
                </a:tc>
                <a:tc>
                  <a:txBody>
                    <a:bodyPr/>
                    <a:lstStyle/>
                    <a:p>
                      <a:pPr algn="ctr" fontAlgn="ctr"/>
                      <a:r>
                        <a:rPr lang="ru-RU" sz="1200" b="0" i="0" u="none" strike="noStrike">
                          <a:solidFill>
                            <a:srgbClr val="000000"/>
                          </a:solidFill>
                          <a:effectLst/>
                          <a:latin typeface="Times New Roman" panose="02020603050405020304" pitchFamily="18" charset="0"/>
                        </a:rPr>
                        <a:t>3823</a:t>
                      </a:r>
                    </a:p>
                  </a:txBody>
                  <a:tcPr marL="0" marR="0" marT="0" marB="0" anchor="ctr"/>
                </a:tc>
                <a:tc>
                  <a:txBody>
                    <a:bodyPr/>
                    <a:lstStyle/>
                    <a:p>
                      <a:pPr algn="ctr" fontAlgn="ctr"/>
                      <a:r>
                        <a:rPr lang="ru-RU" sz="1200" b="0" i="0" u="none" strike="noStrike">
                          <a:solidFill>
                            <a:srgbClr val="000000"/>
                          </a:solidFill>
                          <a:effectLst/>
                          <a:latin typeface="Times New Roman" panose="02020603050405020304" pitchFamily="18" charset="0"/>
                        </a:rPr>
                        <a:t>3823</a:t>
                      </a:r>
                    </a:p>
                  </a:txBody>
                  <a:tcPr marL="0" marR="0" marT="0" marB="0" anchor="ctr"/>
                </a:tc>
                <a:extLst>
                  <a:ext uri="{0D108BD9-81ED-4DB2-BD59-A6C34878D82A}">
                    <a16:rowId xmlns:a16="http://schemas.microsoft.com/office/drawing/2014/main" xmlns="" val="3546779065"/>
                  </a:ext>
                </a:extLst>
              </a:tr>
              <a:tr h="524830">
                <a:tc>
                  <a:txBody>
                    <a:bodyPr/>
                    <a:lstStyle/>
                    <a:p>
                      <a:pPr algn="l" fontAlgn="ctr"/>
                      <a:r>
                        <a:rPr lang="ru-RU" sz="1200" b="0" i="0" u="none" strike="noStrike" dirty="0">
                          <a:solidFill>
                            <a:srgbClr val="000000"/>
                          </a:solidFill>
                          <a:effectLst/>
                          <a:latin typeface="Times New Roman" panose="02020603050405020304" pitchFamily="18" charset="0"/>
                        </a:rPr>
                        <a:t>Ведомственная целевая программа "Обеспечение реализации полномочий Муниципального казенного учреждения"  Управление по вопросам семьи городского округа Октябрьск Самарской области" на 2021-2024гг."</a:t>
                      </a:r>
                    </a:p>
                  </a:txBody>
                  <a:tcPr marL="0" marR="0" marT="0" marB="0" anchor="ctr"/>
                </a:tc>
                <a:tc>
                  <a:txBody>
                    <a:bodyPr/>
                    <a:lstStyle/>
                    <a:p>
                      <a:pPr algn="ctr" fontAlgn="ctr"/>
                      <a:r>
                        <a:rPr lang="ru-RU" sz="1200" b="0" i="0" u="none" strike="noStrike">
                          <a:solidFill>
                            <a:srgbClr val="000000"/>
                          </a:solidFill>
                          <a:effectLst/>
                          <a:latin typeface="Times New Roman" panose="02020603050405020304" pitchFamily="18" charset="0"/>
                        </a:rPr>
                        <a:t>2967</a:t>
                      </a:r>
                    </a:p>
                  </a:txBody>
                  <a:tcPr marL="0" marR="0" marT="0" marB="0" anchor="ctr"/>
                </a:tc>
                <a:tc>
                  <a:txBody>
                    <a:bodyPr/>
                    <a:lstStyle/>
                    <a:p>
                      <a:pPr algn="ctr" fontAlgn="ctr"/>
                      <a:r>
                        <a:rPr lang="ru-RU" sz="1200" b="0" i="0" u="none" strike="noStrike">
                          <a:solidFill>
                            <a:srgbClr val="000000"/>
                          </a:solidFill>
                          <a:effectLst/>
                          <a:latin typeface="Times New Roman" panose="02020603050405020304" pitchFamily="18" charset="0"/>
                        </a:rPr>
                        <a:t>2972</a:t>
                      </a:r>
                    </a:p>
                  </a:txBody>
                  <a:tcPr marL="0" marR="0" marT="0" marB="0" anchor="ctr"/>
                </a:tc>
                <a:tc>
                  <a:txBody>
                    <a:bodyPr/>
                    <a:lstStyle/>
                    <a:p>
                      <a:pPr algn="ctr" fontAlgn="ctr"/>
                      <a:r>
                        <a:rPr lang="ru-RU" sz="1200" b="0" i="0" u="none" strike="noStrike">
                          <a:solidFill>
                            <a:srgbClr val="000000"/>
                          </a:solidFill>
                          <a:effectLst/>
                          <a:latin typeface="Times New Roman" panose="02020603050405020304" pitchFamily="18" charset="0"/>
                        </a:rPr>
                        <a:t>930</a:t>
                      </a:r>
                    </a:p>
                  </a:txBody>
                  <a:tcPr marL="0" marR="0" marT="0" marB="0" anchor="ctr"/>
                </a:tc>
                <a:extLst>
                  <a:ext uri="{0D108BD9-81ED-4DB2-BD59-A6C34878D82A}">
                    <a16:rowId xmlns:a16="http://schemas.microsoft.com/office/drawing/2014/main" xmlns="" val="1973662367"/>
                  </a:ext>
                </a:extLst>
              </a:tr>
              <a:tr h="524830">
                <a:tc>
                  <a:txBody>
                    <a:bodyPr/>
                    <a:lstStyle/>
                    <a:p>
                      <a:pPr algn="l" fontAlgn="ctr"/>
                      <a:r>
                        <a:rPr lang="ru-RU" sz="1200" b="0" i="0" u="none" strike="noStrike" dirty="0">
                          <a:solidFill>
                            <a:srgbClr val="000000"/>
                          </a:solidFill>
                          <a:effectLst/>
                          <a:latin typeface="Times New Roman" panose="02020603050405020304" pitchFamily="18" charset="0"/>
                        </a:rPr>
                        <a:t>Ведомственная целевая программа "Организация предоставления государственных и муниципальных услуг на территории городского округа Октябрьск на базе МБУ "Октябрьский МФЦ" на 2021-2025 годы"</a:t>
                      </a:r>
                    </a:p>
                  </a:txBody>
                  <a:tcPr marL="0" marR="0" marT="0" marB="0" anchor="ctr"/>
                </a:tc>
                <a:tc>
                  <a:txBody>
                    <a:bodyPr/>
                    <a:lstStyle/>
                    <a:p>
                      <a:pPr algn="ctr" fontAlgn="ctr"/>
                      <a:r>
                        <a:rPr lang="ru-RU" sz="1200" b="0" i="0" u="none" strike="noStrike" dirty="0">
                          <a:solidFill>
                            <a:srgbClr val="000000"/>
                          </a:solidFill>
                          <a:effectLst/>
                          <a:latin typeface="Times New Roman" panose="02020603050405020304" pitchFamily="18" charset="0"/>
                        </a:rPr>
                        <a:t>10174</a:t>
                      </a:r>
                    </a:p>
                  </a:txBody>
                  <a:tcPr marL="0" marR="0" marT="0" marB="0" anchor="ctr"/>
                </a:tc>
                <a:tc>
                  <a:txBody>
                    <a:bodyPr/>
                    <a:lstStyle/>
                    <a:p>
                      <a:pPr algn="ctr" fontAlgn="ctr"/>
                      <a:r>
                        <a:rPr lang="ru-RU" sz="1200" b="0" i="0" u="none" strike="noStrike" dirty="0">
                          <a:solidFill>
                            <a:srgbClr val="000000"/>
                          </a:solidFill>
                          <a:effectLst/>
                          <a:latin typeface="Times New Roman" panose="02020603050405020304" pitchFamily="18" charset="0"/>
                        </a:rPr>
                        <a:t>10195</a:t>
                      </a:r>
                    </a:p>
                  </a:txBody>
                  <a:tcPr marL="0" marR="0" marT="0" marB="0" anchor="ctr"/>
                </a:tc>
                <a:tc>
                  <a:txBody>
                    <a:bodyPr/>
                    <a:lstStyle/>
                    <a:p>
                      <a:pPr algn="ctr" fontAlgn="ctr"/>
                      <a:r>
                        <a:rPr lang="ru-RU" sz="1200" b="0" i="0" u="none" strike="noStrike" dirty="0">
                          <a:solidFill>
                            <a:srgbClr val="000000"/>
                          </a:solidFill>
                          <a:effectLst/>
                          <a:latin typeface="Times New Roman" panose="02020603050405020304" pitchFamily="18" charset="0"/>
                        </a:rPr>
                        <a:t>10195</a:t>
                      </a:r>
                    </a:p>
                  </a:txBody>
                  <a:tcPr marL="0" marR="0" marT="0" marB="0" anchor="ctr"/>
                </a:tc>
                <a:extLst>
                  <a:ext uri="{0D108BD9-81ED-4DB2-BD59-A6C34878D82A}">
                    <a16:rowId xmlns:a16="http://schemas.microsoft.com/office/drawing/2014/main" xmlns="" val="3959088722"/>
                  </a:ext>
                </a:extLst>
              </a:tr>
              <a:tr h="524830">
                <a:tc>
                  <a:txBody>
                    <a:bodyPr/>
                    <a:lstStyle/>
                    <a:p>
                      <a:pPr algn="l" fontAlgn="b"/>
                      <a:r>
                        <a:rPr lang="ru-RU" sz="1200" b="0" i="0" u="none" strike="noStrike" dirty="0">
                          <a:solidFill>
                            <a:srgbClr val="000000"/>
                          </a:solidFill>
                          <a:effectLst/>
                          <a:latin typeface="Times New Roman" panose="02020603050405020304" pitchFamily="18" charset="0"/>
                        </a:rPr>
                        <a:t>Ведомственная целевая программа "Обеспечение реализации полномочий Муниципального казенного учреждения "Учреждение по обеспечению деятельности органов местного самоуправления городского округа Октябрьск Самарской области" на 2021-2023 гг."</a:t>
                      </a:r>
                    </a:p>
                  </a:txBody>
                  <a:tcPr marL="0" marR="0" marT="0" marB="0" anchor="ctr"/>
                </a:tc>
                <a:tc>
                  <a:txBody>
                    <a:bodyPr/>
                    <a:lstStyle/>
                    <a:p>
                      <a:pPr algn="ctr" fontAlgn="ctr"/>
                      <a:r>
                        <a:rPr lang="ru-RU" sz="1200" b="0" i="0" u="none" strike="noStrike" dirty="0">
                          <a:solidFill>
                            <a:srgbClr val="000000"/>
                          </a:solidFill>
                          <a:effectLst/>
                          <a:latin typeface="Times New Roman" panose="02020603050405020304" pitchFamily="18" charset="0"/>
                        </a:rPr>
                        <a:t>13119</a:t>
                      </a:r>
                    </a:p>
                  </a:txBody>
                  <a:tcPr marL="0" marR="0" marT="0" marB="0" anchor="ctr"/>
                </a:tc>
                <a:tc>
                  <a:txBody>
                    <a:bodyPr/>
                    <a:lstStyle/>
                    <a:p>
                      <a:pPr algn="ctr" fontAlgn="ctr"/>
                      <a:r>
                        <a:rPr lang="ru-RU" sz="1200" b="0" i="0" u="none" strike="noStrike">
                          <a:solidFill>
                            <a:srgbClr val="000000"/>
                          </a:solidFill>
                          <a:effectLst/>
                          <a:latin typeface="Times New Roman" panose="02020603050405020304" pitchFamily="18" charset="0"/>
                        </a:rPr>
                        <a:t>12204</a:t>
                      </a:r>
                    </a:p>
                  </a:txBody>
                  <a:tcPr marL="0" marR="0" marT="0" marB="0" anchor="ctr"/>
                </a:tc>
                <a:tc>
                  <a:txBody>
                    <a:bodyPr/>
                    <a:lstStyle/>
                    <a:p>
                      <a:pPr algn="ctr" fontAlgn="ctr"/>
                      <a:r>
                        <a:rPr lang="ru-RU" sz="1200" b="0" i="0" u="none" strike="noStrike" dirty="0" smtClean="0">
                          <a:solidFill>
                            <a:srgbClr val="000000"/>
                          </a:solidFill>
                          <a:effectLst/>
                          <a:latin typeface="Times New Roman" panose="02020603050405020304" pitchFamily="18" charset="0"/>
                        </a:rPr>
                        <a:t>-</a:t>
                      </a:r>
                      <a:r>
                        <a:rPr lang="ru-RU" sz="1200" b="0" i="0" u="none" strike="noStrike" dirty="0">
                          <a:solidFill>
                            <a:srgbClr val="000000"/>
                          </a:solidFill>
                          <a:effectLst/>
                          <a:latin typeface="Times New Roman" panose="02020603050405020304" pitchFamily="18" charset="0"/>
                        </a:rPr>
                        <a:t> </a:t>
                      </a:r>
                    </a:p>
                  </a:txBody>
                  <a:tcPr marL="0" marR="0" marT="0" marB="0" anchor="ctr"/>
                </a:tc>
                <a:extLst>
                  <a:ext uri="{0D108BD9-81ED-4DB2-BD59-A6C34878D82A}">
                    <a16:rowId xmlns:a16="http://schemas.microsoft.com/office/drawing/2014/main" xmlns="" val="3623119317"/>
                  </a:ext>
                </a:extLst>
              </a:tr>
              <a:tr h="524830">
                <a:tc>
                  <a:txBody>
                    <a:bodyPr/>
                    <a:lstStyle/>
                    <a:p>
                      <a:pPr algn="l" fontAlgn="b"/>
                      <a:r>
                        <a:rPr lang="ru-RU" sz="1200" b="0" i="0" u="none" strike="noStrike" dirty="0">
                          <a:solidFill>
                            <a:srgbClr val="000000"/>
                          </a:solidFill>
                          <a:effectLst/>
                          <a:latin typeface="Times New Roman" panose="02020603050405020304" pitchFamily="18" charset="0"/>
                        </a:rPr>
                        <a:t>Ведомственная целевая программа "Обеспечение реализации полномочий Муниципального казенного учреждения "Учреждение по обеспечению деятельности органов местного самоуправления городского округа Октябрьск Самарской области" на 2024-2026 гг."</a:t>
                      </a:r>
                    </a:p>
                  </a:txBody>
                  <a:tcPr marL="0" marR="0" marT="0" marB="0" anchor="ctr"/>
                </a:tc>
                <a:tc>
                  <a:txBody>
                    <a:bodyPr/>
                    <a:lstStyle/>
                    <a:p>
                      <a:pPr algn="ctr" fontAlgn="ctr"/>
                      <a:r>
                        <a:rPr lang="ru-RU" sz="1200" b="0" i="0" u="none" strike="noStrike" dirty="0" smtClean="0">
                          <a:solidFill>
                            <a:srgbClr val="000000"/>
                          </a:solidFill>
                          <a:effectLst/>
                          <a:latin typeface="Times New Roman" panose="02020603050405020304" pitchFamily="18" charset="0"/>
                        </a:rPr>
                        <a:t>-</a:t>
                      </a:r>
                      <a:r>
                        <a:rPr lang="ru-RU" sz="1200" b="0" i="0" u="none" strike="noStrike" dirty="0">
                          <a:solidFill>
                            <a:srgbClr val="000000"/>
                          </a:solidFill>
                          <a:effectLst/>
                          <a:latin typeface="Times New Roman" panose="02020603050405020304" pitchFamily="18" charset="0"/>
                        </a:rPr>
                        <a:t> </a:t>
                      </a:r>
                    </a:p>
                  </a:txBody>
                  <a:tcPr marL="0" marR="0" marT="0" marB="0" anchor="ctr"/>
                </a:tc>
                <a:tc>
                  <a:txBody>
                    <a:bodyPr/>
                    <a:lstStyle/>
                    <a:p>
                      <a:pPr algn="ctr" fontAlgn="ctr"/>
                      <a:r>
                        <a:rPr lang="ru-RU" sz="1200" b="0" i="0" u="none" strike="noStrike" dirty="0">
                          <a:solidFill>
                            <a:srgbClr val="000000"/>
                          </a:solidFill>
                          <a:effectLst/>
                          <a:latin typeface="Times New Roman" panose="02020603050405020304" pitchFamily="18" charset="0"/>
                        </a:rPr>
                        <a:t> </a:t>
                      </a:r>
                      <a:r>
                        <a:rPr lang="ru-RU" sz="1200" b="0" i="0" u="none" strike="noStrike" dirty="0" smtClean="0">
                          <a:solidFill>
                            <a:srgbClr val="000000"/>
                          </a:solidFill>
                          <a:effectLst/>
                          <a:latin typeface="Times New Roman" panose="02020603050405020304" pitchFamily="18" charset="0"/>
                        </a:rPr>
                        <a:t>-</a:t>
                      </a:r>
                      <a:endParaRPr lang="ru-RU" sz="1200" b="0"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ru-RU" sz="1200" b="0" i="0" u="none" strike="noStrike" dirty="0">
                          <a:solidFill>
                            <a:srgbClr val="000000"/>
                          </a:solidFill>
                          <a:effectLst/>
                          <a:latin typeface="Times New Roman" panose="02020603050405020304" pitchFamily="18" charset="0"/>
                        </a:rPr>
                        <a:t>12695</a:t>
                      </a:r>
                    </a:p>
                  </a:txBody>
                  <a:tcPr marL="0" marR="0" marT="0" marB="0" anchor="ctr"/>
                </a:tc>
                <a:extLst>
                  <a:ext uri="{0D108BD9-81ED-4DB2-BD59-A6C34878D82A}">
                    <a16:rowId xmlns:a16="http://schemas.microsoft.com/office/drawing/2014/main" xmlns="" val="4255644048"/>
                  </a:ext>
                </a:extLst>
              </a:tr>
              <a:tr h="524830">
                <a:tc>
                  <a:txBody>
                    <a:bodyPr/>
                    <a:lstStyle/>
                    <a:p>
                      <a:pPr algn="l" fontAlgn="t"/>
                      <a:r>
                        <a:rPr lang="ru-RU" sz="1200" b="0" i="0" u="none" strike="noStrike" dirty="0">
                          <a:solidFill>
                            <a:srgbClr val="000000"/>
                          </a:solidFill>
                          <a:effectLst/>
                          <a:latin typeface="Times New Roman" panose="02020603050405020304" pitchFamily="18" charset="0"/>
                        </a:rPr>
                        <a:t>Ведомственная целевая программа "Обеспечение реализации полномочий Муниципального казенного учреждения "Центр по обеспечению деятельности учреждений социальной сферы городского округа Октябрьск Самарской области" на 2021-2025 </a:t>
                      </a:r>
                      <a:r>
                        <a:rPr lang="ru-RU" sz="1200" b="0" i="0" u="none" strike="noStrike" dirty="0" err="1">
                          <a:solidFill>
                            <a:srgbClr val="000000"/>
                          </a:solidFill>
                          <a:effectLst/>
                          <a:latin typeface="Times New Roman" panose="02020603050405020304" pitchFamily="18" charset="0"/>
                        </a:rPr>
                        <a:t>гг</a:t>
                      </a:r>
                      <a:r>
                        <a:rPr lang="ru-RU" sz="1200" b="0" i="0" u="none" strike="noStrike" dirty="0">
                          <a:solidFill>
                            <a:srgbClr val="000000"/>
                          </a:solidFill>
                          <a:effectLst/>
                          <a:latin typeface="Times New Roman" panose="02020603050405020304" pitchFamily="18" charset="0"/>
                        </a:rPr>
                        <a:t>"</a:t>
                      </a:r>
                    </a:p>
                  </a:txBody>
                  <a:tcPr marL="0" marR="0" marT="0" marB="0" anchor="ctr"/>
                </a:tc>
                <a:tc>
                  <a:txBody>
                    <a:bodyPr/>
                    <a:lstStyle/>
                    <a:p>
                      <a:pPr algn="ctr" fontAlgn="ctr"/>
                      <a:r>
                        <a:rPr lang="ru-RU" sz="1200" b="0" i="0" u="none" strike="noStrike" dirty="0">
                          <a:solidFill>
                            <a:srgbClr val="000000"/>
                          </a:solidFill>
                          <a:effectLst/>
                          <a:latin typeface="Times New Roman" panose="02020603050405020304" pitchFamily="18" charset="0"/>
                        </a:rPr>
                        <a:t>13559</a:t>
                      </a:r>
                    </a:p>
                  </a:txBody>
                  <a:tcPr marL="0" marR="0" marT="0" marB="0" anchor="ctr"/>
                </a:tc>
                <a:tc>
                  <a:txBody>
                    <a:bodyPr/>
                    <a:lstStyle/>
                    <a:p>
                      <a:pPr algn="ctr" fontAlgn="ctr"/>
                      <a:r>
                        <a:rPr lang="ru-RU" sz="1200" b="0" i="0" u="none" strike="noStrike" dirty="0">
                          <a:solidFill>
                            <a:srgbClr val="000000"/>
                          </a:solidFill>
                          <a:effectLst/>
                          <a:latin typeface="Times New Roman" panose="02020603050405020304" pitchFamily="18" charset="0"/>
                        </a:rPr>
                        <a:t>13459</a:t>
                      </a:r>
                    </a:p>
                  </a:txBody>
                  <a:tcPr marL="0" marR="0" marT="0" marB="0" anchor="ctr"/>
                </a:tc>
                <a:tc>
                  <a:txBody>
                    <a:bodyPr/>
                    <a:lstStyle/>
                    <a:p>
                      <a:pPr algn="ctr" fontAlgn="ctr"/>
                      <a:r>
                        <a:rPr lang="ru-RU" sz="1200" b="0" i="0" u="none" strike="noStrike" dirty="0">
                          <a:solidFill>
                            <a:srgbClr val="000000"/>
                          </a:solidFill>
                          <a:effectLst/>
                          <a:latin typeface="Times New Roman" panose="02020603050405020304" pitchFamily="18" charset="0"/>
                        </a:rPr>
                        <a:t>13459</a:t>
                      </a:r>
                    </a:p>
                  </a:txBody>
                  <a:tcPr marL="0" marR="0" marT="0" marB="0" anchor="ctr"/>
                </a:tc>
                <a:extLst>
                  <a:ext uri="{0D108BD9-81ED-4DB2-BD59-A6C34878D82A}">
                    <a16:rowId xmlns:a16="http://schemas.microsoft.com/office/drawing/2014/main" xmlns="" val="436240812"/>
                  </a:ext>
                </a:extLst>
              </a:tr>
              <a:tr h="524830">
                <a:tc>
                  <a:txBody>
                    <a:bodyPr/>
                    <a:lstStyle/>
                    <a:p>
                      <a:pPr algn="l" fontAlgn="t"/>
                      <a:r>
                        <a:rPr lang="ru-RU" sz="1200" b="0" i="0" u="none" strike="noStrike" dirty="0">
                          <a:solidFill>
                            <a:srgbClr val="000000"/>
                          </a:solidFill>
                          <a:effectLst/>
                          <a:latin typeface="Times New Roman" panose="02020603050405020304" pitchFamily="18" charset="0"/>
                        </a:rPr>
                        <a:t>Ведомственная целевая программа "Обеспечение реализации полномочий Муниципального казенного учреждения городского округа Октябрьск Самарской области  "Централизованная бухгалтерия  городского округа Октябрьск Самарской области" на 2021-2025 </a:t>
                      </a:r>
                      <a:r>
                        <a:rPr lang="ru-RU" sz="1200" b="0" i="0" u="none" strike="noStrike" dirty="0" smtClean="0">
                          <a:solidFill>
                            <a:srgbClr val="000000"/>
                          </a:solidFill>
                          <a:effectLst/>
                          <a:latin typeface="Times New Roman" panose="02020603050405020304" pitchFamily="18" charset="0"/>
                        </a:rPr>
                        <a:t>гг."</a:t>
                      </a:r>
                      <a:endParaRPr lang="ru-RU" sz="1200" b="0"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ru-RU" sz="1200" b="0" i="0" u="none" strike="noStrike" dirty="0">
                          <a:solidFill>
                            <a:srgbClr val="000000"/>
                          </a:solidFill>
                          <a:effectLst/>
                          <a:latin typeface="Times New Roman" panose="02020603050405020304" pitchFamily="18" charset="0"/>
                        </a:rPr>
                        <a:t>14539</a:t>
                      </a:r>
                    </a:p>
                  </a:txBody>
                  <a:tcPr marL="0" marR="0" marT="0" marB="0" anchor="ctr"/>
                </a:tc>
                <a:tc>
                  <a:txBody>
                    <a:bodyPr/>
                    <a:lstStyle/>
                    <a:p>
                      <a:pPr algn="ctr" fontAlgn="ctr"/>
                      <a:r>
                        <a:rPr lang="ru-RU" sz="1200" b="0" i="0" u="none" strike="noStrike" dirty="0">
                          <a:solidFill>
                            <a:srgbClr val="000000"/>
                          </a:solidFill>
                          <a:effectLst/>
                          <a:latin typeface="Times New Roman" panose="02020603050405020304" pitchFamily="18" charset="0"/>
                        </a:rPr>
                        <a:t>14258</a:t>
                      </a:r>
                    </a:p>
                  </a:txBody>
                  <a:tcPr marL="0" marR="0" marT="0" marB="0" anchor="ctr"/>
                </a:tc>
                <a:tc>
                  <a:txBody>
                    <a:bodyPr/>
                    <a:lstStyle/>
                    <a:p>
                      <a:pPr algn="ctr" fontAlgn="ctr"/>
                      <a:r>
                        <a:rPr lang="ru-RU" sz="1200" b="0" i="0" u="none" strike="noStrike" dirty="0">
                          <a:solidFill>
                            <a:srgbClr val="000000"/>
                          </a:solidFill>
                          <a:effectLst/>
                          <a:latin typeface="Times New Roman" panose="02020603050405020304" pitchFamily="18" charset="0"/>
                        </a:rPr>
                        <a:t>14265</a:t>
                      </a:r>
                    </a:p>
                  </a:txBody>
                  <a:tcPr marL="0" marR="0" marT="0" marB="0" anchor="ctr"/>
                </a:tc>
                <a:extLst>
                  <a:ext uri="{0D108BD9-81ED-4DB2-BD59-A6C34878D82A}">
                    <a16:rowId xmlns:a16="http://schemas.microsoft.com/office/drawing/2014/main" xmlns="" val="801621890"/>
                  </a:ext>
                </a:extLst>
              </a:tr>
              <a:tr h="524830">
                <a:tc>
                  <a:txBody>
                    <a:bodyPr/>
                    <a:lstStyle/>
                    <a:p>
                      <a:pPr algn="l" fontAlgn="t"/>
                      <a:r>
                        <a:rPr lang="ru-RU" sz="1200" b="0" i="0" u="none" strike="noStrike" dirty="0">
                          <a:solidFill>
                            <a:srgbClr val="000000"/>
                          </a:solidFill>
                          <a:effectLst/>
                          <a:latin typeface="Times New Roman" panose="02020603050405020304" pitchFamily="18" charset="0"/>
                        </a:rPr>
                        <a:t>Ведомственная целевая программа "Обеспечение реализации полномочий Муниципального казенного учреждения городского округа Октябрьск Самарской области "Управление социального развития Администрации городского округа Октябрьск Самарской области" на 2021-2025 годы"</a:t>
                      </a:r>
                    </a:p>
                  </a:txBody>
                  <a:tcPr marL="0" marR="0" marT="0" marB="0" anchor="ctr"/>
                </a:tc>
                <a:tc>
                  <a:txBody>
                    <a:bodyPr/>
                    <a:lstStyle/>
                    <a:p>
                      <a:pPr algn="ctr" fontAlgn="ctr"/>
                      <a:r>
                        <a:rPr lang="ru-RU" sz="1200" b="0" i="0" u="none" strike="noStrike" dirty="0">
                          <a:solidFill>
                            <a:srgbClr val="000000"/>
                          </a:solidFill>
                          <a:effectLst/>
                          <a:latin typeface="Times New Roman" panose="02020603050405020304" pitchFamily="18" charset="0"/>
                        </a:rPr>
                        <a:t>4796</a:t>
                      </a:r>
                    </a:p>
                  </a:txBody>
                  <a:tcPr marL="0" marR="0" marT="0" marB="0" anchor="ctr"/>
                </a:tc>
                <a:tc>
                  <a:txBody>
                    <a:bodyPr/>
                    <a:lstStyle/>
                    <a:p>
                      <a:pPr algn="ctr" fontAlgn="ctr"/>
                      <a:r>
                        <a:rPr lang="ru-RU" sz="1200" b="0" i="0" u="none" strike="noStrike" dirty="0">
                          <a:solidFill>
                            <a:srgbClr val="000000"/>
                          </a:solidFill>
                          <a:effectLst/>
                          <a:latin typeface="Times New Roman" panose="02020603050405020304" pitchFamily="18" charset="0"/>
                        </a:rPr>
                        <a:t>4822</a:t>
                      </a:r>
                    </a:p>
                  </a:txBody>
                  <a:tcPr marL="0" marR="0" marT="0" marB="0" anchor="ctr"/>
                </a:tc>
                <a:tc>
                  <a:txBody>
                    <a:bodyPr/>
                    <a:lstStyle/>
                    <a:p>
                      <a:pPr algn="ctr" fontAlgn="ctr"/>
                      <a:r>
                        <a:rPr lang="ru-RU" sz="1200" b="0" i="0" u="none" strike="noStrike" dirty="0">
                          <a:solidFill>
                            <a:srgbClr val="000000"/>
                          </a:solidFill>
                          <a:effectLst/>
                          <a:latin typeface="Times New Roman" panose="02020603050405020304" pitchFamily="18" charset="0"/>
                        </a:rPr>
                        <a:t>4826</a:t>
                      </a:r>
                    </a:p>
                  </a:txBody>
                  <a:tcPr marL="0" marR="0" marT="0" marB="0" anchor="ctr"/>
                </a:tc>
                <a:extLst>
                  <a:ext uri="{0D108BD9-81ED-4DB2-BD59-A6C34878D82A}">
                    <a16:rowId xmlns:a16="http://schemas.microsoft.com/office/drawing/2014/main" xmlns="" val="2022227658"/>
                  </a:ext>
                </a:extLst>
              </a:tr>
              <a:tr h="524830">
                <a:tc>
                  <a:txBody>
                    <a:bodyPr/>
                    <a:lstStyle/>
                    <a:p>
                      <a:pPr algn="l" fontAlgn="t"/>
                      <a:r>
                        <a:rPr lang="ru-RU" sz="1200" b="0" i="0" u="none" strike="noStrike" dirty="0">
                          <a:solidFill>
                            <a:srgbClr val="000000"/>
                          </a:solidFill>
                          <a:effectLst/>
                          <a:latin typeface="Times New Roman" panose="02020603050405020304" pitchFamily="18" charset="0"/>
                        </a:rPr>
                        <a:t>Ведомственная целевая программа "Обеспечение реализации полномочий Муниципального казенного учреждения городского округа Октябрьск Самарской области "Комитет по архитектуре, строительству и транспорту Администрации городского округа Октябрьск Самарской области" на 2021-2025 годы"</a:t>
                      </a:r>
                    </a:p>
                  </a:txBody>
                  <a:tcPr marL="0" marR="0" marT="0" marB="0" anchor="ctr"/>
                </a:tc>
                <a:tc>
                  <a:txBody>
                    <a:bodyPr/>
                    <a:lstStyle/>
                    <a:p>
                      <a:pPr algn="ctr" fontAlgn="ctr"/>
                      <a:r>
                        <a:rPr lang="ru-RU" sz="1200" b="0" i="0" u="none" strike="noStrike" dirty="0">
                          <a:solidFill>
                            <a:srgbClr val="000000"/>
                          </a:solidFill>
                          <a:effectLst/>
                          <a:latin typeface="Times New Roman" panose="02020603050405020304" pitchFamily="18" charset="0"/>
                        </a:rPr>
                        <a:t>3880</a:t>
                      </a:r>
                    </a:p>
                  </a:txBody>
                  <a:tcPr marL="0" marR="0" marT="0" marB="0" anchor="ctr"/>
                </a:tc>
                <a:tc>
                  <a:txBody>
                    <a:bodyPr/>
                    <a:lstStyle/>
                    <a:p>
                      <a:pPr algn="ctr" fontAlgn="ctr"/>
                      <a:r>
                        <a:rPr lang="ru-RU" sz="1200" b="0" i="0" u="none" strike="noStrike" dirty="0">
                          <a:solidFill>
                            <a:srgbClr val="000000"/>
                          </a:solidFill>
                          <a:effectLst/>
                          <a:latin typeface="Times New Roman" panose="02020603050405020304" pitchFamily="18" charset="0"/>
                        </a:rPr>
                        <a:t>3910</a:t>
                      </a:r>
                    </a:p>
                  </a:txBody>
                  <a:tcPr marL="0" marR="0" marT="0" marB="0" anchor="ctr"/>
                </a:tc>
                <a:tc>
                  <a:txBody>
                    <a:bodyPr/>
                    <a:lstStyle/>
                    <a:p>
                      <a:pPr algn="ctr" fontAlgn="ctr"/>
                      <a:r>
                        <a:rPr lang="ru-RU" sz="1200" b="0" i="0" u="none" strike="noStrike" dirty="0">
                          <a:solidFill>
                            <a:srgbClr val="000000"/>
                          </a:solidFill>
                          <a:effectLst/>
                          <a:latin typeface="Times New Roman" panose="02020603050405020304" pitchFamily="18" charset="0"/>
                        </a:rPr>
                        <a:t>3950</a:t>
                      </a:r>
                    </a:p>
                  </a:txBody>
                  <a:tcPr marL="0" marR="0" marT="0" marB="0" anchor="ctr"/>
                </a:tc>
                <a:extLst>
                  <a:ext uri="{0D108BD9-81ED-4DB2-BD59-A6C34878D82A}">
                    <a16:rowId xmlns:a16="http://schemas.microsoft.com/office/drawing/2014/main" xmlns="" val="3079170707"/>
                  </a:ext>
                </a:extLst>
              </a:tr>
              <a:tr h="259708">
                <a:tc>
                  <a:txBody>
                    <a:bodyPr/>
                    <a:lstStyle/>
                    <a:p>
                      <a:pPr algn="l" fontAlgn="b"/>
                      <a:r>
                        <a:rPr lang="ru-RU" sz="1200" b="1" i="0" u="none" strike="noStrike" dirty="0">
                          <a:effectLst/>
                          <a:latin typeface="Times New Roman" panose="02020603050405020304" pitchFamily="18" charset="0"/>
                          <a:cs typeface="Times New Roman" panose="02020603050405020304" pitchFamily="18" charset="0"/>
                        </a:rPr>
                        <a:t>Итого:</a:t>
                      </a:r>
                    </a:p>
                  </a:txBody>
                  <a:tcPr marL="0" marR="0" marT="0" marB="0" anchor="ctr"/>
                </a:tc>
                <a:tc>
                  <a:txBody>
                    <a:bodyPr/>
                    <a:lstStyle/>
                    <a:p>
                      <a:pPr algn="ctr" fontAlgn="b"/>
                      <a:r>
                        <a:rPr lang="ru-RU" sz="1200" b="1" i="0" u="none" strike="noStrike">
                          <a:effectLst/>
                          <a:latin typeface="Times New Roman" panose="02020603050405020304" pitchFamily="18" charset="0"/>
                        </a:rPr>
                        <a:t>349 178</a:t>
                      </a:r>
                    </a:p>
                  </a:txBody>
                  <a:tcPr marL="0" marR="0" marT="0" marB="0" anchor="ctr"/>
                </a:tc>
                <a:tc>
                  <a:txBody>
                    <a:bodyPr/>
                    <a:lstStyle/>
                    <a:p>
                      <a:pPr algn="ctr" fontAlgn="b"/>
                      <a:r>
                        <a:rPr lang="ru-RU" sz="1200" b="1" i="0" u="none" strike="noStrike">
                          <a:effectLst/>
                          <a:latin typeface="Times New Roman" panose="02020603050405020304" pitchFamily="18" charset="0"/>
                        </a:rPr>
                        <a:t>314 492</a:t>
                      </a:r>
                    </a:p>
                  </a:txBody>
                  <a:tcPr marL="0" marR="0" marT="0" marB="0" anchor="ctr"/>
                </a:tc>
                <a:tc>
                  <a:txBody>
                    <a:bodyPr/>
                    <a:lstStyle/>
                    <a:p>
                      <a:pPr algn="ctr" fontAlgn="b"/>
                      <a:r>
                        <a:rPr lang="ru-RU" sz="1200" b="1" i="0" u="none" strike="noStrike" dirty="0">
                          <a:effectLst/>
                          <a:latin typeface="Times New Roman" panose="02020603050405020304" pitchFamily="18" charset="0"/>
                        </a:rPr>
                        <a:t>291 401</a:t>
                      </a:r>
                    </a:p>
                  </a:txBody>
                  <a:tcPr marL="0" marR="0" marT="0" marB="0" anchor="ctr"/>
                </a:tc>
                <a:extLst>
                  <a:ext uri="{0D108BD9-81ED-4DB2-BD59-A6C34878D82A}">
                    <a16:rowId xmlns:a16="http://schemas.microsoft.com/office/drawing/2014/main" xmlns="" val="783809779"/>
                  </a:ext>
                </a:extLst>
              </a:tr>
            </a:tbl>
          </a:graphicData>
        </a:graphic>
      </p:graphicFrame>
    </p:spTree>
    <p:extLst>
      <p:ext uri="{BB962C8B-B14F-4D97-AF65-F5344CB8AC3E}">
        <p14:creationId xmlns:p14="http://schemas.microsoft.com/office/powerpoint/2010/main" val="1592734768"/>
      </p:ext>
    </p:extLst>
  </p:cSld>
  <p:clrMapOvr>
    <a:masterClrMapping/>
  </p:clrMapOvr>
  <p:transition>
    <p:pull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Прямоугольник 2"/>
          <p:cNvSpPr>
            <a:spLocks noChangeArrowheads="1"/>
          </p:cNvSpPr>
          <p:nvPr/>
        </p:nvSpPr>
        <p:spPr bwMode="auto">
          <a:xfrm>
            <a:off x="107504" y="187586"/>
            <a:ext cx="8928992" cy="489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115000"/>
              </a:lnSpc>
            </a:pPr>
            <a:endParaRPr lang="ru-RU" altLang="ru-RU" sz="1200" dirty="0">
              <a:latin typeface="Times New Roman" pitchFamily="18" charset="0"/>
              <a:ea typeface="Calibri" pitchFamily="34" charset="0"/>
              <a:cs typeface="Times New Roman" pitchFamily="18" charset="0"/>
            </a:endParaRPr>
          </a:p>
          <a:p>
            <a:pPr algn="just"/>
            <a:r>
              <a:rPr lang="ru-RU" altLang="ru-RU" sz="1200" dirty="0">
                <a:latin typeface="Times New Roman" pitchFamily="18" charset="0"/>
                <a:ea typeface="Calibri" pitchFamily="34" charset="0"/>
                <a:cs typeface="Times New Roman" pitchFamily="18" charset="0"/>
              </a:rPr>
              <a:t>       </a:t>
            </a:r>
            <a:r>
              <a:rPr lang="ru-RU" sz="1180" dirty="0" smtClean="0">
                <a:solidFill>
                  <a:srgbClr val="000000"/>
                </a:solidFill>
                <a:latin typeface="Times New Roman" panose="02020603050405020304" pitchFamily="18" charset="0"/>
                <a:ea typeface="Calibri"/>
                <a:cs typeface="Times New Roman" panose="02020603050405020304" pitchFamily="18" charset="0"/>
              </a:rPr>
              <a:t>           </a:t>
            </a:r>
            <a:endParaRPr lang="ru-RU" altLang="ru-RU" sz="1180" dirty="0">
              <a:solidFill>
                <a:srgbClr val="000000"/>
              </a:solidFill>
              <a:latin typeface="Times New Roman" panose="02020603050405020304" pitchFamily="18" charset="0"/>
              <a:ea typeface="Calibri"/>
              <a:cs typeface="Times New Roman" panose="02020603050405020304" pitchFamily="18" charset="0"/>
            </a:endParaRPr>
          </a:p>
        </p:txBody>
      </p:sp>
      <p:sp>
        <p:nvSpPr>
          <p:cNvPr id="3" name="Прямоугольник 2"/>
          <p:cNvSpPr/>
          <p:nvPr/>
        </p:nvSpPr>
        <p:spPr>
          <a:xfrm>
            <a:off x="107504" y="104427"/>
            <a:ext cx="8928992" cy="6924973"/>
          </a:xfrm>
          <a:prstGeom prst="rect">
            <a:avLst/>
          </a:prstGeom>
        </p:spPr>
        <p:txBody>
          <a:bodyPr wrap="square">
            <a:spAutoFit/>
          </a:bodyPr>
          <a:lstStyle/>
          <a:p>
            <a:pPr indent="179388" algn="just"/>
            <a:r>
              <a:rPr lang="ru-RU" sz="1200" dirty="0">
                <a:latin typeface="Times New Roman" panose="02020603050405020304" pitchFamily="18" charset="0"/>
                <a:cs typeface="Times New Roman" panose="02020603050405020304" pitchFamily="18" charset="0"/>
              </a:rPr>
              <a:t>Муниципальная программа «Повышение эффективности муниципального управления в городском округе Октябрьск Самарской области, совершенствование работы по исполнению полномочий по решению вопросов местного значения, осуществление переданных государственных полномочий на 2021-2025 годы» (28077 тыс. рублей), в которой предусмотрено содержание Главы и аппарата Администрации городского округа – 24397 тыс. рублей; оплата взносов в «Совет муниципальных образований Самарской области», «Союз Малых городов РФ», «</a:t>
            </a:r>
            <a:r>
              <a:rPr lang="ru-RU" sz="1200" dirty="0" smtClean="0">
                <a:latin typeface="Times New Roman" panose="02020603050405020304" pitchFamily="18" charset="0"/>
                <a:cs typeface="Times New Roman" panose="02020603050405020304" pitchFamily="18" charset="0"/>
              </a:rPr>
              <a:t>Ассоциация </a:t>
            </a:r>
            <a:r>
              <a:rPr lang="ru-RU" sz="1200" dirty="0">
                <a:latin typeface="Times New Roman" panose="02020603050405020304" pitchFamily="18" charset="0"/>
                <a:cs typeface="Times New Roman" panose="02020603050405020304" pitchFamily="18" charset="0"/>
              </a:rPr>
              <a:t>Здоровые города и поселки» – 62 тыс. рублей; выплата пенсии за выслугу лет муниципальным служащим – 1893 тыс. рублей; производство, выпуск и распространение газеты «Октябрьское время»  – 1725 тыс. рублей.</a:t>
            </a:r>
          </a:p>
          <a:p>
            <a:pPr indent="179388" algn="just"/>
            <a:r>
              <a:rPr lang="ru-RU" sz="1200" dirty="0">
                <a:latin typeface="Times New Roman" panose="02020603050405020304" pitchFamily="18" charset="0"/>
                <a:cs typeface="Times New Roman" panose="02020603050405020304" pitchFamily="18" charset="0"/>
              </a:rPr>
              <a:t>Муниципальная программа «Управление муниципальным имуществом городского округа Октябрьск Самарской области на 2021-2025 годы» (1784 тыс. рублей). Предусмотрены расходы на изготовление технической документации и проведение кадастровых работ – 380 тыс. рублей, оплату коммунальных услуг и содержание муниципальных жилых/нежилых помещений в многоквартирных жилых домах – 616 тыс. рублей, оплату взносов на капитальный ремонт муниципальных жилых/нежилых помещений в многоквартирных жилых домах – 788 тыс. рублей.                                                                            </a:t>
            </a:r>
          </a:p>
          <a:p>
            <a:pPr indent="179388" algn="just"/>
            <a:r>
              <a:rPr lang="ru-RU" sz="1200" dirty="0">
                <a:latin typeface="Times New Roman" panose="02020603050405020304" pitchFamily="18" charset="0"/>
                <a:cs typeface="Times New Roman" panose="02020603050405020304" pitchFamily="18" charset="0"/>
              </a:rPr>
              <a:t>Муниципальная программа «Содержание, эксплуатация и развитие муниципальных зданий и транспорта на 2015-2024 годы» (30429 тыс. рублей) предусмотрены расходы на содержание административных зданий, зданий учреждений образования (26899 тыс. рублей) и проведение капитального ремонта находящегося в муниципальной собственности здания ГБОУ СОШ №3 «ОЦ» г. Октябрьск, ул. Центральная, 14, а также по благоустройству прилегающей территории (3530 тыс. рублей).  </a:t>
            </a:r>
          </a:p>
          <a:p>
            <a:pPr indent="179388" algn="just"/>
            <a:r>
              <a:rPr lang="ru-RU" sz="1200" dirty="0">
                <a:latin typeface="Times New Roman" panose="02020603050405020304" pitchFamily="18" charset="0"/>
                <a:cs typeface="Times New Roman" panose="02020603050405020304" pitchFamily="18" charset="0"/>
              </a:rPr>
              <a:t>Муниципальная  программа «Профилактика правонарушений и обеспечение общественной безопасности на 2018–2023 годы» (79 тыс. рублей) предусмотрены расходы на организацию деятельности добровольных народных дружин.</a:t>
            </a:r>
          </a:p>
          <a:p>
            <a:pPr indent="179388" algn="just"/>
            <a:r>
              <a:rPr lang="ru-RU" sz="1200" dirty="0">
                <a:latin typeface="Times New Roman" panose="02020603050405020304" pitchFamily="18" charset="0"/>
                <a:cs typeface="Times New Roman" panose="02020603050405020304" pitchFamily="18" charset="0"/>
              </a:rPr>
              <a:t>Муниципальная программа «Улучшение условий и охраны труда в городском округе Октябрьск Самарской области на 2018-2025 годы» (8 тыс. рублей) предусмотрены расходы на проведение специальной оценки условий труда в  муниципальных учреждениях городского округа (6 тыс. рублей), организация обучения по охране труда руководителей и специалистов организаций городского округа (2 тыс. рублей).</a:t>
            </a:r>
          </a:p>
          <a:p>
            <a:pPr indent="179388" algn="just"/>
            <a:r>
              <a:rPr lang="ru-RU" sz="1200" dirty="0">
                <a:latin typeface="Times New Roman" panose="02020603050405020304" pitchFamily="18" charset="0"/>
                <a:cs typeface="Times New Roman" panose="02020603050405020304" pitchFamily="18" charset="0"/>
              </a:rPr>
              <a:t>Муниципальная программа «Развитие муниципальной службы в городском округе Октябрьск Самарской области на 2016-2022 годы» (346 тыс. рублей) предусмотрены расходы на проведение мероприятий по профессиональной переподготовке и повышению квалификации муниципальных служащих.</a:t>
            </a:r>
          </a:p>
          <a:p>
            <a:pPr indent="179388" algn="just"/>
            <a:r>
              <a:rPr lang="ru-RU" sz="1200" dirty="0">
                <a:latin typeface="Times New Roman" panose="02020603050405020304" pitchFamily="18" charset="0"/>
                <a:cs typeface="Times New Roman" panose="02020603050405020304" pitchFamily="18" charset="0"/>
              </a:rPr>
              <a:t>Муниципальная программа городского округа Октябрьск «Молодой семье – доступное жилье» на 2022-2025 годы» в сумме 9247 тыс. рублей, в том числе за счет средств федерального и областного бюджета в сумме 5831 тыс. рублей предусмотрены расходы на предоставление </a:t>
            </a:r>
            <a:r>
              <a:rPr lang="ru-RU" sz="1200" dirty="0" smtClean="0">
                <a:latin typeface="Times New Roman" panose="02020603050405020304" pitchFamily="18" charset="0"/>
                <a:cs typeface="Times New Roman" panose="02020603050405020304" pitchFamily="18" charset="0"/>
              </a:rPr>
              <a:t>12 </a:t>
            </a:r>
            <a:r>
              <a:rPr lang="ru-RU" sz="1200" dirty="0">
                <a:latin typeface="Times New Roman" panose="02020603050405020304" pitchFamily="18" charset="0"/>
                <a:cs typeface="Times New Roman" panose="02020603050405020304" pitchFamily="18" charset="0"/>
              </a:rPr>
              <a:t>молодым семьям социальных выплат на приобретение жилья или строительство индивидуального жилого дома. </a:t>
            </a:r>
          </a:p>
          <a:p>
            <a:pPr indent="179388" algn="just"/>
            <a:r>
              <a:rPr lang="ru-RU" sz="1200" dirty="0">
                <a:latin typeface="Times New Roman" panose="02020603050405020304" pitchFamily="18" charset="0"/>
                <a:cs typeface="Times New Roman" panose="02020603050405020304" pitchFamily="18" charset="0"/>
              </a:rPr>
              <a:t>Муниципальная программа городского округа Октябрьск Самарской области «Дети Октябрьска» на 2019-2025 годы в сумме 1598 тыс. рублей, в том числе 1499 тыс. рублей расходы за счет средств областного бюджета. Предусмотрены расходы: 1499 тыс. рублей на обеспечение отдыха детей в каникулярное время в оздоровительных лагерях с дневным пребыванием детей при образовательных организациях в Самарской области, 99 тыс. рублей на проведение мероприятий для детей.</a:t>
            </a:r>
          </a:p>
          <a:p>
            <a:pPr indent="179388" algn="just"/>
            <a:r>
              <a:rPr lang="ru-RU" sz="1200" dirty="0">
                <a:latin typeface="Times New Roman" panose="02020603050405020304" pitchFamily="18" charset="0"/>
                <a:cs typeface="Times New Roman" panose="02020603050405020304" pitchFamily="18" charset="0"/>
              </a:rPr>
              <a:t>Муниципальная программа «Создание благоприятных условий в целях привлечения медицинских работников для работы в государственном бюджетном учреждении здравоохранение Самарской области «Октябрьская центральная городская больница» на 2019-2024 годы в сумме 410 тыс. рублей на мероприятия, связанные с созданием благоприятных условий  в целях привлечения медицинских работников для работы в ГБУЗ СО «Октябрьская ЦГБ</a:t>
            </a:r>
            <a:r>
              <a:rPr lang="ru-RU" sz="1200" dirty="0" smtClean="0">
                <a:latin typeface="Times New Roman" panose="02020603050405020304" pitchFamily="18" charset="0"/>
                <a:cs typeface="Times New Roman" panose="02020603050405020304" pitchFamily="18" charset="0"/>
              </a:rPr>
              <a:t>».</a:t>
            </a:r>
            <a:endParaRPr lang="ru-RU" sz="1200" dirty="0">
              <a:latin typeface="Times New Roman" panose="02020603050405020304" pitchFamily="18" charset="0"/>
              <a:cs typeface="Times New Roman" panose="02020603050405020304" pitchFamily="18" charset="0"/>
            </a:endParaRPr>
          </a:p>
        </p:txBody>
      </p:sp>
    </p:spTree>
  </p:cSld>
  <p:clrMapOvr>
    <a:masterClrMapping/>
  </p:clrMapOvr>
  <p:transition>
    <p:pull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07504" y="830317"/>
            <a:ext cx="8928992" cy="276999"/>
          </a:xfrm>
          <a:prstGeom prst="rect">
            <a:avLst/>
          </a:prstGeom>
        </p:spPr>
        <p:txBody>
          <a:bodyPr wrap="square">
            <a:spAutoFit/>
          </a:bodyPr>
          <a:lstStyle/>
          <a:p>
            <a:pPr algn="just"/>
            <a:r>
              <a:rPr lang="ru-RU" sz="1200" dirty="0">
                <a:solidFill>
                  <a:srgbClr val="000000"/>
                </a:solidFill>
                <a:latin typeface="Times New Roman" panose="02020603050405020304" pitchFamily="18" charset="0"/>
                <a:ea typeface="Calibri"/>
                <a:cs typeface="Times New Roman" panose="02020603050405020304" pitchFamily="18" charset="0"/>
              </a:rPr>
              <a:t>     </a:t>
            </a:r>
            <a:endParaRPr lang="ru-RU" altLang="ru-RU" sz="1200" dirty="0">
              <a:solidFill>
                <a:srgbClr val="000000"/>
              </a:solidFill>
              <a:latin typeface="Times New Roman" panose="02020603050405020304" pitchFamily="18" charset="0"/>
              <a:ea typeface="Calibri"/>
              <a:cs typeface="Times New Roman" panose="02020603050405020304" pitchFamily="18" charset="0"/>
            </a:endParaRPr>
          </a:p>
        </p:txBody>
      </p:sp>
      <p:sp>
        <p:nvSpPr>
          <p:cNvPr id="4" name="Прямоугольник 3"/>
          <p:cNvSpPr/>
          <p:nvPr/>
        </p:nvSpPr>
        <p:spPr>
          <a:xfrm>
            <a:off x="107504" y="101376"/>
            <a:ext cx="8928992" cy="6924973"/>
          </a:xfrm>
          <a:prstGeom prst="rect">
            <a:avLst/>
          </a:prstGeom>
        </p:spPr>
        <p:txBody>
          <a:bodyPr wrap="square">
            <a:spAutoFit/>
          </a:bodyPr>
          <a:lstStyle/>
          <a:p>
            <a:pPr indent="179388" algn="just"/>
            <a:r>
              <a:rPr lang="ru-RU" sz="1200" dirty="0">
                <a:latin typeface="Times New Roman" panose="02020603050405020304" pitchFamily="18" charset="0"/>
                <a:cs typeface="Times New Roman" panose="02020603050405020304" pitchFamily="18" charset="0"/>
              </a:rPr>
              <a:t>Муниципальная программа развития физической культуры и спорта на территории городского округа Октябрьск Самарской области на 2021-2025 годы «Спорт – норма жизни» (9359 тыс. рублей) – расходы предусмотрены  на содержание Центра спортивных сооружений (9232 тыс. рублей), проведение физкультурно-спортивной работы с населением (127 тыс. рублей).</a:t>
            </a:r>
          </a:p>
          <a:p>
            <a:pPr indent="179388" algn="just"/>
            <a:r>
              <a:rPr lang="ru-RU" sz="1200" dirty="0">
                <a:latin typeface="Times New Roman" panose="02020603050405020304" pitchFamily="18" charset="0"/>
                <a:cs typeface="Times New Roman" panose="02020603050405020304" pitchFamily="18" charset="0"/>
              </a:rPr>
              <a:t>Муниципальная программа «Доступная среда в городском округе Октябрьск Самарской области «Город дружественный к людям» на 2022-2026 годы» (103 тыс. рублей) – установка антивандальной кнопки вызова помощи на входной группе, установка тактильной контрастной ленты на крайние ступени лестниц в здании МБУ ДО городского округа Октябрьск «Детская школа искусств №2», комплексное обустройство входной группы, зоны оказания услуг, путей движения и путей эвакуации, санитарно-бытовых помещений для инвалидов в МБУ городского округа Октябрьск «Центр спортивных сооружений».</a:t>
            </a:r>
          </a:p>
          <a:p>
            <a:pPr indent="179388" algn="just"/>
            <a:r>
              <a:rPr lang="ru-RU" sz="1200" dirty="0" smtClean="0">
                <a:latin typeface="Times New Roman" panose="02020603050405020304" pitchFamily="18" charset="0"/>
                <a:cs typeface="Times New Roman" panose="02020603050405020304" pitchFamily="18" charset="0"/>
              </a:rPr>
              <a:t>Муниципальная </a:t>
            </a:r>
            <a:r>
              <a:rPr lang="ru-RU" sz="1200" dirty="0">
                <a:latin typeface="Times New Roman" panose="02020603050405020304" pitchFamily="18" charset="0"/>
                <a:cs typeface="Times New Roman" panose="02020603050405020304" pitchFamily="18" charset="0"/>
              </a:rPr>
              <a:t>программа «Защита населения и территорий от чрезвычайных ситуаций природного и техногенного характера, выполнение мероприятий по гражданской обороне, обеспечение первичных мер пожарной безопасности и безопасности людей на водных объектах в городском округе Октябрьск на 2018-2027 годы» (4701 тыс. рублей), в которой предусмотрены расходы на обеспечение: деятельности единой диспетчерской службы (3340 тыс. рублей), добровольной пожарной охраны (586 тыс. рублей), на приобретение, замену, ремонт и техническое обслуживание наружного противопожарного водопровода (пожарных гидрантов) (213 тыс. рублей), частичное возмещение ущерба гражданам, причиненного пожаром (50 тыс. рублей), оборудование временных спасательных постов, проведение рейдов по обеспечению безопасности людей на водоемах городского округа (58 тыс. рублей), приобретение, установка пожарных </a:t>
            </a:r>
            <a:r>
              <a:rPr lang="ru-RU" sz="1200" dirty="0" err="1">
                <a:latin typeface="Times New Roman" panose="02020603050405020304" pitchFamily="18" charset="0"/>
                <a:cs typeface="Times New Roman" panose="02020603050405020304" pitchFamily="18" charset="0"/>
              </a:rPr>
              <a:t>извещателей</a:t>
            </a:r>
            <a:r>
              <a:rPr lang="ru-RU" sz="1200" dirty="0">
                <a:latin typeface="Times New Roman" panose="02020603050405020304" pitchFamily="18" charset="0"/>
                <a:cs typeface="Times New Roman" panose="02020603050405020304" pitchFamily="18" charset="0"/>
              </a:rPr>
              <a:t> в многодетных семьях, а также семей, находящихся в трудной жизненной ситуации и социально-опасном положении (454 тыс. рублей).</a:t>
            </a:r>
          </a:p>
          <a:p>
            <a:pPr indent="179388" algn="just"/>
            <a:r>
              <a:rPr lang="ru-RU" sz="1200" dirty="0">
                <a:latin typeface="Times New Roman" panose="02020603050405020304" pitchFamily="18" charset="0"/>
                <a:cs typeface="Times New Roman" panose="02020603050405020304" pitchFamily="18" charset="0"/>
              </a:rPr>
              <a:t>Муниципальная программа поддержки и развития малого и среднего предпринимательства в городском округе Октябрьск Самарской области на 2016-2024 годы» (2713 тыс. рублей) – расходы на обеспечение деятельности управления экономического развития, инвестиций, предпринимательства и торговли и проведение мероприятий по содействию развития малого и среднего предпринимательства.</a:t>
            </a:r>
          </a:p>
          <a:p>
            <a:pPr indent="179388" algn="just"/>
            <a:r>
              <a:rPr lang="ru-RU" sz="1200" dirty="0">
                <a:latin typeface="Times New Roman" panose="02020603050405020304" pitchFamily="18" charset="0"/>
                <a:cs typeface="Times New Roman" panose="02020603050405020304" pitchFamily="18" charset="0"/>
              </a:rPr>
              <a:t> Муниципальная программа комплексного развития транспортной инфраструктуры городского округа Октябрьск Самарской области на 2018-2028 годы (12143 тыс. рублей) – </a:t>
            </a:r>
            <a:r>
              <a:rPr lang="ru-RU" sz="1200" dirty="0" err="1">
                <a:latin typeface="Times New Roman" panose="02020603050405020304" pitchFamily="18" charset="0"/>
                <a:cs typeface="Times New Roman" panose="02020603050405020304" pitchFamily="18" charset="0"/>
              </a:rPr>
              <a:t>софинансирование</a:t>
            </a:r>
            <a:r>
              <a:rPr lang="ru-RU" sz="1200" dirty="0">
                <a:latin typeface="Times New Roman" panose="02020603050405020304" pitchFamily="18" charset="0"/>
                <a:cs typeface="Times New Roman" panose="02020603050405020304" pitchFamily="18" charset="0"/>
              </a:rPr>
              <a:t> расходных обязательств по ремонту дорог и тротуаров – 4903 тыс. рублей, приобретение и установка дорожных знаков – 2090 тыс. рублей, нанесение дорожной разметки – 800 тыс. рублей, обустройство опасных участков дорог дорожными барьерными ограждениями – 400 тыс. рублей, устройство искусственных дорожных неровностей – 230 тыс. рублей, расходы на возмещение недополученного дохода перевозчику – 3720 тыс. рублей.</a:t>
            </a:r>
          </a:p>
          <a:p>
            <a:pPr indent="179388" algn="just"/>
            <a:r>
              <a:rPr lang="ru-RU" sz="1200" dirty="0">
                <a:latin typeface="Times New Roman" panose="02020603050405020304" pitchFamily="18" charset="0"/>
                <a:cs typeface="Times New Roman" panose="02020603050405020304" pitchFamily="18" charset="0"/>
              </a:rPr>
              <a:t>Муниципальная программа комплексного развития коммунальной инфраструктуры городского округа Октябрьск Самарской области на 2018-2030 годы (1750 тыс. рублей) – на приобретение комплектов реагентов для очистных сооружений.</a:t>
            </a:r>
          </a:p>
          <a:p>
            <a:pPr indent="179388" algn="just"/>
            <a:r>
              <a:rPr lang="ru-RU" sz="1200" dirty="0">
                <a:latin typeface="Times New Roman" panose="02020603050405020304" pitchFamily="18" charset="0"/>
                <a:cs typeface="Times New Roman" panose="02020603050405020304" pitchFamily="18" charset="0"/>
              </a:rPr>
              <a:t>Муниципальная программа «Энергосбережение и повышение энергетической эффективности в городском округе Октябрьск на 2022-2026 годы» (7550 тыс. рублей) – оказание услуг, направленных на энергосбережение и повышение энергетической эффективности использования электрической энергии путем модернизации элементов системы уличного освещения городского округа (</a:t>
            </a:r>
            <a:r>
              <a:rPr lang="ru-RU" sz="1200" dirty="0" err="1">
                <a:latin typeface="Times New Roman" panose="02020603050405020304" pitchFamily="18" charset="0"/>
                <a:cs typeface="Times New Roman" panose="02020603050405020304" pitchFamily="18" charset="0"/>
              </a:rPr>
              <a:t>энергосервисный</a:t>
            </a:r>
            <a:r>
              <a:rPr lang="ru-RU" sz="1200" dirty="0">
                <a:latin typeface="Times New Roman" panose="02020603050405020304" pitchFamily="18" charset="0"/>
                <a:cs typeface="Times New Roman" panose="02020603050405020304" pitchFamily="18" charset="0"/>
              </a:rPr>
              <a:t> контракт).</a:t>
            </a:r>
          </a:p>
          <a:p>
            <a:pPr indent="179388" algn="just"/>
            <a:r>
              <a:rPr lang="ru-RU" sz="1200" dirty="0">
                <a:latin typeface="Times New Roman" panose="02020603050405020304" pitchFamily="18" charset="0"/>
                <a:cs typeface="Times New Roman" panose="02020603050405020304" pitchFamily="18" charset="0"/>
              </a:rPr>
              <a:t>Муниципальная программа «Переселение граждан из аварийного жилищного фонда на территории городского округа Октябрьск на 2018-2024 годы» предусмотрены расходы в сумме 20374 тыс. рублей, из них за счет средств областного бюджета в сумме 13098 тыс. рублей, на реализацию национального проекта «Жилье и городская среда» федерального проекта «Обеспечение устойчивого сокращения непригодного для проживания жилищного фонда</a:t>
            </a:r>
            <a:r>
              <a:rPr lang="ru-RU" sz="1200" dirty="0" smtClean="0">
                <a:latin typeface="Times New Roman" panose="02020603050405020304" pitchFamily="18" charset="0"/>
                <a:cs typeface="Times New Roman" panose="02020603050405020304" pitchFamily="18" charset="0"/>
              </a:rPr>
              <a:t>».</a:t>
            </a:r>
            <a:endParaRPr lang="ru-RU" sz="1200" dirty="0">
              <a:latin typeface="Times New Roman" panose="02020603050405020304" pitchFamily="18" charset="0"/>
              <a:cs typeface="Times New Roman" panose="02020603050405020304" pitchFamily="18" charset="0"/>
            </a:endParaRPr>
          </a:p>
        </p:txBody>
      </p:sp>
    </p:spTree>
  </p:cSld>
  <p:clrMapOvr>
    <a:masterClrMapping/>
  </p:clrMapOvr>
  <p:transition>
    <p:pull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5496" y="73069"/>
            <a:ext cx="8983364" cy="6740307"/>
          </a:xfrm>
          <a:prstGeom prst="rect">
            <a:avLst/>
          </a:prstGeom>
        </p:spPr>
        <p:txBody>
          <a:bodyPr wrap="square">
            <a:spAutoFit/>
          </a:bodyPr>
          <a:lstStyle/>
          <a:p>
            <a:pPr indent="179388" algn="just"/>
            <a:r>
              <a:rPr lang="ru-RU" sz="1200" dirty="0">
                <a:latin typeface="Times New Roman" panose="02020603050405020304" pitchFamily="18" charset="0"/>
                <a:cs typeface="Times New Roman" panose="02020603050405020304" pitchFamily="18" charset="0"/>
              </a:rPr>
              <a:t>Муниципальная программа  «Благоустройство территории городского округа Октябрьск на 2017-2025 годы» в сумме 42437 тыс. рублей на проведение мероприятий по благоустройству (организация благоустройства и озеленения, уборка территории, освещение улиц городского округа).</a:t>
            </a:r>
          </a:p>
          <a:p>
            <a:pPr indent="179388" algn="just"/>
            <a:r>
              <a:rPr lang="ru-RU" sz="1200" dirty="0">
                <a:latin typeface="Times New Roman" panose="02020603050405020304" pitchFamily="18" charset="0"/>
                <a:cs typeface="Times New Roman" panose="02020603050405020304" pitchFamily="18" charset="0"/>
              </a:rPr>
              <a:t>Муниципальная программа городского округа Октябрьск «Формирование современной городской среды» на 2018-2024 годы в сумме 19073 тыс. рублей, в том числе за счет средств федерального бюджета 15583 тыс. рублей, за счет средств областного бюджета в сумме 2537 тыс. рублей на благоустройство общественных и дворовых территорий городского округа.</a:t>
            </a:r>
          </a:p>
          <a:p>
            <a:pPr indent="179388" algn="just"/>
            <a:r>
              <a:rPr lang="ru-RU" sz="1200" dirty="0">
                <a:latin typeface="Times New Roman" panose="02020603050405020304" pitchFamily="18" charset="0"/>
                <a:cs typeface="Times New Roman" panose="02020603050405020304" pitchFamily="18" charset="0"/>
              </a:rPr>
              <a:t>Муниципальная программа «Обращение с отходами производства и потребления на территории  городского округа Октябрьск Самарской области на 2017-2026гг.» (1635 тыс. рублей) предусмотрены расходы на обустройство контейнерных площадок для организации сбора и вывоза бытовых и промышленных отходов (339 тыс. рублей), на рекультивацию несанкционированной свалки отходов в районе </a:t>
            </a:r>
            <a:r>
              <a:rPr lang="ru-RU" sz="1200" dirty="0" err="1">
                <a:latin typeface="Times New Roman" panose="02020603050405020304" pitchFamily="18" charset="0"/>
                <a:cs typeface="Times New Roman" panose="02020603050405020304" pitchFamily="18" charset="0"/>
              </a:rPr>
              <a:t>Костычи</a:t>
            </a:r>
            <a:r>
              <a:rPr lang="ru-RU" sz="1200" dirty="0">
                <a:latin typeface="Times New Roman" panose="02020603050405020304" pitchFamily="18" charset="0"/>
                <a:cs typeface="Times New Roman" panose="02020603050405020304" pitchFamily="18" charset="0"/>
              </a:rPr>
              <a:t> южнее трассы и западнее </a:t>
            </a:r>
            <a:r>
              <a:rPr lang="ru-RU" sz="1200" dirty="0" err="1">
                <a:latin typeface="Times New Roman" panose="02020603050405020304" pitchFamily="18" charset="0"/>
                <a:cs typeface="Times New Roman" panose="02020603050405020304" pitchFamily="18" charset="0"/>
              </a:rPr>
              <a:t>Аиповского</a:t>
            </a:r>
            <a:r>
              <a:rPr lang="ru-RU" sz="1200" dirty="0">
                <a:latin typeface="Times New Roman" panose="02020603050405020304" pitchFamily="18" charset="0"/>
                <a:cs typeface="Times New Roman" panose="02020603050405020304" pitchFamily="18" charset="0"/>
              </a:rPr>
              <a:t> спуска (1296, из них 1178 тыс. рублей за счет средств федерального и областного бюджета</a:t>
            </a:r>
            <a:r>
              <a:rPr lang="ru-RU" sz="1200" dirty="0" smtClean="0">
                <a:latin typeface="Times New Roman" panose="02020603050405020304" pitchFamily="18" charset="0"/>
                <a:cs typeface="Times New Roman" panose="02020603050405020304" pitchFamily="18" charset="0"/>
              </a:rPr>
              <a:t>).</a:t>
            </a:r>
          </a:p>
          <a:p>
            <a:pPr indent="179388" algn="just"/>
            <a:r>
              <a:rPr lang="ru-RU" sz="1200" dirty="0">
                <a:latin typeface="Times New Roman" panose="02020603050405020304" pitchFamily="18" charset="0"/>
                <a:cs typeface="Times New Roman" panose="02020603050405020304" pitchFamily="18" charset="0"/>
              </a:rPr>
              <a:t>Муниципальная программа «Реализация стратегии государственной молодежной политики на территории городского округа Самарской области на 2019-2024 годы» (5130 тыс. рублей) расходы на содержание Дома молодежных организаций (4487 тыс. рублей), расходы на трудоустройство несовершеннолетних (458 тыс. рублей), расходы на организацию и проведение Дня молодежи (126 тыс. рублей), на выплату единовременной премии за особые успехи учащимся и выпускникам образовательных учреждений, находящихся на территории городского округа (59 тыс. рублей).</a:t>
            </a:r>
          </a:p>
          <a:p>
            <a:pPr indent="179388" algn="just"/>
            <a:r>
              <a:rPr lang="ru-RU" sz="1200" dirty="0">
                <a:latin typeface="Times New Roman" panose="02020603050405020304" pitchFamily="18" charset="0"/>
                <a:cs typeface="Times New Roman" panose="02020603050405020304" pitchFamily="18" charset="0"/>
              </a:rPr>
              <a:t>Муниципальная программа «Развитие культуры и искусства в городском округе Октябрьск Самарской области на 2018-2023 годы» (74251 тыс. рублей), в которой предусмотрено содержание учреждений культуры (38156 тыс. рублей), дополнительного образования детей (33345 тыс. рублей), расходы на проведение праздничных мероприятий запланированы в сумме (980 тыс. рублей), расходы на комплектование книжных фондов ЦБС (1470 тыс. рублей), средства местного бюджета на реализацию губернаторского проекта «</a:t>
            </a:r>
            <a:r>
              <a:rPr lang="ru-RU" sz="1200" dirty="0" err="1">
                <a:latin typeface="Times New Roman" panose="02020603050405020304" pitchFamily="18" charset="0"/>
                <a:cs typeface="Times New Roman" panose="02020603050405020304" pitchFamily="18" charset="0"/>
              </a:rPr>
              <a:t>СОдействие</a:t>
            </a:r>
            <a:r>
              <a:rPr lang="ru-RU" sz="1200" dirty="0">
                <a:latin typeface="Times New Roman" panose="02020603050405020304" pitchFamily="18" charset="0"/>
                <a:cs typeface="Times New Roman" panose="02020603050405020304" pitchFamily="18" charset="0"/>
              </a:rPr>
              <a:t>» (300 тыс. рублей).</a:t>
            </a:r>
          </a:p>
          <a:p>
            <a:pPr indent="179388" algn="just"/>
            <a:r>
              <a:rPr lang="ru-RU" sz="1200" dirty="0" smtClean="0">
                <a:latin typeface="Times New Roman" panose="02020603050405020304" pitchFamily="18" charset="0"/>
                <a:cs typeface="Times New Roman" panose="02020603050405020304" pitchFamily="18" charset="0"/>
              </a:rPr>
              <a:t>Ведомственная </a:t>
            </a:r>
            <a:r>
              <a:rPr lang="ru-RU" sz="1200" dirty="0">
                <a:latin typeface="Times New Roman" panose="02020603050405020304" pitchFamily="18" charset="0"/>
                <a:cs typeface="Times New Roman" panose="02020603050405020304" pitchFamily="18" charset="0"/>
              </a:rPr>
              <a:t>целевая программа «Обеспечение реализации полномочий МКУ «Финансовое управление Администрации г.о. Октябрьск Самарской области на 2021-2028 годы» (9124 тыс. рублей) на содержание МКУ «Финансовое управление Администрации г. о. Октябрьск».</a:t>
            </a:r>
          </a:p>
          <a:p>
            <a:pPr indent="179388" algn="just"/>
            <a:r>
              <a:rPr lang="ru-RU" sz="1200" dirty="0">
                <a:latin typeface="Times New Roman" panose="02020603050405020304" pitchFamily="18" charset="0"/>
                <a:cs typeface="Times New Roman" panose="02020603050405020304" pitchFamily="18" charset="0"/>
              </a:rPr>
              <a:t>Ведомственная целевая программа «Обеспечение реализации полномочий Муниципального казенного учреждения городского округа Октябрьск Самарской области «Управление по вопросам жилищно-коммунального хозяйства, энергетики и функционирования единой дежурной диспетчерской службы на 2021-2026гг» в сумме 3823 тыс. рублей на содержание МКУ «Управление по вопросам жилищно-коммунального хозяйства, энергетики и функционирования единой дежурной диспетчерской службы».</a:t>
            </a:r>
          </a:p>
          <a:p>
            <a:pPr indent="179388" algn="just"/>
            <a:r>
              <a:rPr lang="ru-RU" sz="1200" dirty="0">
                <a:latin typeface="Times New Roman" panose="02020603050405020304" pitchFamily="18" charset="0"/>
                <a:cs typeface="Times New Roman" panose="02020603050405020304" pitchFamily="18" charset="0"/>
              </a:rPr>
              <a:t>Ведомственная целевая программа «Обеспечение реализации полномочий Муниципального казенного учреждения «Управление по вопросам семьи городского округа Октябрьск Самарской области» на 2021-2024гг.» в сумме 2967 тыс. рублей  на содержание МКУ «Управление по вопросам семьи городского округа Октябрьск Самарской области».</a:t>
            </a:r>
          </a:p>
          <a:p>
            <a:pPr indent="179388" algn="just"/>
            <a:r>
              <a:rPr lang="ru-RU" sz="1200" dirty="0">
                <a:latin typeface="Times New Roman" panose="02020603050405020304" pitchFamily="18" charset="0"/>
                <a:cs typeface="Times New Roman" panose="02020603050405020304" pitchFamily="18" charset="0"/>
              </a:rPr>
              <a:t>Ведомственная целевая программа «Организация предоставления государственных и муниципальных услуг на территории городского округа Октябрьск на базе МБУ «Октябрьский МФЦ» на 2021-2025 годы» в сумме 10174 тыс. рублей на содержание МБУ «Октябрьский МФЦ» (оплата труда и начисления на выплаты по оплате труда, оплата услуг связи и коммунальных услуг, услуги по содержанию имущества, прочие работы, услуги, увеличение стоимости материальных запасов (канц. хоз. расходы).</a:t>
            </a:r>
          </a:p>
          <a:p>
            <a:pPr algn="just"/>
            <a:endParaRPr lang="ru-RU"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8646996"/>
      </p:ext>
    </p:extLst>
  </p:cSld>
  <p:clrMapOvr>
    <a:masterClrMapping/>
  </p:clrMapOvr>
  <p:transition>
    <p:pull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51520" y="243513"/>
            <a:ext cx="8712968" cy="3231654"/>
          </a:xfrm>
          <a:prstGeom prst="rect">
            <a:avLst/>
          </a:prstGeom>
        </p:spPr>
        <p:txBody>
          <a:bodyPr wrap="square">
            <a:spAutoFit/>
          </a:bodyPr>
          <a:lstStyle/>
          <a:p>
            <a:pPr lvl="0" indent="179388" algn="just"/>
            <a:r>
              <a:rPr lang="ru-RU" sz="1200" dirty="0">
                <a:solidFill>
                  <a:prstClr val="black"/>
                </a:solidFill>
                <a:latin typeface="Times New Roman" panose="02020603050405020304" pitchFamily="18" charset="0"/>
                <a:cs typeface="Times New Roman" panose="02020603050405020304" pitchFamily="18" charset="0"/>
              </a:rPr>
              <a:t>Ведомственная целевая программа «Обеспечение реализации полномочий Муниципального казенного учреждения «Учреждение по обеспечению деятельности органов местного самоуправления городского округа Октябрьск Самарской области» на 2021-2023 гг.» в сумме 13119 тыс. рублей предусмотрены расходы на содержание МКУ «Учреждение по обеспечению деятельности органов местного самоуправления городского округа Октябрьск Самарской области».</a:t>
            </a:r>
          </a:p>
          <a:p>
            <a:pPr lvl="0" indent="179388" algn="just"/>
            <a:r>
              <a:rPr lang="ru-RU" sz="1200" dirty="0">
                <a:solidFill>
                  <a:prstClr val="black"/>
                </a:solidFill>
                <a:latin typeface="Times New Roman" panose="02020603050405020304" pitchFamily="18" charset="0"/>
                <a:cs typeface="Times New Roman" panose="02020603050405020304" pitchFamily="18" charset="0"/>
              </a:rPr>
              <a:t>Ведомственная целевая программа «Обеспечение реализации полномочий Муниципального казенного учреждения «Центр по обеспечению деятельности учреждений социальной сферы городского округа Октябрьск Самарской области» на 2021-2025гг» в сумме 13559 тыс. рублей на содержание МКУ «Центр АХО УСС».</a:t>
            </a:r>
          </a:p>
          <a:p>
            <a:pPr lvl="0" indent="179388" algn="just"/>
            <a:r>
              <a:rPr lang="ru-RU" sz="1200" dirty="0">
                <a:solidFill>
                  <a:prstClr val="black"/>
                </a:solidFill>
                <a:latin typeface="Times New Roman" panose="02020603050405020304" pitchFamily="18" charset="0"/>
                <a:cs typeface="Times New Roman" panose="02020603050405020304" pitchFamily="18" charset="0"/>
              </a:rPr>
              <a:t>Ведомственная целевая программа «Обеспечение реализации полномочий Муниципального казенного учреждения городского округа Октябрьск Самарской области «Централизованная бухгалтерия городского округа Октябрьск Самарской области» на 2021-2025гг» в сумме 14539 тыс. рублей на содержание МКУ «Централизованная бухгалтерия».</a:t>
            </a:r>
          </a:p>
          <a:p>
            <a:pPr lvl="0" indent="179388" algn="just"/>
            <a:r>
              <a:rPr lang="ru-RU" sz="1200" dirty="0">
                <a:solidFill>
                  <a:prstClr val="black"/>
                </a:solidFill>
                <a:latin typeface="Times New Roman" panose="02020603050405020304" pitchFamily="18" charset="0"/>
                <a:cs typeface="Times New Roman" panose="02020603050405020304" pitchFamily="18" charset="0"/>
              </a:rPr>
              <a:t>Ведомственная целевая программа «Обеспечение реализации полномочий Муниципального казенного учреждения городского округа Октябрьск Самарской области «Управление социального развития Администрации городского округа Октябрьск Самарской области» на 2021-2025 годы» в сумме 4796 тыс. рублей на содержание МКУ «Управление социального развития».</a:t>
            </a:r>
          </a:p>
          <a:p>
            <a:pPr lvl="0" indent="179388" algn="just"/>
            <a:r>
              <a:rPr lang="ru-RU" sz="1200" dirty="0">
                <a:solidFill>
                  <a:prstClr val="black"/>
                </a:solidFill>
                <a:latin typeface="Times New Roman" panose="02020603050405020304" pitchFamily="18" charset="0"/>
                <a:cs typeface="Times New Roman" panose="02020603050405020304" pitchFamily="18" charset="0"/>
              </a:rPr>
              <a:t>Ведомственная целевая программа «Обеспечение реализации полномочий Муниципального казенного учреждения городского округа Октябрьск Самарской области «Комитет по архитектуре, строительству и транспорту  Администрации городского округа Октябрьск Самарской области» на 2021-2025 годы» в сумме 3880 тыс. рублей на содержание МКУ «Комитет по архитектуре, строительству и транспорту  Администрации городского округа Октябрьск Самарской области».</a:t>
            </a:r>
          </a:p>
        </p:txBody>
      </p:sp>
    </p:spTree>
    <p:extLst>
      <p:ext uri="{BB962C8B-B14F-4D97-AF65-F5344CB8AC3E}">
        <p14:creationId xmlns:p14="http://schemas.microsoft.com/office/powerpoint/2010/main" val="3472408493"/>
      </p:ext>
    </p:extLst>
  </p:cSld>
  <p:clrMapOvr>
    <a:masterClrMapping/>
  </p:clrMapOvr>
  <p:transition>
    <p:pull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ChangeArrowheads="1"/>
          </p:cNvSpPr>
          <p:nvPr/>
        </p:nvSpPr>
        <p:spPr bwMode="auto">
          <a:xfrm>
            <a:off x="323850" y="44624"/>
            <a:ext cx="84963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indent="449263"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ru-RU" altLang="ru-RU" sz="1000" dirty="0">
                <a:latin typeface="Times New Roman" pitchFamily="18" charset="0"/>
                <a:cs typeface="Times New Roman" pitchFamily="18" charset="0"/>
              </a:rPr>
              <a:t>Таблицы 7</a:t>
            </a:r>
          </a:p>
          <a:p>
            <a:pPr algn="ctr"/>
            <a:r>
              <a:rPr lang="ru-RU" altLang="ru-RU" sz="1200" b="1" dirty="0">
                <a:latin typeface="Times New Roman" pitchFamily="18" charset="0"/>
                <a:cs typeface="Times New Roman" pitchFamily="18" charset="0"/>
              </a:rPr>
              <a:t>Программа муниципальных  внутренних заимствований </a:t>
            </a:r>
            <a:endParaRPr lang="ru-RU" altLang="ru-RU" sz="1200" b="1" dirty="0" smtClean="0">
              <a:latin typeface="Times New Roman" pitchFamily="18" charset="0"/>
              <a:cs typeface="Times New Roman" pitchFamily="18" charset="0"/>
            </a:endParaRPr>
          </a:p>
          <a:p>
            <a:pPr algn="ctr"/>
            <a:r>
              <a:rPr lang="ru-RU" altLang="ru-RU" sz="1200" b="1" dirty="0" smtClean="0">
                <a:latin typeface="Times New Roman" pitchFamily="18" charset="0"/>
                <a:cs typeface="Times New Roman" pitchFamily="18" charset="0"/>
              </a:rPr>
              <a:t>городского </a:t>
            </a:r>
            <a:r>
              <a:rPr lang="ru-RU" altLang="ru-RU" sz="1200" b="1" dirty="0">
                <a:latin typeface="Times New Roman" pitchFamily="18" charset="0"/>
                <a:cs typeface="Times New Roman" pitchFamily="18" charset="0"/>
              </a:rPr>
              <a:t>округа Октябрьск на </a:t>
            </a:r>
            <a:r>
              <a:rPr lang="ru-RU" altLang="ru-RU" sz="1200" b="1" dirty="0" smtClean="0">
                <a:latin typeface="Times New Roman" pitchFamily="18" charset="0"/>
                <a:cs typeface="Times New Roman" pitchFamily="18" charset="0"/>
              </a:rPr>
              <a:t>2022 </a:t>
            </a:r>
            <a:r>
              <a:rPr lang="ru-RU" altLang="ru-RU" sz="1200" b="1" dirty="0">
                <a:latin typeface="Times New Roman" pitchFamily="18" charset="0"/>
                <a:cs typeface="Times New Roman" pitchFamily="18" charset="0"/>
              </a:rPr>
              <a:t>год</a:t>
            </a:r>
            <a:endParaRPr lang="ru-RU" altLang="ru-RU" sz="1200" b="1" dirty="0">
              <a:latin typeface="Times New Roman" pitchFamily="18" charset="0"/>
            </a:endParaRPr>
          </a:p>
          <a:p>
            <a:pPr algn="r"/>
            <a:r>
              <a:rPr lang="ru-RU" altLang="ru-RU" sz="1000" dirty="0">
                <a:cs typeface="Times New Roman" pitchFamily="18" charset="0"/>
              </a:rPr>
              <a:t>                                                                         </a:t>
            </a:r>
            <a:r>
              <a:rPr lang="ru-RU" altLang="ru-RU" sz="1000" dirty="0">
                <a:latin typeface="Times New Roman" pitchFamily="18" charset="0"/>
                <a:cs typeface="Times New Roman" pitchFamily="18" charset="0"/>
              </a:rPr>
              <a:t>тыс. </a:t>
            </a:r>
            <a:r>
              <a:rPr lang="ru-RU" altLang="ru-RU" sz="1000" dirty="0" smtClean="0">
                <a:latin typeface="Times New Roman" pitchFamily="18" charset="0"/>
                <a:cs typeface="Times New Roman" pitchFamily="18" charset="0"/>
              </a:rPr>
              <a:t>рублей</a:t>
            </a:r>
            <a:endParaRPr lang="ru-RU" altLang="ru-RU" dirty="0">
              <a:latin typeface="Times New Roman" pitchFamily="18" charset="0"/>
              <a:cs typeface="Times New Roman" pitchFamily="18" charset="0"/>
            </a:endParaRPr>
          </a:p>
        </p:txBody>
      </p:sp>
      <p:sp>
        <p:nvSpPr>
          <p:cNvPr id="33795" name="Rectangle 108"/>
          <p:cNvSpPr>
            <a:spLocks noChangeArrowheads="1"/>
          </p:cNvSpPr>
          <p:nvPr/>
        </p:nvSpPr>
        <p:spPr bwMode="auto">
          <a:xfrm>
            <a:off x="250825" y="2276872"/>
            <a:ext cx="856932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ru-RU" altLang="ru-RU" sz="1000" b="1" dirty="0">
                <a:cs typeface="Times New Roman" pitchFamily="18" charset="0"/>
              </a:rPr>
              <a:t>                                                                                                                                                                                   </a:t>
            </a:r>
            <a:endParaRPr lang="ru-RU" altLang="ru-RU" sz="1100" dirty="0"/>
          </a:p>
          <a:p>
            <a:pPr algn="ctr"/>
            <a:r>
              <a:rPr lang="ru-RU" altLang="ru-RU" sz="1200" b="1" dirty="0">
                <a:latin typeface="Times New Roman" pitchFamily="18" charset="0"/>
                <a:cs typeface="Times New Roman" pitchFamily="18" charset="0"/>
              </a:rPr>
              <a:t>Программа муниципальных внутренних заимствований </a:t>
            </a:r>
            <a:br>
              <a:rPr lang="ru-RU" altLang="ru-RU" sz="1200" b="1" dirty="0">
                <a:latin typeface="Times New Roman" pitchFamily="18" charset="0"/>
                <a:cs typeface="Times New Roman" pitchFamily="18" charset="0"/>
              </a:rPr>
            </a:br>
            <a:r>
              <a:rPr lang="ru-RU" altLang="ru-RU" sz="1200" b="1" dirty="0">
                <a:latin typeface="Times New Roman" pitchFamily="18" charset="0"/>
                <a:cs typeface="Times New Roman" pitchFamily="18" charset="0"/>
              </a:rPr>
              <a:t>городского округа  на </a:t>
            </a:r>
            <a:r>
              <a:rPr lang="ru-RU" altLang="ru-RU" sz="1200" b="1" dirty="0" smtClean="0">
                <a:latin typeface="Times New Roman" pitchFamily="18" charset="0"/>
                <a:cs typeface="Times New Roman" pitchFamily="18" charset="0"/>
              </a:rPr>
              <a:t>2023 год</a:t>
            </a:r>
            <a:endParaRPr lang="ru-RU" altLang="ru-RU" sz="1200" b="1" dirty="0">
              <a:latin typeface="Times New Roman" pitchFamily="18" charset="0"/>
              <a:cs typeface="Times New Roman" pitchFamily="18" charset="0"/>
            </a:endParaRPr>
          </a:p>
          <a:p>
            <a:pPr algn="r"/>
            <a:r>
              <a:rPr lang="ru-RU" altLang="ru-RU" sz="1000" dirty="0">
                <a:latin typeface="Times New Roman" pitchFamily="18" charset="0"/>
                <a:cs typeface="Times New Roman" pitchFamily="18" charset="0"/>
              </a:rPr>
              <a:t>тыс. </a:t>
            </a:r>
            <a:r>
              <a:rPr lang="ru-RU" altLang="ru-RU" sz="1000" dirty="0" smtClean="0">
                <a:latin typeface="Times New Roman" pitchFamily="18" charset="0"/>
                <a:cs typeface="Times New Roman" pitchFamily="18" charset="0"/>
              </a:rPr>
              <a:t>рублей</a:t>
            </a:r>
            <a:endParaRPr lang="ru-RU" altLang="ru-RU" dirty="0">
              <a:latin typeface="Times New Roman" pitchFamily="18" charset="0"/>
              <a:cs typeface="Times New Roman" pitchFamily="18" charset="0"/>
            </a:endParaRPr>
          </a:p>
        </p:txBody>
      </p:sp>
      <p:sp>
        <p:nvSpPr>
          <p:cNvPr id="33796" name="Rectangle 212"/>
          <p:cNvSpPr>
            <a:spLocks noChangeArrowheads="1"/>
          </p:cNvSpPr>
          <p:nvPr/>
        </p:nvSpPr>
        <p:spPr bwMode="auto">
          <a:xfrm>
            <a:off x="539750" y="4581128"/>
            <a:ext cx="8280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ru-RU" altLang="ru-RU" sz="1200" b="1" dirty="0">
                <a:latin typeface="Times New Roman" pitchFamily="18" charset="0"/>
                <a:cs typeface="Times New Roman" pitchFamily="18" charset="0"/>
              </a:rPr>
              <a:t>Программа муниципальных внутренних заимствований </a:t>
            </a:r>
            <a:br>
              <a:rPr lang="ru-RU" altLang="ru-RU" sz="1200" b="1" dirty="0">
                <a:latin typeface="Times New Roman" pitchFamily="18" charset="0"/>
                <a:cs typeface="Times New Roman" pitchFamily="18" charset="0"/>
              </a:rPr>
            </a:br>
            <a:r>
              <a:rPr lang="ru-RU" altLang="ru-RU" sz="1200" b="1" dirty="0">
                <a:latin typeface="Times New Roman" pitchFamily="18" charset="0"/>
                <a:cs typeface="Times New Roman" pitchFamily="18" charset="0"/>
              </a:rPr>
              <a:t>городского округа  на </a:t>
            </a:r>
            <a:r>
              <a:rPr lang="ru-RU" altLang="ru-RU" sz="1200" b="1" dirty="0" smtClean="0">
                <a:latin typeface="Times New Roman" pitchFamily="18" charset="0"/>
                <a:cs typeface="Times New Roman" pitchFamily="18" charset="0"/>
              </a:rPr>
              <a:t>2024 </a:t>
            </a:r>
            <a:r>
              <a:rPr lang="ru-RU" altLang="ru-RU" sz="1200" b="1" dirty="0">
                <a:latin typeface="Times New Roman" pitchFamily="18" charset="0"/>
                <a:cs typeface="Times New Roman" pitchFamily="18" charset="0"/>
              </a:rPr>
              <a:t>год</a:t>
            </a:r>
            <a:endParaRPr lang="ru-RU" altLang="ru-RU" sz="1200" b="1" dirty="0">
              <a:latin typeface="Times New Roman" pitchFamily="18" charset="0"/>
            </a:endParaRPr>
          </a:p>
          <a:p>
            <a:pPr algn="r"/>
            <a:r>
              <a:rPr lang="ru-RU" altLang="ru-RU" sz="1000" dirty="0" smtClean="0">
                <a:latin typeface="Times New Roman" pitchFamily="18" charset="0"/>
                <a:cs typeface="Times New Roman" pitchFamily="18" charset="0"/>
              </a:rPr>
              <a:t>        </a:t>
            </a:r>
            <a:r>
              <a:rPr lang="ru-RU" altLang="ru-RU" sz="1000" dirty="0">
                <a:latin typeface="Times New Roman" pitchFamily="18" charset="0"/>
                <a:cs typeface="Times New Roman" pitchFamily="18" charset="0"/>
              </a:rPr>
              <a:t>тыс. </a:t>
            </a:r>
            <a:r>
              <a:rPr lang="ru-RU" altLang="ru-RU" sz="1000" dirty="0" smtClean="0">
                <a:latin typeface="Times New Roman" pitchFamily="18" charset="0"/>
                <a:cs typeface="Times New Roman" pitchFamily="18" charset="0"/>
              </a:rPr>
              <a:t>рублей</a:t>
            </a:r>
            <a:endParaRPr lang="ru-RU" altLang="ru-RU" dirty="0"/>
          </a:p>
        </p:txBody>
      </p:sp>
      <p:graphicFrame>
        <p:nvGraphicFramePr>
          <p:cNvPr id="3" name="Таблица 2"/>
          <p:cNvGraphicFramePr>
            <a:graphicFrameLocks noGrp="1"/>
          </p:cNvGraphicFramePr>
          <p:nvPr>
            <p:extLst>
              <p:ext uri="{D42A27DB-BD31-4B8C-83A1-F6EECF244321}">
                <p14:modId xmlns:p14="http://schemas.microsoft.com/office/powerpoint/2010/main" val="2488913401"/>
              </p:ext>
            </p:extLst>
          </p:nvPr>
        </p:nvGraphicFramePr>
        <p:xfrm>
          <a:off x="218113" y="828030"/>
          <a:ext cx="8640760" cy="1630680"/>
        </p:xfrm>
        <a:graphic>
          <a:graphicData uri="http://schemas.openxmlformats.org/drawingml/2006/table">
            <a:tbl>
              <a:tblPr firstRow="1" bandRow="1">
                <a:tableStyleId>{5C22544A-7EE6-4342-B048-85BDC9FD1C3A}</a:tableStyleId>
              </a:tblPr>
              <a:tblGrid>
                <a:gridCol w="345379">
                  <a:extLst>
                    <a:ext uri="{9D8B030D-6E8A-4147-A177-3AD203B41FA5}">
                      <a16:colId xmlns:a16="http://schemas.microsoft.com/office/drawing/2014/main" xmlns="" val="20000"/>
                    </a:ext>
                  </a:extLst>
                </a:gridCol>
                <a:gridCol w="3110925">
                  <a:extLst>
                    <a:ext uri="{9D8B030D-6E8A-4147-A177-3AD203B41FA5}">
                      <a16:colId xmlns:a16="http://schemas.microsoft.com/office/drawing/2014/main" xmlns="" val="20001"/>
                    </a:ext>
                  </a:extLst>
                </a:gridCol>
                <a:gridCol w="1728152">
                  <a:extLst>
                    <a:ext uri="{9D8B030D-6E8A-4147-A177-3AD203B41FA5}">
                      <a16:colId xmlns:a16="http://schemas.microsoft.com/office/drawing/2014/main" xmlns="" val="20002"/>
                    </a:ext>
                  </a:extLst>
                </a:gridCol>
                <a:gridCol w="1728152">
                  <a:extLst>
                    <a:ext uri="{9D8B030D-6E8A-4147-A177-3AD203B41FA5}">
                      <a16:colId xmlns:a16="http://schemas.microsoft.com/office/drawing/2014/main" xmlns="" val="20003"/>
                    </a:ext>
                  </a:extLst>
                </a:gridCol>
                <a:gridCol w="1728152">
                  <a:extLst>
                    <a:ext uri="{9D8B030D-6E8A-4147-A177-3AD203B41FA5}">
                      <a16:colId xmlns:a16="http://schemas.microsoft.com/office/drawing/2014/main" xmlns="" val="20004"/>
                    </a:ext>
                  </a:extLst>
                </a:gridCol>
              </a:tblGrid>
              <a:tr h="325748">
                <a:tc>
                  <a:txBody>
                    <a:bodyPr/>
                    <a:lstStyle/>
                    <a:p>
                      <a:pPr algn="ctr" fontAlgn="ctr"/>
                      <a:r>
                        <a:rPr lang="ru-RU" sz="1050" b="0" i="0" u="none" strike="noStrike" dirty="0">
                          <a:solidFill>
                            <a:srgbClr val="000000"/>
                          </a:solidFill>
                          <a:effectLst/>
                          <a:latin typeface="Times New Roman"/>
                        </a:rPr>
                        <a:t>№ п/п</a:t>
                      </a:r>
                    </a:p>
                  </a:txBody>
                  <a:tcPr marL="7620" marR="7620" marT="7620" marB="0" anchor="ctr"/>
                </a:tc>
                <a:tc>
                  <a:txBody>
                    <a:bodyPr/>
                    <a:lstStyle/>
                    <a:p>
                      <a:pPr algn="ctr" fontAlgn="ctr"/>
                      <a:r>
                        <a:rPr lang="ru-RU" sz="1050" b="1" i="0" u="none" strike="noStrike" dirty="0">
                          <a:solidFill>
                            <a:srgbClr val="000000"/>
                          </a:solidFill>
                          <a:effectLst/>
                          <a:latin typeface="Times New Roman"/>
                        </a:rPr>
                        <a:t>Наименование заимствования</a:t>
                      </a:r>
                    </a:p>
                  </a:txBody>
                  <a:tcPr marL="7620" marR="7620" marT="7620" marB="0" anchor="ctr"/>
                </a:tc>
                <a:tc>
                  <a:txBody>
                    <a:bodyPr/>
                    <a:lstStyle/>
                    <a:p>
                      <a:pPr algn="ctr" fontAlgn="ctr"/>
                      <a:r>
                        <a:rPr lang="ru-RU" sz="1050" b="1" i="0" u="none" strike="noStrike" dirty="0">
                          <a:solidFill>
                            <a:srgbClr val="000000"/>
                          </a:solidFill>
                          <a:effectLst/>
                          <a:latin typeface="Times New Roman"/>
                        </a:rPr>
                        <a:t>Привлечение средств</a:t>
                      </a:r>
                      <a:br>
                        <a:rPr lang="ru-RU" sz="1050" b="1" i="0" u="none" strike="noStrike" dirty="0">
                          <a:solidFill>
                            <a:srgbClr val="000000"/>
                          </a:solidFill>
                          <a:effectLst/>
                          <a:latin typeface="Times New Roman"/>
                        </a:rPr>
                      </a:br>
                      <a:r>
                        <a:rPr lang="ru-RU" sz="1050" b="1" i="0" u="none" strike="noStrike" dirty="0">
                          <a:solidFill>
                            <a:srgbClr val="000000"/>
                          </a:solidFill>
                          <a:effectLst/>
                          <a:latin typeface="Times New Roman"/>
                        </a:rPr>
                        <a:t>в </a:t>
                      </a:r>
                      <a:r>
                        <a:rPr lang="ru-RU" sz="1050" b="1" i="0" u="none" strike="noStrike" dirty="0" smtClean="0">
                          <a:solidFill>
                            <a:srgbClr val="000000"/>
                          </a:solidFill>
                          <a:effectLst/>
                          <a:latin typeface="Times New Roman"/>
                        </a:rPr>
                        <a:t>2022 </a:t>
                      </a:r>
                      <a:r>
                        <a:rPr lang="ru-RU" sz="1050" b="1" i="0" u="none" strike="noStrike" dirty="0">
                          <a:solidFill>
                            <a:srgbClr val="000000"/>
                          </a:solidFill>
                          <a:effectLst/>
                          <a:latin typeface="Times New Roman"/>
                        </a:rPr>
                        <a:t>году</a:t>
                      </a:r>
                    </a:p>
                  </a:txBody>
                  <a:tcPr marL="7620" marR="7620" marT="7620" marB="0" anchor="ctr"/>
                </a:tc>
                <a:tc>
                  <a:txBody>
                    <a:bodyPr/>
                    <a:lstStyle/>
                    <a:p>
                      <a:pPr algn="ctr" fontAlgn="ctr"/>
                      <a:r>
                        <a:rPr lang="ru-RU" sz="1050" b="1" i="0" u="none" strike="noStrike" dirty="0">
                          <a:solidFill>
                            <a:srgbClr val="000000"/>
                          </a:solidFill>
                          <a:effectLst/>
                          <a:latin typeface="Times New Roman"/>
                        </a:rPr>
                        <a:t>Погашение основного</a:t>
                      </a:r>
                      <a:br>
                        <a:rPr lang="ru-RU" sz="1050" b="1" i="0" u="none" strike="noStrike" dirty="0">
                          <a:solidFill>
                            <a:srgbClr val="000000"/>
                          </a:solidFill>
                          <a:effectLst/>
                          <a:latin typeface="Times New Roman"/>
                        </a:rPr>
                      </a:br>
                      <a:r>
                        <a:rPr lang="ru-RU" sz="1050" b="1" i="0" u="none" strike="noStrike" dirty="0">
                          <a:solidFill>
                            <a:srgbClr val="000000"/>
                          </a:solidFill>
                          <a:effectLst/>
                          <a:latin typeface="Times New Roman"/>
                        </a:rPr>
                        <a:t>долга в </a:t>
                      </a:r>
                      <a:r>
                        <a:rPr lang="ru-RU" sz="1050" b="1" i="0" u="none" strike="noStrike" dirty="0" smtClean="0">
                          <a:solidFill>
                            <a:srgbClr val="000000"/>
                          </a:solidFill>
                          <a:effectLst/>
                          <a:latin typeface="Times New Roman"/>
                        </a:rPr>
                        <a:t>2022 </a:t>
                      </a:r>
                      <a:r>
                        <a:rPr lang="ru-RU" sz="1050" b="1" i="0" u="none" strike="noStrike" dirty="0">
                          <a:solidFill>
                            <a:srgbClr val="000000"/>
                          </a:solidFill>
                          <a:effectLst/>
                          <a:latin typeface="Times New Roman"/>
                        </a:rPr>
                        <a:t>году</a:t>
                      </a:r>
                    </a:p>
                  </a:txBody>
                  <a:tcPr marL="7620" marR="7620" marT="7620" marB="0" anchor="ctr"/>
                </a:tc>
                <a:tc>
                  <a:txBody>
                    <a:bodyPr/>
                    <a:lstStyle/>
                    <a:p>
                      <a:pPr algn="ctr" fontAlgn="ctr"/>
                      <a:r>
                        <a:rPr lang="ru-RU" sz="1050" b="1" i="0" u="none" strike="noStrike" dirty="0">
                          <a:solidFill>
                            <a:srgbClr val="000000"/>
                          </a:solidFill>
                          <a:effectLst/>
                          <a:latin typeface="Times New Roman"/>
                        </a:rPr>
                        <a:t>Предельный срок погашения  долговых обязательств, лет</a:t>
                      </a:r>
                    </a:p>
                  </a:txBody>
                  <a:tcPr marL="7620" marR="7620" marT="7620" marB="0" anchor="ctr"/>
                </a:tc>
                <a:extLst>
                  <a:ext uri="{0D108BD9-81ED-4DB2-BD59-A6C34878D82A}">
                    <a16:rowId xmlns:a16="http://schemas.microsoft.com/office/drawing/2014/main" xmlns="" val="10000"/>
                  </a:ext>
                </a:extLst>
              </a:tr>
              <a:tr h="325748">
                <a:tc>
                  <a:txBody>
                    <a:bodyPr/>
                    <a:lstStyle/>
                    <a:p>
                      <a:pPr algn="ctr" fontAlgn="ctr"/>
                      <a:r>
                        <a:rPr lang="ru-RU" sz="1050" b="0" i="0" u="none" strike="noStrike" dirty="0">
                          <a:solidFill>
                            <a:srgbClr val="000000"/>
                          </a:solidFill>
                          <a:effectLst/>
                          <a:latin typeface="Times New Roman"/>
                        </a:rPr>
                        <a:t>1</a:t>
                      </a:r>
                    </a:p>
                  </a:txBody>
                  <a:tcPr marL="7620" marR="7620" marT="7620" marB="0" anchor="ctr"/>
                </a:tc>
                <a:tc>
                  <a:txBody>
                    <a:bodyPr/>
                    <a:lstStyle/>
                    <a:p>
                      <a:pPr algn="l" fontAlgn="ctr"/>
                      <a:r>
                        <a:rPr lang="ru-RU" sz="1050" b="0" i="0" u="none" strike="noStrike" dirty="0">
                          <a:solidFill>
                            <a:srgbClr val="000000"/>
                          </a:solidFill>
                          <a:effectLst/>
                          <a:latin typeface="Times New Roman"/>
                        </a:rPr>
                        <a:t>Кредиты, привлекаемые городским округом Октябрьск от кредитных организаций в валюте Российской Федерации</a:t>
                      </a:r>
                    </a:p>
                  </a:txBody>
                  <a:tcPr marL="7620" marR="7620" marT="7620" marB="0" anchor="ctr"/>
                </a:tc>
                <a:tc>
                  <a:txBody>
                    <a:bodyPr/>
                    <a:lstStyle/>
                    <a:p>
                      <a:pPr algn="ctr" fontAlgn="t"/>
                      <a:r>
                        <a:rPr lang="ru-RU" sz="1050" b="0" i="0" u="none" strike="noStrike" kern="1200" dirty="0">
                          <a:solidFill>
                            <a:srgbClr val="000000"/>
                          </a:solidFill>
                          <a:effectLst/>
                          <a:latin typeface="Times New Roman"/>
                          <a:ea typeface="+mn-ea"/>
                          <a:cs typeface="+mn-cs"/>
                        </a:rPr>
                        <a:t>52 974,0</a:t>
                      </a:r>
                    </a:p>
                  </a:txBody>
                  <a:tcPr marL="7620" marR="7620" marT="7620" marB="0" anchor="ctr"/>
                </a:tc>
                <a:tc>
                  <a:txBody>
                    <a:bodyPr/>
                    <a:lstStyle/>
                    <a:p>
                      <a:pPr algn="ctr" fontAlgn="t"/>
                      <a:r>
                        <a:rPr lang="ru-RU" sz="1050" b="0" i="0" u="none" strike="noStrike" kern="1200" dirty="0">
                          <a:solidFill>
                            <a:srgbClr val="000000"/>
                          </a:solidFill>
                          <a:effectLst/>
                          <a:latin typeface="Times New Roman"/>
                          <a:ea typeface="+mn-ea"/>
                          <a:cs typeface="+mn-cs"/>
                        </a:rPr>
                        <a:t>0,0</a:t>
                      </a:r>
                    </a:p>
                  </a:txBody>
                  <a:tcPr marL="7620" marR="7620" marT="7620" marB="0" anchor="ctr"/>
                </a:tc>
                <a:tc>
                  <a:txBody>
                    <a:bodyPr/>
                    <a:lstStyle/>
                    <a:p>
                      <a:pPr algn="ctr" fontAlgn="t"/>
                      <a:r>
                        <a:rPr lang="ru-RU" sz="1050" b="0" i="0" u="none" strike="noStrike" dirty="0">
                          <a:solidFill>
                            <a:srgbClr val="000000"/>
                          </a:solidFill>
                          <a:effectLst/>
                          <a:latin typeface="Times New Roman"/>
                        </a:rPr>
                        <a:t>3 </a:t>
                      </a:r>
                    </a:p>
                  </a:txBody>
                  <a:tcPr marL="7620" marR="7620" marT="7620" marB="0" anchor="ctr"/>
                </a:tc>
                <a:extLst>
                  <a:ext uri="{0D108BD9-81ED-4DB2-BD59-A6C34878D82A}">
                    <a16:rowId xmlns:a16="http://schemas.microsoft.com/office/drawing/2014/main" xmlns="" val="10001"/>
                  </a:ext>
                </a:extLst>
              </a:tr>
              <a:tr h="325748">
                <a:tc>
                  <a:txBody>
                    <a:bodyPr/>
                    <a:lstStyle/>
                    <a:p>
                      <a:pPr algn="ctr" fontAlgn="ctr"/>
                      <a:r>
                        <a:rPr lang="ru-RU" sz="1050" b="0" i="0" u="none" strike="noStrike">
                          <a:solidFill>
                            <a:srgbClr val="000000"/>
                          </a:solidFill>
                          <a:effectLst/>
                          <a:latin typeface="Times New Roman"/>
                        </a:rPr>
                        <a:t>2</a:t>
                      </a:r>
                    </a:p>
                  </a:txBody>
                  <a:tcPr marL="7620" marR="7620" marT="7620" marB="0" anchor="ctr"/>
                </a:tc>
                <a:tc>
                  <a:txBody>
                    <a:bodyPr/>
                    <a:lstStyle/>
                    <a:p>
                      <a:pPr algn="l" fontAlgn="ctr"/>
                      <a:r>
                        <a:rPr lang="ru-RU" sz="1050" b="0" i="0" u="none" strike="noStrike" dirty="0">
                          <a:solidFill>
                            <a:srgbClr val="000000"/>
                          </a:solidFill>
                          <a:effectLst/>
                          <a:latin typeface="Times New Roman"/>
                        </a:rPr>
                        <a:t>Кредиты, привлекаемые городским округом Октябрьск от других бюджетов бюджетной системы Российской Федерации</a:t>
                      </a:r>
                    </a:p>
                  </a:txBody>
                  <a:tcPr marL="7620" marR="7620" marT="7620" marB="0" anchor="ctr"/>
                </a:tc>
                <a:tc>
                  <a:txBody>
                    <a:bodyPr/>
                    <a:lstStyle/>
                    <a:p>
                      <a:pPr algn="ctr" fontAlgn="t"/>
                      <a:r>
                        <a:rPr lang="ru-RU" sz="1050" b="0" i="0" u="none" strike="noStrike" kern="1200" dirty="0">
                          <a:solidFill>
                            <a:srgbClr val="000000"/>
                          </a:solidFill>
                          <a:effectLst/>
                          <a:latin typeface="Times New Roman"/>
                          <a:ea typeface="+mn-ea"/>
                          <a:cs typeface="+mn-cs"/>
                        </a:rPr>
                        <a:t>0,0</a:t>
                      </a:r>
                    </a:p>
                  </a:txBody>
                  <a:tcPr marL="7620" marR="7620" marT="7620" marB="0" anchor="ctr"/>
                </a:tc>
                <a:tc>
                  <a:txBody>
                    <a:bodyPr/>
                    <a:lstStyle/>
                    <a:p>
                      <a:pPr algn="ctr" fontAlgn="t"/>
                      <a:r>
                        <a:rPr lang="ru-RU" sz="1050" b="0" i="0" u="none" strike="noStrike" kern="1200" dirty="0">
                          <a:solidFill>
                            <a:srgbClr val="000000"/>
                          </a:solidFill>
                          <a:effectLst/>
                          <a:latin typeface="Times New Roman"/>
                          <a:ea typeface="+mn-ea"/>
                          <a:cs typeface="+mn-cs"/>
                        </a:rPr>
                        <a:t>56 368,9</a:t>
                      </a:r>
                    </a:p>
                  </a:txBody>
                  <a:tcPr marL="7620" marR="7620" marT="7620" marB="0" anchor="ctr"/>
                </a:tc>
                <a:tc>
                  <a:txBody>
                    <a:bodyPr/>
                    <a:lstStyle/>
                    <a:p>
                      <a:pPr algn="ctr" fontAlgn="t"/>
                      <a:r>
                        <a:rPr lang="ru-RU" sz="1050" b="0" i="0" u="none" strike="noStrike" dirty="0">
                          <a:solidFill>
                            <a:srgbClr val="000000"/>
                          </a:solidFill>
                          <a:effectLst/>
                          <a:latin typeface="Times New Roman"/>
                        </a:rPr>
                        <a:t> </a:t>
                      </a:r>
                    </a:p>
                  </a:txBody>
                  <a:tcPr marL="7620" marR="7620" marT="7620" marB="0" anchor="ctr"/>
                </a:tc>
                <a:extLst>
                  <a:ext uri="{0D108BD9-81ED-4DB2-BD59-A6C34878D82A}">
                    <a16:rowId xmlns:a16="http://schemas.microsoft.com/office/drawing/2014/main" xmlns="" val="10002"/>
                  </a:ext>
                </a:extLst>
              </a:tr>
              <a:tr h="111558">
                <a:tc>
                  <a:txBody>
                    <a:bodyPr/>
                    <a:lstStyle/>
                    <a:p>
                      <a:pPr algn="ctr" fontAlgn="ctr"/>
                      <a:r>
                        <a:rPr lang="ru-RU" sz="1050" b="0" i="0" u="none" strike="noStrike">
                          <a:solidFill>
                            <a:srgbClr val="000000"/>
                          </a:solidFill>
                          <a:effectLst/>
                          <a:latin typeface="Times New Roman"/>
                        </a:rPr>
                        <a:t> </a:t>
                      </a:r>
                    </a:p>
                  </a:txBody>
                  <a:tcPr marL="7620" marR="7620" marT="7620" marB="0" anchor="ctr"/>
                </a:tc>
                <a:tc>
                  <a:txBody>
                    <a:bodyPr/>
                    <a:lstStyle/>
                    <a:p>
                      <a:pPr algn="l" fontAlgn="b"/>
                      <a:r>
                        <a:rPr lang="ru-RU" sz="1050" b="1" i="0" u="none" strike="noStrike" dirty="0">
                          <a:solidFill>
                            <a:srgbClr val="000000"/>
                          </a:solidFill>
                          <a:effectLst/>
                          <a:latin typeface="Times New Roman"/>
                        </a:rPr>
                        <a:t>ИТОГО:</a:t>
                      </a:r>
                    </a:p>
                  </a:txBody>
                  <a:tcPr marL="7620" marR="7620" marT="7620" marB="0" anchor="b"/>
                </a:tc>
                <a:tc>
                  <a:txBody>
                    <a:bodyPr/>
                    <a:lstStyle/>
                    <a:p>
                      <a:pPr algn="ctr" fontAlgn="t"/>
                      <a:r>
                        <a:rPr lang="ru-RU" sz="1050" b="1" i="0" u="none" strike="noStrike" kern="1200" dirty="0">
                          <a:solidFill>
                            <a:srgbClr val="000000"/>
                          </a:solidFill>
                          <a:effectLst/>
                          <a:latin typeface="Times New Roman"/>
                          <a:ea typeface="+mn-ea"/>
                          <a:cs typeface="+mn-cs"/>
                        </a:rPr>
                        <a:t>52 974,0</a:t>
                      </a:r>
                    </a:p>
                  </a:txBody>
                  <a:tcPr marL="7620" marR="7620" marT="7620" marB="0" anchor="ctr"/>
                </a:tc>
                <a:tc>
                  <a:txBody>
                    <a:bodyPr/>
                    <a:lstStyle/>
                    <a:p>
                      <a:pPr algn="ctr" fontAlgn="t"/>
                      <a:r>
                        <a:rPr lang="ru-RU" sz="1050" b="1" i="0" u="none" strike="noStrike" kern="1200" dirty="0">
                          <a:solidFill>
                            <a:srgbClr val="000000"/>
                          </a:solidFill>
                          <a:effectLst/>
                          <a:latin typeface="Times New Roman"/>
                          <a:ea typeface="+mn-ea"/>
                          <a:cs typeface="+mn-cs"/>
                        </a:rPr>
                        <a:t>56 368,9</a:t>
                      </a:r>
                    </a:p>
                  </a:txBody>
                  <a:tcPr marL="7620" marR="7620" marT="7620" marB="0" anchor="ctr"/>
                </a:tc>
                <a:tc>
                  <a:txBody>
                    <a:bodyPr/>
                    <a:lstStyle/>
                    <a:p>
                      <a:pPr algn="ctr" fontAlgn="t"/>
                      <a:r>
                        <a:rPr lang="ru-RU" sz="1050" b="0" i="0" u="none" strike="noStrike" dirty="0">
                          <a:solidFill>
                            <a:srgbClr val="000000"/>
                          </a:solidFill>
                          <a:effectLst/>
                          <a:latin typeface="Times New Roman"/>
                        </a:rPr>
                        <a:t> </a:t>
                      </a:r>
                    </a:p>
                  </a:txBody>
                  <a:tcPr marL="7620" marR="7620" marT="7620" marB="0" anchor="ctr"/>
                </a:tc>
                <a:extLst>
                  <a:ext uri="{0D108BD9-81ED-4DB2-BD59-A6C34878D82A}">
                    <a16:rowId xmlns:a16="http://schemas.microsoft.com/office/drawing/2014/main" xmlns="" val="10003"/>
                  </a:ext>
                </a:extLst>
              </a:tr>
            </a:tbl>
          </a:graphicData>
        </a:graphic>
      </p:graphicFrame>
      <p:graphicFrame>
        <p:nvGraphicFramePr>
          <p:cNvPr id="11" name="Таблица 10"/>
          <p:cNvGraphicFramePr>
            <a:graphicFrameLocks noGrp="1"/>
          </p:cNvGraphicFramePr>
          <p:nvPr>
            <p:extLst>
              <p:ext uri="{D42A27DB-BD31-4B8C-83A1-F6EECF244321}">
                <p14:modId xmlns:p14="http://schemas.microsoft.com/office/powerpoint/2010/main" val="2489808283"/>
              </p:ext>
            </p:extLst>
          </p:nvPr>
        </p:nvGraphicFramePr>
        <p:xfrm>
          <a:off x="250824" y="2996952"/>
          <a:ext cx="8569325" cy="1630680"/>
        </p:xfrm>
        <a:graphic>
          <a:graphicData uri="http://schemas.openxmlformats.org/drawingml/2006/table">
            <a:tbl>
              <a:tblPr firstRow="1" bandRow="1">
                <a:tableStyleId>{5C22544A-7EE6-4342-B048-85BDC9FD1C3A}</a:tableStyleId>
              </a:tblPr>
              <a:tblGrid>
                <a:gridCol w="342524">
                  <a:extLst>
                    <a:ext uri="{9D8B030D-6E8A-4147-A177-3AD203B41FA5}">
                      <a16:colId xmlns:a16="http://schemas.microsoft.com/office/drawing/2014/main" xmlns="" val="20000"/>
                    </a:ext>
                  </a:extLst>
                </a:gridCol>
                <a:gridCol w="3085206">
                  <a:extLst>
                    <a:ext uri="{9D8B030D-6E8A-4147-A177-3AD203B41FA5}">
                      <a16:colId xmlns:a16="http://schemas.microsoft.com/office/drawing/2014/main" xmlns="" val="20001"/>
                    </a:ext>
                  </a:extLst>
                </a:gridCol>
                <a:gridCol w="1713865">
                  <a:extLst>
                    <a:ext uri="{9D8B030D-6E8A-4147-A177-3AD203B41FA5}">
                      <a16:colId xmlns:a16="http://schemas.microsoft.com/office/drawing/2014/main" xmlns="" val="20002"/>
                    </a:ext>
                  </a:extLst>
                </a:gridCol>
                <a:gridCol w="1713865">
                  <a:extLst>
                    <a:ext uri="{9D8B030D-6E8A-4147-A177-3AD203B41FA5}">
                      <a16:colId xmlns:a16="http://schemas.microsoft.com/office/drawing/2014/main" xmlns="" val="20003"/>
                    </a:ext>
                  </a:extLst>
                </a:gridCol>
                <a:gridCol w="1713865">
                  <a:extLst>
                    <a:ext uri="{9D8B030D-6E8A-4147-A177-3AD203B41FA5}">
                      <a16:colId xmlns:a16="http://schemas.microsoft.com/office/drawing/2014/main" xmlns="" val="20004"/>
                    </a:ext>
                  </a:extLst>
                </a:gridCol>
              </a:tblGrid>
              <a:tr h="370840">
                <a:tc>
                  <a:txBody>
                    <a:bodyPr/>
                    <a:lstStyle/>
                    <a:p>
                      <a:pPr algn="ctr" fontAlgn="ctr"/>
                      <a:r>
                        <a:rPr lang="ru-RU" sz="1050" b="0" i="0" u="none" strike="noStrike" dirty="0">
                          <a:solidFill>
                            <a:srgbClr val="000000"/>
                          </a:solidFill>
                          <a:effectLst/>
                          <a:latin typeface="Times New Roman"/>
                        </a:rPr>
                        <a:t>№ п/п</a:t>
                      </a:r>
                    </a:p>
                  </a:txBody>
                  <a:tcPr marL="7620" marR="7620" marT="7620" marB="0" anchor="ctr"/>
                </a:tc>
                <a:tc>
                  <a:txBody>
                    <a:bodyPr/>
                    <a:lstStyle/>
                    <a:p>
                      <a:pPr algn="ctr" fontAlgn="ctr"/>
                      <a:r>
                        <a:rPr lang="ru-RU" sz="1050" b="1" i="0" u="none" strike="noStrike" dirty="0">
                          <a:solidFill>
                            <a:srgbClr val="000000"/>
                          </a:solidFill>
                          <a:effectLst/>
                          <a:latin typeface="Times New Roman"/>
                        </a:rPr>
                        <a:t>Наименование заимствования</a:t>
                      </a:r>
                    </a:p>
                  </a:txBody>
                  <a:tcPr marL="7620" marR="7620" marT="7620" marB="0" anchor="ctr"/>
                </a:tc>
                <a:tc>
                  <a:txBody>
                    <a:bodyPr/>
                    <a:lstStyle/>
                    <a:p>
                      <a:pPr algn="ctr" fontAlgn="ctr"/>
                      <a:r>
                        <a:rPr lang="ru-RU" sz="1050" b="1" i="0" u="none" strike="noStrike" dirty="0">
                          <a:solidFill>
                            <a:srgbClr val="000000"/>
                          </a:solidFill>
                          <a:effectLst/>
                          <a:latin typeface="Times New Roman"/>
                        </a:rPr>
                        <a:t>Привлечение средств</a:t>
                      </a:r>
                      <a:br>
                        <a:rPr lang="ru-RU" sz="1050" b="1" i="0" u="none" strike="noStrike" dirty="0">
                          <a:solidFill>
                            <a:srgbClr val="000000"/>
                          </a:solidFill>
                          <a:effectLst/>
                          <a:latin typeface="Times New Roman"/>
                        </a:rPr>
                      </a:br>
                      <a:r>
                        <a:rPr lang="ru-RU" sz="1050" b="1" i="0" u="none" strike="noStrike" dirty="0">
                          <a:solidFill>
                            <a:srgbClr val="000000"/>
                          </a:solidFill>
                          <a:effectLst/>
                          <a:latin typeface="Times New Roman"/>
                        </a:rPr>
                        <a:t>в </a:t>
                      </a:r>
                      <a:r>
                        <a:rPr lang="ru-RU" sz="1050" b="1" i="0" u="none" strike="noStrike" dirty="0" smtClean="0">
                          <a:solidFill>
                            <a:srgbClr val="000000"/>
                          </a:solidFill>
                          <a:effectLst/>
                          <a:latin typeface="Times New Roman"/>
                        </a:rPr>
                        <a:t>2023 </a:t>
                      </a:r>
                      <a:r>
                        <a:rPr lang="ru-RU" sz="1050" b="1" i="0" u="none" strike="noStrike" dirty="0">
                          <a:solidFill>
                            <a:srgbClr val="000000"/>
                          </a:solidFill>
                          <a:effectLst/>
                          <a:latin typeface="Times New Roman"/>
                        </a:rPr>
                        <a:t>году</a:t>
                      </a:r>
                    </a:p>
                  </a:txBody>
                  <a:tcPr marL="7620" marR="7620" marT="7620" marB="0" anchor="ctr"/>
                </a:tc>
                <a:tc>
                  <a:txBody>
                    <a:bodyPr/>
                    <a:lstStyle/>
                    <a:p>
                      <a:pPr algn="ctr" fontAlgn="ctr"/>
                      <a:r>
                        <a:rPr lang="ru-RU" sz="1050" b="1" i="0" u="none" strike="noStrike" dirty="0">
                          <a:solidFill>
                            <a:srgbClr val="000000"/>
                          </a:solidFill>
                          <a:effectLst/>
                          <a:latin typeface="Times New Roman"/>
                        </a:rPr>
                        <a:t>Погашение основного</a:t>
                      </a:r>
                      <a:br>
                        <a:rPr lang="ru-RU" sz="1050" b="1" i="0" u="none" strike="noStrike" dirty="0">
                          <a:solidFill>
                            <a:srgbClr val="000000"/>
                          </a:solidFill>
                          <a:effectLst/>
                          <a:latin typeface="Times New Roman"/>
                        </a:rPr>
                      </a:br>
                      <a:r>
                        <a:rPr lang="ru-RU" sz="1050" b="1" i="0" u="none" strike="noStrike" dirty="0">
                          <a:solidFill>
                            <a:srgbClr val="000000"/>
                          </a:solidFill>
                          <a:effectLst/>
                          <a:latin typeface="Times New Roman"/>
                        </a:rPr>
                        <a:t>долга в </a:t>
                      </a:r>
                      <a:r>
                        <a:rPr lang="ru-RU" sz="1050" b="1" i="0" u="none" strike="noStrike" dirty="0" smtClean="0">
                          <a:solidFill>
                            <a:srgbClr val="000000"/>
                          </a:solidFill>
                          <a:effectLst/>
                          <a:latin typeface="Times New Roman"/>
                        </a:rPr>
                        <a:t>2023 </a:t>
                      </a:r>
                      <a:r>
                        <a:rPr lang="ru-RU" sz="1050" b="1" i="0" u="none" strike="noStrike" dirty="0">
                          <a:solidFill>
                            <a:srgbClr val="000000"/>
                          </a:solidFill>
                          <a:effectLst/>
                          <a:latin typeface="Times New Roman"/>
                        </a:rPr>
                        <a:t>году</a:t>
                      </a:r>
                    </a:p>
                  </a:txBody>
                  <a:tcPr marL="7620" marR="7620" marT="7620" marB="0" anchor="ctr"/>
                </a:tc>
                <a:tc>
                  <a:txBody>
                    <a:bodyPr/>
                    <a:lstStyle/>
                    <a:p>
                      <a:pPr algn="ctr" fontAlgn="ctr"/>
                      <a:r>
                        <a:rPr lang="ru-RU" sz="1050" b="1" i="0" u="none" strike="noStrike">
                          <a:solidFill>
                            <a:srgbClr val="000000"/>
                          </a:solidFill>
                          <a:effectLst/>
                          <a:latin typeface="Times New Roman"/>
                        </a:rPr>
                        <a:t>Предельный срок погашения  долговых обязательств, лет</a:t>
                      </a:r>
                    </a:p>
                  </a:txBody>
                  <a:tcPr marL="7620" marR="7620" marT="7620" marB="0" anchor="ctr"/>
                </a:tc>
                <a:extLst>
                  <a:ext uri="{0D108BD9-81ED-4DB2-BD59-A6C34878D82A}">
                    <a16:rowId xmlns:a16="http://schemas.microsoft.com/office/drawing/2014/main" xmlns="" val="10000"/>
                  </a:ext>
                </a:extLst>
              </a:tr>
              <a:tr h="370840">
                <a:tc>
                  <a:txBody>
                    <a:bodyPr/>
                    <a:lstStyle/>
                    <a:p>
                      <a:pPr algn="ctr" fontAlgn="ctr"/>
                      <a:r>
                        <a:rPr lang="ru-RU" sz="1050" b="0" i="0" u="none" strike="noStrike">
                          <a:solidFill>
                            <a:srgbClr val="000000"/>
                          </a:solidFill>
                          <a:effectLst/>
                          <a:latin typeface="Times New Roman"/>
                        </a:rPr>
                        <a:t>1</a:t>
                      </a:r>
                    </a:p>
                  </a:txBody>
                  <a:tcPr marL="7620" marR="7620" marT="7620" marB="0" anchor="ctr"/>
                </a:tc>
                <a:tc>
                  <a:txBody>
                    <a:bodyPr/>
                    <a:lstStyle/>
                    <a:p>
                      <a:pPr algn="l" fontAlgn="ctr"/>
                      <a:r>
                        <a:rPr lang="ru-RU" sz="1050" b="0" i="0" u="none" strike="noStrike" dirty="0">
                          <a:solidFill>
                            <a:srgbClr val="000000"/>
                          </a:solidFill>
                          <a:effectLst/>
                          <a:latin typeface="Times New Roman"/>
                        </a:rPr>
                        <a:t>Кредиты, привлекаемые городским округом Октябрьск от кредитных организаций в валюте Российской Федерации</a:t>
                      </a:r>
                    </a:p>
                  </a:txBody>
                  <a:tcPr marL="7620" marR="7620" marT="7620" marB="0" anchor="ctr"/>
                </a:tc>
                <a:tc>
                  <a:txBody>
                    <a:bodyPr/>
                    <a:lstStyle/>
                    <a:p>
                      <a:pPr algn="ctr" fontAlgn="t"/>
                      <a:r>
                        <a:rPr lang="ru-RU" sz="1050" b="0" i="0" u="none" strike="noStrike" kern="1200" dirty="0">
                          <a:solidFill>
                            <a:srgbClr val="000000"/>
                          </a:solidFill>
                          <a:effectLst/>
                          <a:latin typeface="Times New Roman"/>
                          <a:ea typeface="+mn-ea"/>
                          <a:cs typeface="+mn-cs"/>
                        </a:rPr>
                        <a:t>37 900,0</a:t>
                      </a:r>
                    </a:p>
                  </a:txBody>
                  <a:tcPr marL="7620" marR="7620" marT="7620" marB="0" anchor="ctr"/>
                </a:tc>
                <a:tc>
                  <a:txBody>
                    <a:bodyPr/>
                    <a:lstStyle/>
                    <a:p>
                      <a:pPr algn="ctr" fontAlgn="t"/>
                      <a:r>
                        <a:rPr lang="ru-RU" sz="1050" b="0" i="0" u="none" strike="noStrike" kern="1200">
                          <a:solidFill>
                            <a:srgbClr val="000000"/>
                          </a:solidFill>
                          <a:effectLst/>
                          <a:latin typeface="Times New Roman"/>
                          <a:ea typeface="+mn-ea"/>
                          <a:cs typeface="+mn-cs"/>
                        </a:rPr>
                        <a:t>0,0</a:t>
                      </a:r>
                    </a:p>
                  </a:txBody>
                  <a:tcPr marL="7620" marR="7620" marT="7620" marB="0" anchor="ctr"/>
                </a:tc>
                <a:tc>
                  <a:txBody>
                    <a:bodyPr/>
                    <a:lstStyle/>
                    <a:p>
                      <a:pPr algn="ctr" fontAlgn="t"/>
                      <a:r>
                        <a:rPr lang="ru-RU" sz="1050" b="0" i="0" u="none" strike="noStrike">
                          <a:solidFill>
                            <a:srgbClr val="000000"/>
                          </a:solidFill>
                          <a:effectLst/>
                          <a:latin typeface="Times New Roman"/>
                        </a:rPr>
                        <a:t>3 </a:t>
                      </a:r>
                    </a:p>
                  </a:txBody>
                  <a:tcPr marL="7620" marR="7620" marT="7620" marB="0" anchor="ctr"/>
                </a:tc>
                <a:extLst>
                  <a:ext uri="{0D108BD9-81ED-4DB2-BD59-A6C34878D82A}">
                    <a16:rowId xmlns:a16="http://schemas.microsoft.com/office/drawing/2014/main" xmlns="" val="10001"/>
                  </a:ext>
                </a:extLst>
              </a:tr>
              <a:tr h="370840">
                <a:tc>
                  <a:txBody>
                    <a:bodyPr/>
                    <a:lstStyle/>
                    <a:p>
                      <a:pPr algn="ctr" fontAlgn="ctr"/>
                      <a:r>
                        <a:rPr lang="ru-RU" sz="1050" b="0" i="0" u="none" strike="noStrike">
                          <a:solidFill>
                            <a:srgbClr val="000000"/>
                          </a:solidFill>
                          <a:effectLst/>
                          <a:latin typeface="Times New Roman"/>
                        </a:rPr>
                        <a:t>2</a:t>
                      </a:r>
                    </a:p>
                  </a:txBody>
                  <a:tcPr marL="7620" marR="7620" marT="7620" marB="0" anchor="ctr"/>
                </a:tc>
                <a:tc>
                  <a:txBody>
                    <a:bodyPr/>
                    <a:lstStyle/>
                    <a:p>
                      <a:pPr algn="l" fontAlgn="ctr"/>
                      <a:r>
                        <a:rPr lang="ru-RU" sz="1050" b="0" i="0" u="none" strike="noStrike" dirty="0">
                          <a:solidFill>
                            <a:srgbClr val="000000"/>
                          </a:solidFill>
                          <a:effectLst/>
                          <a:latin typeface="Times New Roman"/>
                        </a:rPr>
                        <a:t>Кредиты, привлекаемые городским округом Октябрьск от других бюджетов бюджетной системы Российской Федерации</a:t>
                      </a:r>
                    </a:p>
                  </a:txBody>
                  <a:tcPr marL="7620" marR="7620" marT="7620" marB="0" anchor="ctr"/>
                </a:tc>
                <a:tc>
                  <a:txBody>
                    <a:bodyPr/>
                    <a:lstStyle/>
                    <a:p>
                      <a:pPr algn="ctr" fontAlgn="t"/>
                      <a:r>
                        <a:rPr lang="ru-RU" sz="1050" b="0" i="0" u="none" strike="noStrike" kern="1200">
                          <a:solidFill>
                            <a:srgbClr val="000000"/>
                          </a:solidFill>
                          <a:effectLst/>
                          <a:latin typeface="Times New Roman"/>
                          <a:ea typeface="+mn-ea"/>
                          <a:cs typeface="+mn-cs"/>
                        </a:rPr>
                        <a:t>0,0</a:t>
                      </a:r>
                    </a:p>
                  </a:txBody>
                  <a:tcPr marL="7620" marR="7620" marT="7620" marB="0" anchor="ctr"/>
                </a:tc>
                <a:tc>
                  <a:txBody>
                    <a:bodyPr/>
                    <a:lstStyle/>
                    <a:p>
                      <a:pPr algn="ctr" fontAlgn="t"/>
                      <a:r>
                        <a:rPr lang="ru-RU" sz="1050" b="0" i="0" u="none" strike="noStrike" kern="1200" dirty="0">
                          <a:solidFill>
                            <a:srgbClr val="000000"/>
                          </a:solidFill>
                          <a:effectLst/>
                          <a:latin typeface="Times New Roman"/>
                          <a:ea typeface="+mn-ea"/>
                          <a:cs typeface="+mn-cs"/>
                        </a:rPr>
                        <a:t>38 210,2</a:t>
                      </a:r>
                    </a:p>
                  </a:txBody>
                  <a:tcPr marL="7620" marR="7620" marT="7620" marB="0" anchor="ctr"/>
                </a:tc>
                <a:tc>
                  <a:txBody>
                    <a:bodyPr/>
                    <a:lstStyle/>
                    <a:p>
                      <a:pPr algn="ctr" fontAlgn="t"/>
                      <a:r>
                        <a:rPr lang="ru-RU" sz="1050" b="0" i="0" u="none" strike="noStrike" dirty="0">
                          <a:solidFill>
                            <a:srgbClr val="000000"/>
                          </a:solidFill>
                          <a:effectLst/>
                          <a:latin typeface="Times New Roman"/>
                        </a:rPr>
                        <a:t> </a:t>
                      </a:r>
                    </a:p>
                  </a:txBody>
                  <a:tcPr marL="7620" marR="7620" marT="7620" marB="0" anchor="ctr"/>
                </a:tc>
                <a:extLst>
                  <a:ext uri="{0D108BD9-81ED-4DB2-BD59-A6C34878D82A}">
                    <a16:rowId xmlns:a16="http://schemas.microsoft.com/office/drawing/2014/main" xmlns="" val="10002"/>
                  </a:ext>
                </a:extLst>
              </a:tr>
              <a:tr h="154816">
                <a:tc>
                  <a:txBody>
                    <a:bodyPr/>
                    <a:lstStyle/>
                    <a:p>
                      <a:pPr algn="ctr" fontAlgn="ctr"/>
                      <a:r>
                        <a:rPr lang="ru-RU" sz="1050" b="0" i="0" u="none" strike="noStrike">
                          <a:solidFill>
                            <a:srgbClr val="000000"/>
                          </a:solidFill>
                          <a:effectLst/>
                          <a:latin typeface="Times New Roman"/>
                        </a:rPr>
                        <a:t> </a:t>
                      </a:r>
                    </a:p>
                  </a:txBody>
                  <a:tcPr marL="7620" marR="7620" marT="7620" marB="0" anchor="ctr"/>
                </a:tc>
                <a:tc>
                  <a:txBody>
                    <a:bodyPr/>
                    <a:lstStyle/>
                    <a:p>
                      <a:pPr algn="l" fontAlgn="b"/>
                      <a:r>
                        <a:rPr lang="ru-RU" sz="1050" b="1" i="0" u="none" strike="noStrike">
                          <a:solidFill>
                            <a:srgbClr val="000000"/>
                          </a:solidFill>
                          <a:effectLst/>
                          <a:latin typeface="Times New Roman"/>
                        </a:rPr>
                        <a:t>ИТОГО:</a:t>
                      </a:r>
                    </a:p>
                  </a:txBody>
                  <a:tcPr marL="7620" marR="7620" marT="7620" marB="0" anchor="b"/>
                </a:tc>
                <a:tc>
                  <a:txBody>
                    <a:bodyPr/>
                    <a:lstStyle/>
                    <a:p>
                      <a:pPr algn="ctr" fontAlgn="t"/>
                      <a:r>
                        <a:rPr lang="ru-RU" sz="1050" b="1" i="0" u="none" strike="noStrike" kern="1200" dirty="0">
                          <a:solidFill>
                            <a:srgbClr val="000000"/>
                          </a:solidFill>
                          <a:effectLst/>
                          <a:latin typeface="Times New Roman"/>
                          <a:ea typeface="+mn-ea"/>
                          <a:cs typeface="+mn-cs"/>
                        </a:rPr>
                        <a:t>37 900,0</a:t>
                      </a:r>
                    </a:p>
                  </a:txBody>
                  <a:tcPr marL="7620" marR="7620" marT="7620" marB="0" anchor="ctr"/>
                </a:tc>
                <a:tc>
                  <a:txBody>
                    <a:bodyPr/>
                    <a:lstStyle/>
                    <a:p>
                      <a:pPr algn="ctr" fontAlgn="t"/>
                      <a:r>
                        <a:rPr lang="ru-RU" sz="1050" b="1" i="0" u="none" strike="noStrike" kern="1200" dirty="0">
                          <a:solidFill>
                            <a:srgbClr val="000000"/>
                          </a:solidFill>
                          <a:effectLst/>
                          <a:latin typeface="Times New Roman"/>
                          <a:ea typeface="+mn-ea"/>
                          <a:cs typeface="+mn-cs"/>
                        </a:rPr>
                        <a:t>38 210,2</a:t>
                      </a:r>
                    </a:p>
                  </a:txBody>
                  <a:tcPr marL="7620" marR="7620" marT="7620" marB="0" anchor="ctr"/>
                </a:tc>
                <a:tc>
                  <a:txBody>
                    <a:bodyPr/>
                    <a:lstStyle/>
                    <a:p>
                      <a:pPr algn="ctr" fontAlgn="t"/>
                      <a:r>
                        <a:rPr lang="ru-RU" sz="1050" b="0" i="0" u="none" strike="noStrike" dirty="0">
                          <a:solidFill>
                            <a:srgbClr val="000000"/>
                          </a:solidFill>
                          <a:effectLst/>
                          <a:latin typeface="Times New Roman"/>
                        </a:rPr>
                        <a:t> </a:t>
                      </a:r>
                    </a:p>
                  </a:txBody>
                  <a:tcPr marL="7620" marR="7620" marT="7620" marB="0" anchor="ctr"/>
                </a:tc>
                <a:extLst>
                  <a:ext uri="{0D108BD9-81ED-4DB2-BD59-A6C34878D82A}">
                    <a16:rowId xmlns:a16="http://schemas.microsoft.com/office/drawing/2014/main" xmlns="" val="10003"/>
                  </a:ext>
                </a:extLst>
              </a:tr>
            </a:tbl>
          </a:graphicData>
        </a:graphic>
      </p:graphicFrame>
      <p:graphicFrame>
        <p:nvGraphicFramePr>
          <p:cNvPr id="13" name="Таблица 12"/>
          <p:cNvGraphicFramePr>
            <a:graphicFrameLocks noGrp="1"/>
          </p:cNvGraphicFramePr>
          <p:nvPr>
            <p:extLst>
              <p:ext uri="{D42A27DB-BD31-4B8C-83A1-F6EECF244321}">
                <p14:modId xmlns:p14="http://schemas.microsoft.com/office/powerpoint/2010/main" val="1839366273"/>
              </p:ext>
            </p:extLst>
          </p:nvPr>
        </p:nvGraphicFramePr>
        <p:xfrm>
          <a:off x="263823" y="5157192"/>
          <a:ext cx="8556328" cy="1646664"/>
        </p:xfrm>
        <a:graphic>
          <a:graphicData uri="http://schemas.openxmlformats.org/drawingml/2006/table">
            <a:tbl>
              <a:tblPr firstRow="1" bandRow="1">
                <a:tableStyleId>{5C22544A-7EE6-4342-B048-85BDC9FD1C3A}</a:tableStyleId>
              </a:tblPr>
              <a:tblGrid>
                <a:gridCol w="342004">
                  <a:extLst>
                    <a:ext uri="{9D8B030D-6E8A-4147-A177-3AD203B41FA5}">
                      <a16:colId xmlns:a16="http://schemas.microsoft.com/office/drawing/2014/main" xmlns="" val="20000"/>
                    </a:ext>
                  </a:extLst>
                </a:gridCol>
                <a:gridCol w="3080526">
                  <a:extLst>
                    <a:ext uri="{9D8B030D-6E8A-4147-A177-3AD203B41FA5}">
                      <a16:colId xmlns:a16="http://schemas.microsoft.com/office/drawing/2014/main" xmlns="" val="20001"/>
                    </a:ext>
                  </a:extLst>
                </a:gridCol>
                <a:gridCol w="1711266">
                  <a:extLst>
                    <a:ext uri="{9D8B030D-6E8A-4147-A177-3AD203B41FA5}">
                      <a16:colId xmlns:a16="http://schemas.microsoft.com/office/drawing/2014/main" xmlns="" val="20002"/>
                    </a:ext>
                  </a:extLst>
                </a:gridCol>
                <a:gridCol w="1711266">
                  <a:extLst>
                    <a:ext uri="{9D8B030D-6E8A-4147-A177-3AD203B41FA5}">
                      <a16:colId xmlns:a16="http://schemas.microsoft.com/office/drawing/2014/main" xmlns="" val="20003"/>
                    </a:ext>
                  </a:extLst>
                </a:gridCol>
                <a:gridCol w="1711266">
                  <a:extLst>
                    <a:ext uri="{9D8B030D-6E8A-4147-A177-3AD203B41FA5}">
                      <a16:colId xmlns:a16="http://schemas.microsoft.com/office/drawing/2014/main" xmlns="" val="20004"/>
                    </a:ext>
                  </a:extLst>
                </a:gridCol>
              </a:tblGrid>
              <a:tr h="370840">
                <a:tc>
                  <a:txBody>
                    <a:bodyPr/>
                    <a:lstStyle/>
                    <a:p>
                      <a:pPr algn="ctr" fontAlgn="ctr"/>
                      <a:r>
                        <a:rPr lang="ru-RU" sz="1050" b="0" i="0" u="none" strike="noStrike" dirty="0">
                          <a:solidFill>
                            <a:srgbClr val="000000"/>
                          </a:solidFill>
                          <a:effectLst/>
                          <a:latin typeface="Times New Roman"/>
                        </a:rPr>
                        <a:t>№ п/п</a:t>
                      </a:r>
                    </a:p>
                  </a:txBody>
                  <a:tcPr marL="7620" marR="7620" marT="7620" marB="0" anchor="ctr"/>
                </a:tc>
                <a:tc>
                  <a:txBody>
                    <a:bodyPr/>
                    <a:lstStyle/>
                    <a:p>
                      <a:pPr algn="ctr" fontAlgn="ctr"/>
                      <a:r>
                        <a:rPr lang="ru-RU" sz="1050" b="1" i="0" u="none" strike="noStrike" dirty="0">
                          <a:solidFill>
                            <a:srgbClr val="000000"/>
                          </a:solidFill>
                          <a:effectLst/>
                          <a:latin typeface="Times New Roman"/>
                        </a:rPr>
                        <a:t>Наименование заимствования</a:t>
                      </a:r>
                    </a:p>
                  </a:txBody>
                  <a:tcPr marL="7620" marR="7620" marT="7620" marB="0" anchor="ctr"/>
                </a:tc>
                <a:tc>
                  <a:txBody>
                    <a:bodyPr/>
                    <a:lstStyle/>
                    <a:p>
                      <a:pPr algn="ctr" fontAlgn="ctr"/>
                      <a:r>
                        <a:rPr lang="ru-RU" sz="1050" b="1" i="0" u="none" strike="noStrike" dirty="0">
                          <a:solidFill>
                            <a:srgbClr val="000000"/>
                          </a:solidFill>
                          <a:effectLst/>
                          <a:latin typeface="Times New Roman"/>
                        </a:rPr>
                        <a:t>Привлечение средств</a:t>
                      </a:r>
                      <a:br>
                        <a:rPr lang="ru-RU" sz="1050" b="1" i="0" u="none" strike="noStrike" dirty="0">
                          <a:solidFill>
                            <a:srgbClr val="000000"/>
                          </a:solidFill>
                          <a:effectLst/>
                          <a:latin typeface="Times New Roman"/>
                        </a:rPr>
                      </a:br>
                      <a:r>
                        <a:rPr lang="ru-RU" sz="1050" b="1" i="0" u="none" strike="noStrike" dirty="0">
                          <a:solidFill>
                            <a:srgbClr val="000000"/>
                          </a:solidFill>
                          <a:effectLst/>
                          <a:latin typeface="Times New Roman"/>
                        </a:rPr>
                        <a:t>в </a:t>
                      </a:r>
                      <a:r>
                        <a:rPr lang="ru-RU" sz="1050" b="1" i="0" u="none" strike="noStrike" dirty="0" smtClean="0">
                          <a:solidFill>
                            <a:srgbClr val="000000"/>
                          </a:solidFill>
                          <a:effectLst/>
                          <a:latin typeface="Times New Roman"/>
                        </a:rPr>
                        <a:t>2024 </a:t>
                      </a:r>
                      <a:r>
                        <a:rPr lang="ru-RU" sz="1050" b="1" i="0" u="none" strike="noStrike" dirty="0">
                          <a:solidFill>
                            <a:srgbClr val="000000"/>
                          </a:solidFill>
                          <a:effectLst/>
                          <a:latin typeface="Times New Roman"/>
                        </a:rPr>
                        <a:t>году</a:t>
                      </a:r>
                    </a:p>
                  </a:txBody>
                  <a:tcPr marL="7620" marR="7620" marT="7620" marB="0" anchor="ctr"/>
                </a:tc>
                <a:tc>
                  <a:txBody>
                    <a:bodyPr/>
                    <a:lstStyle/>
                    <a:p>
                      <a:pPr algn="ctr" fontAlgn="ctr"/>
                      <a:r>
                        <a:rPr lang="ru-RU" sz="1050" b="1" i="0" u="none" strike="noStrike" dirty="0">
                          <a:solidFill>
                            <a:srgbClr val="000000"/>
                          </a:solidFill>
                          <a:effectLst/>
                          <a:latin typeface="Times New Roman"/>
                        </a:rPr>
                        <a:t>Погашение основного</a:t>
                      </a:r>
                      <a:br>
                        <a:rPr lang="ru-RU" sz="1050" b="1" i="0" u="none" strike="noStrike" dirty="0">
                          <a:solidFill>
                            <a:srgbClr val="000000"/>
                          </a:solidFill>
                          <a:effectLst/>
                          <a:latin typeface="Times New Roman"/>
                        </a:rPr>
                      </a:br>
                      <a:r>
                        <a:rPr lang="ru-RU" sz="1050" b="1" i="0" u="none" strike="noStrike" dirty="0">
                          <a:solidFill>
                            <a:srgbClr val="000000"/>
                          </a:solidFill>
                          <a:effectLst/>
                          <a:latin typeface="Times New Roman"/>
                        </a:rPr>
                        <a:t>долга в </a:t>
                      </a:r>
                      <a:r>
                        <a:rPr lang="ru-RU" sz="1050" b="1" i="0" u="none" strike="noStrike" dirty="0" smtClean="0">
                          <a:solidFill>
                            <a:srgbClr val="000000"/>
                          </a:solidFill>
                          <a:effectLst/>
                          <a:latin typeface="Times New Roman"/>
                        </a:rPr>
                        <a:t>2024году</a:t>
                      </a:r>
                      <a:endParaRPr lang="ru-RU" sz="1050" b="1" i="0" u="none" strike="noStrike" dirty="0">
                        <a:solidFill>
                          <a:srgbClr val="000000"/>
                        </a:solidFill>
                        <a:effectLst/>
                        <a:latin typeface="Times New Roman"/>
                      </a:endParaRPr>
                    </a:p>
                  </a:txBody>
                  <a:tcPr marL="7620" marR="7620" marT="7620" marB="0" anchor="ctr"/>
                </a:tc>
                <a:tc>
                  <a:txBody>
                    <a:bodyPr/>
                    <a:lstStyle/>
                    <a:p>
                      <a:pPr algn="ctr" fontAlgn="ctr"/>
                      <a:r>
                        <a:rPr lang="ru-RU" sz="1050" b="1" i="0" u="none" strike="noStrike">
                          <a:solidFill>
                            <a:srgbClr val="000000"/>
                          </a:solidFill>
                          <a:effectLst/>
                          <a:latin typeface="Times New Roman"/>
                        </a:rPr>
                        <a:t>Предельный срок погашения  долговых обязательств, лет</a:t>
                      </a:r>
                    </a:p>
                  </a:txBody>
                  <a:tcPr marL="7620" marR="7620" marT="7620" marB="0" anchor="ctr"/>
                </a:tc>
                <a:extLst>
                  <a:ext uri="{0D108BD9-81ED-4DB2-BD59-A6C34878D82A}">
                    <a16:rowId xmlns:a16="http://schemas.microsoft.com/office/drawing/2014/main" xmlns="" val="10000"/>
                  </a:ext>
                </a:extLst>
              </a:tr>
              <a:tr h="370840">
                <a:tc>
                  <a:txBody>
                    <a:bodyPr/>
                    <a:lstStyle/>
                    <a:p>
                      <a:pPr algn="ctr" fontAlgn="ctr"/>
                      <a:r>
                        <a:rPr lang="ru-RU" sz="1050" b="0" i="0" u="none" strike="noStrike">
                          <a:solidFill>
                            <a:srgbClr val="000000"/>
                          </a:solidFill>
                          <a:effectLst/>
                          <a:latin typeface="Times New Roman"/>
                        </a:rPr>
                        <a:t>1</a:t>
                      </a:r>
                    </a:p>
                  </a:txBody>
                  <a:tcPr marL="7620" marR="7620" marT="7620" marB="0" anchor="ctr"/>
                </a:tc>
                <a:tc>
                  <a:txBody>
                    <a:bodyPr/>
                    <a:lstStyle/>
                    <a:p>
                      <a:pPr algn="l" fontAlgn="ctr"/>
                      <a:r>
                        <a:rPr lang="ru-RU" sz="1050" b="0" i="0" u="none" strike="noStrike" dirty="0">
                          <a:solidFill>
                            <a:srgbClr val="000000"/>
                          </a:solidFill>
                          <a:effectLst/>
                          <a:latin typeface="Times New Roman"/>
                        </a:rPr>
                        <a:t>Кредиты, привлекаемые городским округом Октябрьск от кредитных организаций в валюте Российской Федерации</a:t>
                      </a:r>
                    </a:p>
                  </a:txBody>
                  <a:tcPr marL="7620" marR="7620" marT="7620" marB="0" anchor="ctr"/>
                </a:tc>
                <a:tc>
                  <a:txBody>
                    <a:bodyPr/>
                    <a:lstStyle/>
                    <a:p>
                      <a:pPr algn="ctr" fontAlgn="t"/>
                      <a:r>
                        <a:rPr lang="ru-RU" sz="1050" b="0" i="0" u="none" strike="noStrike" kern="1200" dirty="0">
                          <a:solidFill>
                            <a:srgbClr val="000000"/>
                          </a:solidFill>
                          <a:effectLst/>
                          <a:latin typeface="Times New Roman"/>
                          <a:ea typeface="+mn-ea"/>
                          <a:cs typeface="+mn-cs"/>
                        </a:rPr>
                        <a:t>37 264,5</a:t>
                      </a:r>
                    </a:p>
                  </a:txBody>
                  <a:tcPr marL="7620" marR="7620" marT="7620" marB="0" anchor="ctr"/>
                </a:tc>
                <a:tc>
                  <a:txBody>
                    <a:bodyPr/>
                    <a:lstStyle/>
                    <a:p>
                      <a:pPr algn="ctr" fontAlgn="t"/>
                      <a:r>
                        <a:rPr lang="ru-RU" sz="1050" b="0" i="0" u="none" strike="noStrike" kern="1200" dirty="0">
                          <a:solidFill>
                            <a:srgbClr val="000000"/>
                          </a:solidFill>
                          <a:effectLst/>
                          <a:latin typeface="Times New Roman"/>
                          <a:ea typeface="+mn-ea"/>
                          <a:cs typeface="+mn-cs"/>
                        </a:rPr>
                        <a:t>35 919,0</a:t>
                      </a:r>
                    </a:p>
                  </a:txBody>
                  <a:tcPr marL="7620" marR="7620" marT="7620" marB="0" anchor="ctr"/>
                </a:tc>
                <a:tc>
                  <a:txBody>
                    <a:bodyPr/>
                    <a:lstStyle/>
                    <a:p>
                      <a:pPr algn="ctr" fontAlgn="t"/>
                      <a:r>
                        <a:rPr lang="ru-RU" sz="1050" b="0" i="0" u="none" strike="noStrike" dirty="0">
                          <a:solidFill>
                            <a:srgbClr val="000000"/>
                          </a:solidFill>
                          <a:effectLst/>
                          <a:latin typeface="Times New Roman"/>
                        </a:rPr>
                        <a:t>3 </a:t>
                      </a:r>
                    </a:p>
                  </a:txBody>
                  <a:tcPr marL="7620" marR="7620" marT="7620" marB="0" anchor="ctr"/>
                </a:tc>
                <a:extLst>
                  <a:ext uri="{0D108BD9-81ED-4DB2-BD59-A6C34878D82A}">
                    <a16:rowId xmlns:a16="http://schemas.microsoft.com/office/drawing/2014/main" xmlns="" val="10001"/>
                  </a:ext>
                </a:extLst>
              </a:tr>
              <a:tr h="370840">
                <a:tc>
                  <a:txBody>
                    <a:bodyPr/>
                    <a:lstStyle/>
                    <a:p>
                      <a:pPr algn="ctr" fontAlgn="ctr"/>
                      <a:r>
                        <a:rPr lang="ru-RU" sz="1050" b="0" i="0" u="none" strike="noStrike">
                          <a:solidFill>
                            <a:srgbClr val="000000"/>
                          </a:solidFill>
                          <a:effectLst/>
                          <a:latin typeface="Times New Roman"/>
                        </a:rPr>
                        <a:t>2</a:t>
                      </a:r>
                    </a:p>
                  </a:txBody>
                  <a:tcPr marL="7620" marR="7620" marT="7620" marB="0" anchor="ctr"/>
                </a:tc>
                <a:tc>
                  <a:txBody>
                    <a:bodyPr/>
                    <a:lstStyle/>
                    <a:p>
                      <a:pPr algn="l" fontAlgn="ctr"/>
                      <a:r>
                        <a:rPr lang="ru-RU" sz="1050" b="0" i="0" u="none" strike="noStrike">
                          <a:solidFill>
                            <a:srgbClr val="000000"/>
                          </a:solidFill>
                          <a:effectLst/>
                          <a:latin typeface="Times New Roman"/>
                        </a:rPr>
                        <a:t>Кредиты, привлекаемые городским округом Октябрьск от других бюджетов бюджетной системы Российской Федерации</a:t>
                      </a:r>
                    </a:p>
                  </a:txBody>
                  <a:tcPr marL="7620" marR="7620" marT="7620" marB="0" anchor="ctr"/>
                </a:tc>
                <a:tc>
                  <a:txBody>
                    <a:bodyPr/>
                    <a:lstStyle/>
                    <a:p>
                      <a:pPr algn="ctr" fontAlgn="t"/>
                      <a:r>
                        <a:rPr lang="ru-RU" sz="1050" b="0" i="0" u="none" strike="noStrike" kern="1200" dirty="0">
                          <a:solidFill>
                            <a:srgbClr val="000000"/>
                          </a:solidFill>
                          <a:effectLst/>
                          <a:latin typeface="Times New Roman"/>
                          <a:ea typeface="+mn-ea"/>
                          <a:cs typeface="+mn-cs"/>
                        </a:rPr>
                        <a:t>0,0</a:t>
                      </a:r>
                    </a:p>
                  </a:txBody>
                  <a:tcPr marL="7620" marR="7620" marT="7620" marB="0" anchor="ctr"/>
                </a:tc>
                <a:tc>
                  <a:txBody>
                    <a:bodyPr/>
                    <a:lstStyle/>
                    <a:p>
                      <a:pPr algn="ctr" fontAlgn="t"/>
                      <a:r>
                        <a:rPr lang="ru-RU" sz="1050" b="0" i="0" u="none" strike="noStrike" kern="1200" dirty="0">
                          <a:solidFill>
                            <a:srgbClr val="000000"/>
                          </a:solidFill>
                          <a:effectLst/>
                          <a:latin typeface="Times New Roman"/>
                          <a:ea typeface="+mn-ea"/>
                          <a:cs typeface="+mn-cs"/>
                        </a:rPr>
                        <a:t>1 896,0</a:t>
                      </a:r>
                    </a:p>
                  </a:txBody>
                  <a:tcPr marL="7620" marR="7620" marT="7620" marB="0" anchor="ctr"/>
                </a:tc>
                <a:tc>
                  <a:txBody>
                    <a:bodyPr/>
                    <a:lstStyle/>
                    <a:p>
                      <a:pPr algn="ctr" fontAlgn="t"/>
                      <a:r>
                        <a:rPr lang="ru-RU" sz="1050" b="0" i="0" u="none" strike="noStrike" dirty="0">
                          <a:solidFill>
                            <a:srgbClr val="000000"/>
                          </a:solidFill>
                          <a:effectLst/>
                          <a:latin typeface="Times New Roman"/>
                        </a:rPr>
                        <a:t> </a:t>
                      </a:r>
                    </a:p>
                  </a:txBody>
                  <a:tcPr marL="7620" marR="7620" marT="7620" marB="0" anchor="ctr"/>
                </a:tc>
                <a:extLst>
                  <a:ext uri="{0D108BD9-81ED-4DB2-BD59-A6C34878D82A}">
                    <a16:rowId xmlns:a16="http://schemas.microsoft.com/office/drawing/2014/main" xmlns="" val="10002"/>
                  </a:ext>
                </a:extLst>
              </a:tr>
              <a:tr h="183624">
                <a:tc>
                  <a:txBody>
                    <a:bodyPr/>
                    <a:lstStyle/>
                    <a:p>
                      <a:pPr algn="ctr" fontAlgn="ctr"/>
                      <a:r>
                        <a:rPr lang="ru-RU" sz="1050" b="0" i="0" u="none" strike="noStrike">
                          <a:solidFill>
                            <a:srgbClr val="000000"/>
                          </a:solidFill>
                          <a:effectLst/>
                          <a:latin typeface="Times New Roman"/>
                        </a:rPr>
                        <a:t> </a:t>
                      </a:r>
                    </a:p>
                  </a:txBody>
                  <a:tcPr marL="7620" marR="7620" marT="7620" marB="0" anchor="ctr"/>
                </a:tc>
                <a:tc>
                  <a:txBody>
                    <a:bodyPr/>
                    <a:lstStyle/>
                    <a:p>
                      <a:pPr algn="l" fontAlgn="b"/>
                      <a:r>
                        <a:rPr lang="ru-RU" sz="1050" b="1" i="0" u="none" strike="noStrike">
                          <a:solidFill>
                            <a:srgbClr val="000000"/>
                          </a:solidFill>
                          <a:effectLst/>
                          <a:latin typeface="Times New Roman"/>
                        </a:rPr>
                        <a:t>ИТОГО:</a:t>
                      </a:r>
                    </a:p>
                  </a:txBody>
                  <a:tcPr marL="7620" marR="7620" marT="7620" marB="0" anchor="b"/>
                </a:tc>
                <a:tc>
                  <a:txBody>
                    <a:bodyPr/>
                    <a:lstStyle/>
                    <a:p>
                      <a:pPr algn="ctr" fontAlgn="t"/>
                      <a:r>
                        <a:rPr lang="ru-RU" sz="1050" b="1" i="0" u="none" strike="noStrike" kern="1200" dirty="0">
                          <a:solidFill>
                            <a:srgbClr val="000000"/>
                          </a:solidFill>
                          <a:effectLst/>
                          <a:latin typeface="Times New Roman"/>
                          <a:ea typeface="+mn-ea"/>
                          <a:cs typeface="+mn-cs"/>
                        </a:rPr>
                        <a:t>37 264,5</a:t>
                      </a:r>
                    </a:p>
                  </a:txBody>
                  <a:tcPr marL="7620" marR="7620" marT="7620" marB="0" anchor="ctr"/>
                </a:tc>
                <a:tc>
                  <a:txBody>
                    <a:bodyPr/>
                    <a:lstStyle/>
                    <a:p>
                      <a:pPr algn="ctr" fontAlgn="t"/>
                      <a:r>
                        <a:rPr lang="ru-RU" sz="1050" b="1" i="0" u="none" strike="noStrike" kern="1200" dirty="0">
                          <a:solidFill>
                            <a:srgbClr val="000000"/>
                          </a:solidFill>
                          <a:effectLst/>
                          <a:latin typeface="Times New Roman"/>
                          <a:ea typeface="+mn-ea"/>
                          <a:cs typeface="+mn-cs"/>
                        </a:rPr>
                        <a:t>37 815,0</a:t>
                      </a:r>
                    </a:p>
                  </a:txBody>
                  <a:tcPr marL="7620" marR="7620" marT="7620" marB="0" anchor="ctr"/>
                </a:tc>
                <a:tc>
                  <a:txBody>
                    <a:bodyPr/>
                    <a:lstStyle/>
                    <a:p>
                      <a:pPr algn="ctr" fontAlgn="t"/>
                      <a:r>
                        <a:rPr lang="ru-RU" sz="1050" b="0" i="0" u="none" strike="noStrike" dirty="0">
                          <a:solidFill>
                            <a:srgbClr val="000000"/>
                          </a:solidFill>
                          <a:effectLst/>
                          <a:latin typeface="Times New Roman"/>
                        </a:rPr>
                        <a:t> </a:t>
                      </a:r>
                    </a:p>
                  </a:txBody>
                  <a:tcPr marL="7620" marR="7620" marT="7620" marB="0" anchor="ctr"/>
                </a:tc>
                <a:extLst>
                  <a:ext uri="{0D108BD9-81ED-4DB2-BD59-A6C34878D82A}">
                    <a16:rowId xmlns:a16="http://schemas.microsoft.com/office/drawing/2014/main" xmlns="" val="10003"/>
                  </a:ext>
                </a:extLst>
              </a:tr>
            </a:tbl>
          </a:graphicData>
        </a:graphic>
      </p:graphicFrame>
    </p:spTree>
  </p:cSld>
  <p:clrMapOvr>
    <a:masterClrMapping/>
  </p:clrMapOvr>
  <p:transition>
    <p:pull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07504" y="44624"/>
            <a:ext cx="8928992" cy="6986528"/>
          </a:xfrm>
          <a:prstGeom prst="rect">
            <a:avLst/>
          </a:prstGeom>
        </p:spPr>
        <p:txBody>
          <a:bodyPr wrap="square">
            <a:spAutoFit/>
          </a:bodyPr>
          <a:lstStyle/>
          <a:p>
            <a:pPr algn="just">
              <a:tabLst>
                <a:tab pos="355600" algn="l"/>
              </a:tabLst>
            </a:pP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Программа муниципальных внутренних заимствований городского округа Октябрьск Самарской области на 2022 год и плановый период 2023 и 2024 годов предусматривает погашение долговых обязательств прошлых лет. </a:t>
            </a:r>
          </a:p>
          <a:p>
            <a:pPr algn="just">
              <a:tabLst>
                <a:tab pos="355600" algn="l"/>
              </a:tabLst>
            </a:pPr>
            <a:r>
              <a:rPr lang="ru-RU" sz="1600" dirty="0" smtClean="0">
                <a:latin typeface="Times New Roman" panose="02020603050405020304" pitchFamily="18" charset="0"/>
                <a:cs typeface="Times New Roman" panose="02020603050405020304" pitchFamily="18" charset="0"/>
              </a:rPr>
              <a:t>       В </a:t>
            </a:r>
            <a:r>
              <a:rPr lang="ru-RU" sz="1600" dirty="0">
                <a:latin typeface="Times New Roman" panose="02020603050405020304" pitchFamily="18" charset="0"/>
                <a:cs typeface="Times New Roman" panose="02020603050405020304" pitchFamily="18" charset="0"/>
              </a:rPr>
              <a:t>соответствии с заключенными и планируемыми к заключению договорами и графиками погашения долговых обязательств в 2022 году предусмотрено привлечение кредита </a:t>
            </a:r>
            <a:r>
              <a:rPr lang="ru-RU" sz="1600" dirty="0" smtClean="0">
                <a:latin typeface="Times New Roman" panose="02020603050405020304" pitchFamily="18" charset="0"/>
                <a:cs typeface="Times New Roman" panose="02020603050405020304" pitchFamily="18" charset="0"/>
              </a:rPr>
              <a:t>от кредитных организаций </a:t>
            </a:r>
            <a:r>
              <a:rPr lang="ru-RU" sz="1600" dirty="0">
                <a:latin typeface="Times New Roman" panose="02020603050405020304" pitchFamily="18" charset="0"/>
                <a:cs typeface="Times New Roman" panose="02020603050405020304" pitchFamily="18" charset="0"/>
              </a:rPr>
              <a:t>в сумме 52974,0 тыс. рублей,  погашение бюджетного кредита в сумме 56368,9 тыс. рублей,  в 2023 году предусмотрено привлечение кредита </a:t>
            </a:r>
            <a:r>
              <a:rPr lang="ru-RU" sz="1600" dirty="0" smtClean="0">
                <a:latin typeface="Times New Roman" panose="02020603050405020304" pitchFamily="18" charset="0"/>
                <a:cs typeface="Times New Roman" panose="02020603050405020304" pitchFamily="18" charset="0"/>
              </a:rPr>
              <a:t>от кредитных </a:t>
            </a:r>
            <a:r>
              <a:rPr lang="ru-RU" sz="1600" dirty="0">
                <a:latin typeface="Times New Roman" panose="02020603050405020304" pitchFamily="18" charset="0"/>
                <a:cs typeface="Times New Roman" panose="02020603050405020304" pitchFamily="18" charset="0"/>
              </a:rPr>
              <a:t>организаций в сумме 37900,0 тыс. рублей, погашение бюджетного кредита в сумме 38210,2 тыс. рублей, в 2024 году  предусмотрено привлечение кредита </a:t>
            </a:r>
            <a:r>
              <a:rPr lang="ru-RU" sz="1600" dirty="0" smtClean="0">
                <a:latin typeface="Times New Roman" panose="02020603050405020304" pitchFamily="18" charset="0"/>
                <a:cs typeface="Times New Roman" panose="02020603050405020304" pitchFamily="18" charset="0"/>
              </a:rPr>
              <a:t>от кредитных организаций </a:t>
            </a:r>
            <a:r>
              <a:rPr lang="ru-RU" sz="1600" dirty="0">
                <a:latin typeface="Times New Roman" panose="02020603050405020304" pitchFamily="18" charset="0"/>
                <a:cs typeface="Times New Roman" panose="02020603050405020304" pitchFamily="18" charset="0"/>
              </a:rPr>
              <a:t>в сумме 37264,5 тыс. рублей,  погашение кредита от </a:t>
            </a:r>
            <a:r>
              <a:rPr lang="ru-RU" sz="1600" dirty="0" smtClean="0">
                <a:latin typeface="Times New Roman" panose="02020603050405020304" pitchFamily="18" charset="0"/>
                <a:cs typeface="Times New Roman" panose="02020603050405020304" pitchFamily="18" charset="0"/>
              </a:rPr>
              <a:t>кредитных организаций в </a:t>
            </a:r>
            <a:r>
              <a:rPr lang="ru-RU" sz="1600" dirty="0">
                <a:latin typeface="Times New Roman" panose="02020603050405020304" pitchFamily="18" charset="0"/>
                <a:cs typeface="Times New Roman" panose="02020603050405020304" pitchFamily="18" charset="0"/>
              </a:rPr>
              <a:t>сумме </a:t>
            </a:r>
            <a:r>
              <a:rPr lang="ru-RU" sz="1600" dirty="0" smtClean="0">
                <a:latin typeface="Times New Roman" panose="02020603050405020304" pitchFamily="18" charset="0"/>
                <a:cs typeface="Times New Roman" panose="02020603050405020304" pitchFamily="18" charset="0"/>
              </a:rPr>
              <a:t>35919,0 </a:t>
            </a:r>
            <a:r>
              <a:rPr lang="ru-RU" sz="1600" dirty="0">
                <a:latin typeface="Times New Roman" panose="02020603050405020304" pitchFamily="18" charset="0"/>
                <a:cs typeface="Times New Roman" panose="02020603050405020304" pitchFamily="18" charset="0"/>
              </a:rPr>
              <a:t>тыс. рублей, погашение бюджетного кредита  в сумме 1896,0 тыс. рублей.</a:t>
            </a:r>
          </a:p>
          <a:p>
            <a:pPr algn="just">
              <a:tabLst>
                <a:tab pos="355600" algn="l"/>
              </a:tabLst>
            </a:pPr>
            <a:r>
              <a:rPr lang="ru-RU" sz="1600" dirty="0">
                <a:latin typeface="Times New Roman" panose="02020603050405020304" pitchFamily="18" charset="0"/>
                <a:cs typeface="Times New Roman" panose="02020603050405020304" pitchFamily="18" charset="0"/>
              </a:rPr>
              <a:t>Предельный объем  внутреннего муниципального долга городского округа Октябрьск Самарской области:</a:t>
            </a:r>
          </a:p>
          <a:p>
            <a:pPr algn="just">
              <a:tabLst>
                <a:tab pos="355600" algn="l"/>
              </a:tabLst>
            </a:pPr>
            <a:r>
              <a:rPr lang="ru-RU" sz="1600" dirty="0">
                <a:latin typeface="Times New Roman" panose="02020603050405020304" pitchFamily="18" charset="0"/>
                <a:cs typeface="Times New Roman" panose="02020603050405020304" pitchFamily="18" charset="0"/>
              </a:rPr>
              <a:t>в 2022 году в сумме 134700,0 тыс. рублей;</a:t>
            </a:r>
          </a:p>
          <a:p>
            <a:pPr algn="just">
              <a:tabLst>
                <a:tab pos="355600" algn="l"/>
              </a:tabLst>
            </a:pPr>
            <a:r>
              <a:rPr lang="ru-RU" sz="1600" dirty="0">
                <a:latin typeface="Times New Roman" panose="02020603050405020304" pitchFamily="18" charset="0"/>
                <a:cs typeface="Times New Roman" panose="02020603050405020304" pitchFamily="18" charset="0"/>
              </a:rPr>
              <a:t>в 2023 году в сумме 138000,0 тыс. рублей;</a:t>
            </a:r>
          </a:p>
          <a:p>
            <a:pPr algn="just">
              <a:tabLst>
                <a:tab pos="355600" algn="l"/>
              </a:tabLst>
            </a:pPr>
            <a:r>
              <a:rPr lang="ru-RU" sz="1600" dirty="0" smtClean="0">
                <a:latin typeface="Times New Roman" panose="02020603050405020304" pitchFamily="18" charset="0"/>
                <a:cs typeface="Times New Roman" panose="02020603050405020304" pitchFamily="18" charset="0"/>
              </a:rPr>
              <a:t>в </a:t>
            </a:r>
            <a:r>
              <a:rPr lang="ru-RU" sz="1600" dirty="0">
                <a:latin typeface="Times New Roman" panose="02020603050405020304" pitchFamily="18" charset="0"/>
                <a:cs typeface="Times New Roman" panose="02020603050405020304" pitchFamily="18" charset="0"/>
              </a:rPr>
              <a:t>2024 году в сумме 145900,0 тыс. рублей.</a:t>
            </a:r>
          </a:p>
          <a:p>
            <a:pPr algn="just">
              <a:tabLst>
                <a:tab pos="355600" algn="l"/>
              </a:tabLst>
            </a:pPr>
            <a:r>
              <a:rPr lang="ru-RU" sz="1600" dirty="0" smtClean="0">
                <a:latin typeface="Times New Roman" panose="02020603050405020304" pitchFamily="18" charset="0"/>
                <a:cs typeface="Times New Roman" panose="02020603050405020304" pitchFamily="18" charset="0"/>
              </a:rPr>
              <a:t>    Верхний </a:t>
            </a:r>
            <a:r>
              <a:rPr lang="ru-RU" sz="1600" dirty="0">
                <a:latin typeface="Times New Roman" panose="02020603050405020304" pitchFamily="18" charset="0"/>
                <a:cs typeface="Times New Roman" panose="02020603050405020304" pitchFamily="18" charset="0"/>
              </a:rPr>
              <a:t>предел муниципального внутреннего долга городского округа Октябрьск Самарской области по состоянию:   </a:t>
            </a:r>
          </a:p>
          <a:p>
            <a:pPr algn="just">
              <a:tabLst>
                <a:tab pos="355600" algn="l"/>
              </a:tabLst>
            </a:pPr>
            <a:r>
              <a:rPr lang="ru-RU" sz="1600" dirty="0">
                <a:latin typeface="Times New Roman" panose="02020603050405020304" pitchFamily="18" charset="0"/>
                <a:cs typeface="Times New Roman" panose="02020603050405020304" pitchFamily="18" charset="0"/>
              </a:rPr>
              <a:t>на 01.01.2023 года составит 93080,2 тыс. рублей;</a:t>
            </a:r>
          </a:p>
          <a:p>
            <a:pPr algn="just">
              <a:tabLst>
                <a:tab pos="355600" algn="l"/>
              </a:tabLst>
            </a:pPr>
            <a:r>
              <a:rPr lang="ru-RU" sz="1600" dirty="0">
                <a:latin typeface="Times New Roman" panose="02020603050405020304" pitchFamily="18" charset="0"/>
                <a:cs typeface="Times New Roman" panose="02020603050405020304" pitchFamily="18" charset="0"/>
              </a:rPr>
              <a:t>на 01.01.2024 года составит 92770,0 тыс. рублей;</a:t>
            </a:r>
          </a:p>
          <a:p>
            <a:pPr algn="just">
              <a:tabLst>
                <a:tab pos="355600" algn="l"/>
              </a:tabLst>
            </a:pPr>
            <a:r>
              <a:rPr lang="ru-RU" sz="1600" dirty="0">
                <a:latin typeface="Times New Roman" panose="02020603050405020304" pitchFamily="18" charset="0"/>
                <a:cs typeface="Times New Roman" panose="02020603050405020304" pitchFamily="18" charset="0"/>
              </a:rPr>
              <a:t>на 01.01.2025 года составит 92219,5 тыс. рублей.</a:t>
            </a:r>
          </a:p>
          <a:p>
            <a:pPr algn="just">
              <a:tabLst>
                <a:tab pos="355600" algn="l"/>
              </a:tabLst>
            </a:pPr>
            <a:r>
              <a:rPr lang="ru-RU" sz="1600" dirty="0">
                <a:latin typeface="Times New Roman" panose="02020603050405020304" pitchFamily="18" charset="0"/>
                <a:cs typeface="Times New Roman" panose="02020603050405020304" pitchFamily="18" charset="0"/>
              </a:rPr>
              <a:t>Расходы на обслуживание муниципального долга запланированы в следующих объемах: на 2022 год – 1781,0 тыс. рублей; на 2023 год- 1679,0 тыс. рублей; на 2024 год – 1666,0 тыс. рублей.</a:t>
            </a:r>
          </a:p>
          <a:p>
            <a:pPr algn="just">
              <a:tabLst>
                <a:tab pos="355600" algn="l"/>
              </a:tabLst>
            </a:pP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Указанное </a:t>
            </a:r>
            <a:r>
              <a:rPr lang="ru-RU" sz="1600" dirty="0">
                <a:latin typeface="Times New Roman" panose="02020603050405020304" pitchFamily="18" charset="0"/>
                <a:cs typeface="Times New Roman" panose="02020603050405020304" pitchFamily="18" charset="0"/>
              </a:rPr>
              <a:t>значение показателя долга не превышает ограничения, установленные Бюджетным Кодексом Российской Федерации.</a:t>
            </a:r>
          </a:p>
          <a:p>
            <a:pPr algn="just">
              <a:tabLst>
                <a:tab pos="355600" algn="l"/>
              </a:tabLst>
            </a:pPr>
            <a:r>
              <a:rPr lang="ru-RU" sz="1600" dirty="0" smtClean="0">
                <a:latin typeface="Times New Roman" panose="02020603050405020304" pitchFamily="18" charset="0"/>
                <a:cs typeface="Times New Roman" panose="02020603050405020304" pitchFamily="18" charset="0"/>
              </a:rPr>
              <a:t>      Предоставление </a:t>
            </a:r>
            <a:r>
              <a:rPr lang="ru-RU" sz="1600" dirty="0">
                <a:latin typeface="Times New Roman" panose="02020603050405020304" pitchFamily="18" charset="0"/>
                <a:cs typeface="Times New Roman" panose="02020603050405020304" pitchFamily="18" charset="0"/>
              </a:rPr>
              <a:t>муниципальных гарантий городским округом Октябрьск в 2022-2024 годы не предусмотрено</a:t>
            </a:r>
            <a:r>
              <a:rPr lang="ru-RU" sz="1600" dirty="0" smtClean="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p:txBody>
      </p:sp>
    </p:spTree>
  </p:cSld>
  <p:clrMapOvr>
    <a:masterClrMapping/>
  </p:clrMapOvr>
  <p:transition>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1132384" y="393630"/>
            <a:ext cx="7488237"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449263"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ru-RU" altLang="ru-RU" sz="1200" dirty="0">
                <a:latin typeface="Times New Roman" pitchFamily="18" charset="0"/>
              </a:rPr>
              <a:t>Таблица 1</a:t>
            </a:r>
          </a:p>
          <a:p>
            <a:pPr algn="ctr" eaLnBrk="1" hangingPunct="1"/>
            <a:r>
              <a:rPr lang="ru-RU" altLang="ru-RU" b="1" dirty="0">
                <a:latin typeface="Times New Roman" pitchFamily="18" charset="0"/>
              </a:rPr>
              <a:t>Основные характеристики бюджета </a:t>
            </a:r>
            <a:br>
              <a:rPr lang="ru-RU" altLang="ru-RU" b="1" dirty="0">
                <a:latin typeface="Times New Roman" pitchFamily="18" charset="0"/>
              </a:rPr>
            </a:br>
            <a:r>
              <a:rPr lang="ru-RU" altLang="ru-RU" b="1" dirty="0">
                <a:latin typeface="Times New Roman" pitchFamily="18" charset="0"/>
              </a:rPr>
              <a:t>на </a:t>
            </a:r>
            <a:r>
              <a:rPr lang="ru-RU" altLang="ru-RU" b="1" dirty="0" smtClean="0">
                <a:latin typeface="Times New Roman" pitchFamily="18" charset="0"/>
              </a:rPr>
              <a:t>2022 </a:t>
            </a:r>
            <a:r>
              <a:rPr lang="ru-RU" altLang="ru-RU" b="1" dirty="0">
                <a:latin typeface="Times New Roman" pitchFamily="18" charset="0"/>
              </a:rPr>
              <a:t>год и на плановый период </a:t>
            </a:r>
            <a:r>
              <a:rPr lang="ru-RU" altLang="ru-RU" b="1" dirty="0" smtClean="0">
                <a:latin typeface="Times New Roman" pitchFamily="18" charset="0"/>
              </a:rPr>
              <a:t>2023-2024 годов</a:t>
            </a:r>
          </a:p>
          <a:p>
            <a:pPr algn="r" eaLnBrk="1" hangingPunct="1"/>
            <a:r>
              <a:rPr lang="ru-RU" altLang="ru-RU" dirty="0">
                <a:latin typeface="Times New Roman" pitchFamily="18" charset="0"/>
              </a:rPr>
              <a:t>						                </a:t>
            </a:r>
            <a:r>
              <a:rPr lang="ru-RU" altLang="ru-RU" sz="1200" dirty="0">
                <a:latin typeface="Times New Roman" pitchFamily="18" charset="0"/>
              </a:rPr>
              <a:t>тыс. рублей</a:t>
            </a:r>
          </a:p>
        </p:txBody>
      </p:sp>
      <p:graphicFrame>
        <p:nvGraphicFramePr>
          <p:cNvPr id="4" name="Таблица 3"/>
          <p:cNvGraphicFramePr>
            <a:graphicFrameLocks noGrp="1"/>
          </p:cNvGraphicFramePr>
          <p:nvPr>
            <p:extLst>
              <p:ext uri="{D42A27DB-BD31-4B8C-83A1-F6EECF244321}">
                <p14:modId xmlns:p14="http://schemas.microsoft.com/office/powerpoint/2010/main" val="2966433722"/>
              </p:ext>
            </p:extLst>
          </p:nvPr>
        </p:nvGraphicFramePr>
        <p:xfrm>
          <a:off x="251520" y="1822871"/>
          <a:ext cx="8712970" cy="4414441"/>
        </p:xfrm>
        <a:graphic>
          <a:graphicData uri="http://schemas.openxmlformats.org/drawingml/2006/table">
            <a:tbl>
              <a:tblPr firstRow="1" bandRow="1">
                <a:tableStyleId>{5C22544A-7EE6-4342-B048-85BDC9FD1C3A}</a:tableStyleId>
              </a:tblPr>
              <a:tblGrid>
                <a:gridCol w="1224136">
                  <a:extLst>
                    <a:ext uri="{9D8B030D-6E8A-4147-A177-3AD203B41FA5}">
                      <a16:colId xmlns:a16="http://schemas.microsoft.com/office/drawing/2014/main" xmlns="" val="20000"/>
                    </a:ext>
                  </a:extLst>
                </a:gridCol>
                <a:gridCol w="936104">
                  <a:extLst>
                    <a:ext uri="{9D8B030D-6E8A-4147-A177-3AD203B41FA5}">
                      <a16:colId xmlns:a16="http://schemas.microsoft.com/office/drawing/2014/main" xmlns="" val="20001"/>
                    </a:ext>
                  </a:extLst>
                </a:gridCol>
                <a:gridCol w="936104">
                  <a:extLst>
                    <a:ext uri="{9D8B030D-6E8A-4147-A177-3AD203B41FA5}">
                      <a16:colId xmlns:a16="http://schemas.microsoft.com/office/drawing/2014/main" xmlns="" val="20002"/>
                    </a:ext>
                  </a:extLst>
                </a:gridCol>
                <a:gridCol w="983314">
                  <a:extLst>
                    <a:ext uri="{9D8B030D-6E8A-4147-A177-3AD203B41FA5}">
                      <a16:colId xmlns:a16="http://schemas.microsoft.com/office/drawing/2014/main" xmlns="" val="20003"/>
                    </a:ext>
                  </a:extLst>
                </a:gridCol>
                <a:gridCol w="1104907">
                  <a:extLst>
                    <a:ext uri="{9D8B030D-6E8A-4147-A177-3AD203B41FA5}">
                      <a16:colId xmlns:a16="http://schemas.microsoft.com/office/drawing/2014/main" xmlns="" val="20004"/>
                    </a:ext>
                  </a:extLst>
                </a:gridCol>
                <a:gridCol w="934921">
                  <a:extLst>
                    <a:ext uri="{9D8B030D-6E8A-4147-A177-3AD203B41FA5}">
                      <a16:colId xmlns:a16="http://schemas.microsoft.com/office/drawing/2014/main" xmlns="" val="20005"/>
                    </a:ext>
                  </a:extLst>
                </a:gridCol>
                <a:gridCol w="934921">
                  <a:extLst>
                    <a:ext uri="{9D8B030D-6E8A-4147-A177-3AD203B41FA5}">
                      <a16:colId xmlns:a16="http://schemas.microsoft.com/office/drawing/2014/main" xmlns="" val="20006"/>
                    </a:ext>
                  </a:extLst>
                </a:gridCol>
                <a:gridCol w="830483">
                  <a:extLst>
                    <a:ext uri="{9D8B030D-6E8A-4147-A177-3AD203B41FA5}">
                      <a16:colId xmlns:a16="http://schemas.microsoft.com/office/drawing/2014/main" xmlns="" val="20007"/>
                    </a:ext>
                  </a:extLst>
                </a:gridCol>
                <a:gridCol w="828080">
                  <a:extLst>
                    <a:ext uri="{9D8B030D-6E8A-4147-A177-3AD203B41FA5}">
                      <a16:colId xmlns:a16="http://schemas.microsoft.com/office/drawing/2014/main" xmlns="" val="20008"/>
                    </a:ext>
                  </a:extLst>
                </a:gridCol>
              </a:tblGrid>
              <a:tr h="605249">
                <a:tc rowSpan="2">
                  <a:txBody>
                    <a:bodyPr/>
                    <a:lstStyle/>
                    <a:p>
                      <a:pPr algn="ctr" fontAlgn="t"/>
                      <a:r>
                        <a:rPr lang="ru-RU" sz="1200" u="none" strike="noStrike" dirty="0">
                          <a:effectLst/>
                        </a:rPr>
                        <a:t>Наименование</a:t>
                      </a:r>
                      <a:endParaRPr lang="ru-RU" sz="1200" b="1" i="0" u="none" strike="noStrike" dirty="0">
                        <a:effectLst/>
                        <a:latin typeface="Times New Roman" panose="02020603050405020304" pitchFamily="18" charset="0"/>
                      </a:endParaRPr>
                    </a:p>
                  </a:txBody>
                  <a:tcPr marL="7620" marR="7620" marT="7620" marB="0" anchor="ctr"/>
                </a:tc>
                <a:tc rowSpan="2">
                  <a:txBody>
                    <a:bodyPr/>
                    <a:lstStyle/>
                    <a:p>
                      <a:pPr algn="ctr" fontAlgn="t"/>
                      <a:r>
                        <a:rPr lang="ru-RU" sz="1200" u="none" strike="noStrike" dirty="0" smtClean="0">
                          <a:effectLst/>
                        </a:rPr>
                        <a:t>2021 г. </a:t>
                      </a:r>
                      <a:r>
                        <a:rPr lang="ru-RU" sz="1200" u="none" strike="noStrike" dirty="0">
                          <a:effectLst/>
                        </a:rPr>
                        <a:t>бюджет</a:t>
                      </a:r>
                      <a:endParaRPr lang="ru-RU" sz="1200" b="1" i="0" u="none" strike="noStrike" dirty="0">
                        <a:effectLst/>
                        <a:latin typeface="Times New Roman" panose="02020603050405020304" pitchFamily="18" charset="0"/>
                      </a:endParaRPr>
                    </a:p>
                  </a:txBody>
                  <a:tcPr marL="7620" marR="7620" marT="7620" marB="0" anchor="ctr"/>
                </a:tc>
                <a:tc rowSpan="2">
                  <a:txBody>
                    <a:bodyPr/>
                    <a:lstStyle/>
                    <a:p>
                      <a:pPr algn="ctr" fontAlgn="t"/>
                      <a:r>
                        <a:rPr lang="ru-RU" sz="1200" u="none" strike="noStrike" dirty="0">
                          <a:effectLst/>
                        </a:rPr>
                        <a:t>Оценка </a:t>
                      </a:r>
                      <a:r>
                        <a:rPr lang="ru-RU" sz="1200" u="none" strike="noStrike" dirty="0" smtClean="0">
                          <a:effectLst/>
                        </a:rPr>
                        <a:t>2021 г.</a:t>
                      </a:r>
                      <a:endParaRPr lang="ru-RU" sz="1200" b="1" i="0" u="none" strike="noStrike" dirty="0">
                        <a:effectLst/>
                        <a:latin typeface="Times New Roman" panose="02020603050405020304" pitchFamily="18" charset="0"/>
                      </a:endParaRPr>
                    </a:p>
                  </a:txBody>
                  <a:tcPr marL="7620" marR="7620" marT="7620" marB="0" anchor="ctr"/>
                </a:tc>
                <a:tc rowSpan="2">
                  <a:txBody>
                    <a:bodyPr/>
                    <a:lstStyle/>
                    <a:p>
                      <a:pPr algn="ctr" fontAlgn="t"/>
                      <a:r>
                        <a:rPr lang="ru-RU" sz="1200" u="none" strike="noStrike" dirty="0">
                          <a:effectLst/>
                        </a:rPr>
                        <a:t>2022 </a:t>
                      </a:r>
                      <a:r>
                        <a:rPr lang="ru-RU" sz="1200" u="none" strike="noStrike" dirty="0" smtClean="0">
                          <a:effectLst/>
                        </a:rPr>
                        <a:t>г. проект</a:t>
                      </a:r>
                      <a:endParaRPr lang="ru-RU" sz="1200" b="1" i="0" u="none" strike="noStrike" dirty="0">
                        <a:effectLst/>
                        <a:latin typeface="Times New Roman" panose="02020603050405020304" pitchFamily="18" charset="0"/>
                      </a:endParaRPr>
                    </a:p>
                  </a:txBody>
                  <a:tcPr marL="7620" marR="7620" marT="7620" marB="0" anchor="ctr"/>
                </a:tc>
                <a:tc gridSpan="2">
                  <a:txBody>
                    <a:bodyPr/>
                    <a:lstStyle/>
                    <a:p>
                      <a:pPr algn="ctr" fontAlgn="t"/>
                      <a:r>
                        <a:rPr lang="ru-RU" sz="1200" u="none" strike="noStrike" dirty="0">
                          <a:effectLst/>
                        </a:rPr>
                        <a:t>  Плановый период</a:t>
                      </a:r>
                      <a:endParaRPr lang="ru-RU" sz="1200" b="1" i="0" u="none" strike="noStrike" dirty="0">
                        <a:effectLst/>
                        <a:latin typeface="Times New Roman" panose="02020603050405020304" pitchFamily="18" charset="0"/>
                      </a:endParaRPr>
                    </a:p>
                  </a:txBody>
                  <a:tcPr marL="7620" marR="7620" marT="7620" marB="0" anchor="ctr"/>
                </a:tc>
                <a:tc hMerge="1">
                  <a:txBody>
                    <a:bodyPr/>
                    <a:lstStyle/>
                    <a:p>
                      <a:endParaRPr lang="ru-RU"/>
                    </a:p>
                  </a:txBody>
                  <a:tcPr/>
                </a:tc>
                <a:tc rowSpan="2">
                  <a:txBody>
                    <a:bodyPr/>
                    <a:lstStyle/>
                    <a:p>
                      <a:pPr algn="ctr" fontAlgn="t"/>
                      <a:r>
                        <a:rPr lang="ru-RU" sz="1200" u="none" strike="noStrike" dirty="0">
                          <a:effectLst/>
                        </a:rPr>
                        <a:t>2022 </a:t>
                      </a:r>
                      <a:r>
                        <a:rPr lang="ru-RU" sz="1200" u="none" strike="noStrike" dirty="0" smtClean="0">
                          <a:effectLst/>
                        </a:rPr>
                        <a:t>г. проект</a:t>
                      </a:r>
                      <a:r>
                        <a:rPr lang="ru-RU" sz="1200" u="none" strike="noStrike" dirty="0">
                          <a:effectLst/>
                        </a:rPr>
                        <a:t>/ 2021 г. бюджет</a:t>
                      </a:r>
                      <a:endParaRPr lang="ru-RU" sz="1200" b="1" i="0" u="none" strike="noStrike" dirty="0">
                        <a:effectLst/>
                        <a:latin typeface="Times New Roman" panose="02020603050405020304" pitchFamily="18" charset="0"/>
                      </a:endParaRPr>
                    </a:p>
                  </a:txBody>
                  <a:tcPr marL="7620" marR="7620" marT="7620" marB="0" anchor="ctr"/>
                </a:tc>
                <a:tc rowSpan="2">
                  <a:txBody>
                    <a:bodyPr/>
                    <a:lstStyle/>
                    <a:p>
                      <a:pPr algn="ctr" fontAlgn="t"/>
                      <a:r>
                        <a:rPr lang="ru-RU" sz="1200" u="none" strike="noStrike" dirty="0" smtClean="0">
                          <a:effectLst/>
                        </a:rPr>
                        <a:t>2023 г.  </a:t>
                      </a:r>
                      <a:r>
                        <a:rPr lang="ru-RU" sz="1200" u="none" strike="noStrike" dirty="0">
                          <a:effectLst/>
                        </a:rPr>
                        <a:t>проект/ 2022 г. проект</a:t>
                      </a:r>
                      <a:endParaRPr lang="ru-RU" sz="1200" b="1" i="0" u="none" strike="noStrike" dirty="0">
                        <a:effectLst/>
                        <a:latin typeface="Times New Roman" panose="02020603050405020304" pitchFamily="18" charset="0"/>
                      </a:endParaRPr>
                    </a:p>
                  </a:txBody>
                  <a:tcPr marL="7620" marR="7620" marT="7620" marB="0" anchor="ctr"/>
                </a:tc>
                <a:tc rowSpan="2">
                  <a:txBody>
                    <a:bodyPr/>
                    <a:lstStyle/>
                    <a:p>
                      <a:pPr algn="ctr" fontAlgn="t"/>
                      <a:r>
                        <a:rPr lang="ru-RU" sz="1200" u="none" strike="noStrike" dirty="0" smtClean="0">
                          <a:effectLst/>
                        </a:rPr>
                        <a:t>2024 г.  </a:t>
                      </a:r>
                      <a:r>
                        <a:rPr lang="ru-RU" sz="1200" u="none" strike="noStrike" dirty="0">
                          <a:effectLst/>
                        </a:rPr>
                        <a:t>проект/ 2023 г. проект</a:t>
                      </a:r>
                      <a:endParaRPr lang="ru-RU" sz="1200" b="1" i="0" u="none" strike="noStrike" dirty="0">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xmlns="" val="10000"/>
                  </a:ext>
                </a:extLst>
              </a:tr>
              <a:tr h="415711">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fontAlgn="t"/>
                      <a:r>
                        <a:rPr lang="ru-RU" sz="1200" b="1" u="none" strike="noStrike" dirty="0" smtClean="0">
                          <a:effectLst/>
                        </a:rPr>
                        <a:t>2023 г.</a:t>
                      </a:r>
                      <a:endParaRPr lang="ru-RU" sz="1200" b="1" i="0" u="none" strike="noStrike" dirty="0">
                        <a:effectLst/>
                        <a:latin typeface="Times New Roman" panose="02020603050405020304" pitchFamily="18" charset="0"/>
                      </a:endParaRPr>
                    </a:p>
                  </a:txBody>
                  <a:tcPr marL="7620" marR="7620" marT="7620" marB="0" anchor="ctr"/>
                </a:tc>
                <a:tc>
                  <a:txBody>
                    <a:bodyPr/>
                    <a:lstStyle/>
                    <a:p>
                      <a:pPr algn="ctr" fontAlgn="t"/>
                      <a:r>
                        <a:rPr lang="ru-RU" sz="1200" b="1" u="none" strike="noStrike" dirty="0" smtClean="0">
                          <a:effectLst/>
                        </a:rPr>
                        <a:t>2024 г.</a:t>
                      </a:r>
                      <a:endParaRPr lang="ru-RU" sz="1200" b="1" i="0" u="none" strike="noStrike" dirty="0">
                        <a:effectLst/>
                        <a:latin typeface="Times New Roman" panose="02020603050405020304" pitchFamily="18" charset="0"/>
                      </a:endParaRPr>
                    </a:p>
                  </a:txBody>
                  <a:tcPr marL="7620" marR="7620" marT="7620" marB="0" anchor="ct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xmlns="" val="10001"/>
                  </a:ext>
                </a:extLst>
              </a:tr>
              <a:tr h="415711">
                <a:tc>
                  <a:txBody>
                    <a:bodyPr/>
                    <a:lstStyle/>
                    <a:p>
                      <a:pPr algn="just" fontAlgn="t"/>
                      <a:r>
                        <a:rPr lang="ru-RU" sz="1200" u="none" strike="noStrike" dirty="0">
                          <a:effectLst/>
                        </a:rPr>
                        <a:t>Доходы всего</a:t>
                      </a:r>
                      <a:endParaRPr lang="ru-RU" sz="1200" b="1" i="0" u="none" strike="noStrike" dirty="0">
                        <a:effectLst/>
                        <a:latin typeface="Times New Roman" panose="02020603050405020304" pitchFamily="18" charset="0"/>
                      </a:endParaRPr>
                    </a:p>
                  </a:txBody>
                  <a:tcPr marL="7620" marR="7620" marT="7620" marB="0" anchor="ctr"/>
                </a:tc>
                <a:tc>
                  <a:txBody>
                    <a:bodyPr/>
                    <a:lstStyle/>
                    <a:p>
                      <a:pPr algn="ctr" fontAlgn="t"/>
                      <a:r>
                        <a:rPr lang="ru-RU" sz="1200" u="none" strike="noStrike" dirty="0" smtClean="0">
                          <a:effectLst/>
                        </a:rPr>
                        <a:t>782945,9</a:t>
                      </a:r>
                      <a:endParaRPr lang="ru-RU" sz="1200" b="1" i="0" u="none" strike="noStrike" dirty="0">
                        <a:effectLst/>
                        <a:latin typeface="Times New Roman" panose="02020603050405020304" pitchFamily="18" charset="0"/>
                      </a:endParaRPr>
                    </a:p>
                  </a:txBody>
                  <a:tcPr marL="7620" marR="7620" marT="7620" marB="0" anchor="ctr"/>
                </a:tc>
                <a:tc>
                  <a:txBody>
                    <a:bodyPr/>
                    <a:lstStyle/>
                    <a:p>
                      <a:pPr algn="ctr" fontAlgn="t"/>
                      <a:r>
                        <a:rPr lang="ru-RU" sz="1200" u="none" strike="noStrike" dirty="0">
                          <a:effectLst/>
                        </a:rPr>
                        <a:t>785945,9</a:t>
                      </a:r>
                      <a:endParaRPr lang="ru-RU" sz="1200" b="1" i="0" u="none" strike="noStrike" dirty="0">
                        <a:effectLst/>
                        <a:latin typeface="Times New Roman" panose="02020603050405020304" pitchFamily="18" charset="0"/>
                      </a:endParaRPr>
                    </a:p>
                  </a:txBody>
                  <a:tcPr marL="7620" marR="7620" marT="7620" marB="0" anchor="ctr"/>
                </a:tc>
                <a:tc>
                  <a:txBody>
                    <a:bodyPr/>
                    <a:lstStyle/>
                    <a:p>
                      <a:pPr algn="ctr" fontAlgn="t"/>
                      <a:r>
                        <a:rPr lang="ru-RU" sz="1200" u="none" strike="noStrike" dirty="0">
                          <a:effectLst/>
                        </a:rPr>
                        <a:t>354874,6</a:t>
                      </a:r>
                      <a:endParaRPr lang="ru-RU" sz="1200" b="1" i="0" u="none" strike="noStrike" dirty="0">
                        <a:effectLst/>
                        <a:latin typeface="Times New Roman" panose="02020603050405020304" pitchFamily="18" charset="0"/>
                      </a:endParaRPr>
                    </a:p>
                  </a:txBody>
                  <a:tcPr marL="7620" marR="7620" marT="7620" marB="0" anchor="ctr"/>
                </a:tc>
                <a:tc>
                  <a:txBody>
                    <a:bodyPr/>
                    <a:lstStyle/>
                    <a:p>
                      <a:pPr algn="ctr" fontAlgn="t"/>
                      <a:r>
                        <a:rPr lang="ru-RU" sz="1200" u="none" strike="noStrike">
                          <a:effectLst/>
                        </a:rPr>
                        <a:t>338825,7</a:t>
                      </a:r>
                      <a:endParaRPr lang="ru-RU" sz="1200" b="1" i="0" u="none" strike="noStrike">
                        <a:effectLst/>
                        <a:latin typeface="Times New Roman" panose="02020603050405020304" pitchFamily="18" charset="0"/>
                      </a:endParaRPr>
                    </a:p>
                  </a:txBody>
                  <a:tcPr marL="7620" marR="7620" marT="7620" marB="0" anchor="ctr"/>
                </a:tc>
                <a:tc>
                  <a:txBody>
                    <a:bodyPr/>
                    <a:lstStyle/>
                    <a:p>
                      <a:pPr algn="ctr" fontAlgn="t"/>
                      <a:r>
                        <a:rPr lang="ru-RU" sz="1200" u="none" strike="noStrike">
                          <a:effectLst/>
                        </a:rPr>
                        <a:t>313586,9</a:t>
                      </a:r>
                      <a:endParaRPr lang="ru-RU" sz="1200" b="1" i="0" u="none" strike="noStrike">
                        <a:effectLst/>
                        <a:latin typeface="Times New Roman" panose="02020603050405020304" pitchFamily="18" charset="0"/>
                      </a:endParaRPr>
                    </a:p>
                  </a:txBody>
                  <a:tcPr marL="7620" marR="7620" marT="7620" marB="0" anchor="ctr"/>
                </a:tc>
                <a:tc>
                  <a:txBody>
                    <a:bodyPr/>
                    <a:lstStyle/>
                    <a:p>
                      <a:pPr algn="ctr" fontAlgn="t"/>
                      <a:r>
                        <a:rPr lang="ru-RU" sz="1200" u="none" strike="noStrike" dirty="0" smtClean="0">
                          <a:effectLst/>
                        </a:rPr>
                        <a:t>45,3%</a:t>
                      </a:r>
                      <a:endParaRPr lang="ru-RU" sz="1200" b="1" i="0" u="none" strike="noStrike" dirty="0">
                        <a:effectLst/>
                        <a:latin typeface="Times New Roman" panose="02020603050405020304" pitchFamily="18" charset="0"/>
                      </a:endParaRPr>
                    </a:p>
                  </a:txBody>
                  <a:tcPr marL="7620" marR="7620" marT="7620" marB="0" anchor="ctr"/>
                </a:tc>
                <a:tc>
                  <a:txBody>
                    <a:bodyPr/>
                    <a:lstStyle/>
                    <a:p>
                      <a:pPr algn="ctr" fontAlgn="t"/>
                      <a:r>
                        <a:rPr lang="ru-RU" sz="1200" u="none" strike="noStrike">
                          <a:effectLst/>
                        </a:rPr>
                        <a:t>95,5%</a:t>
                      </a:r>
                      <a:endParaRPr lang="ru-RU" sz="1200" b="1" i="0" u="none" strike="noStrike">
                        <a:effectLst/>
                        <a:latin typeface="Times New Roman" panose="02020603050405020304" pitchFamily="18" charset="0"/>
                      </a:endParaRPr>
                    </a:p>
                  </a:txBody>
                  <a:tcPr marL="7620" marR="7620" marT="7620" marB="0" anchor="ctr"/>
                </a:tc>
                <a:tc>
                  <a:txBody>
                    <a:bodyPr/>
                    <a:lstStyle/>
                    <a:p>
                      <a:pPr algn="ctr" fontAlgn="t"/>
                      <a:r>
                        <a:rPr lang="ru-RU" sz="1200" u="none" strike="noStrike">
                          <a:effectLst/>
                        </a:rPr>
                        <a:t>92,6%</a:t>
                      </a:r>
                      <a:endParaRPr lang="ru-RU" sz="1200" b="1" i="0" u="none" strike="noStrike">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xmlns="" val="10002"/>
                  </a:ext>
                </a:extLst>
              </a:tr>
              <a:tr h="482756">
                <a:tc>
                  <a:txBody>
                    <a:bodyPr/>
                    <a:lstStyle/>
                    <a:p>
                      <a:pPr algn="l" fontAlgn="t"/>
                      <a:r>
                        <a:rPr lang="ru-RU" sz="1200" u="none" strike="noStrike" dirty="0">
                          <a:effectLst/>
                        </a:rPr>
                        <a:t>Налоговые и неналоговые доходы</a:t>
                      </a:r>
                      <a:endParaRPr lang="ru-RU" sz="1200" b="0" i="0" u="none" strike="noStrike" dirty="0">
                        <a:effectLst/>
                        <a:latin typeface="Times New Roman" panose="02020603050405020304" pitchFamily="18" charset="0"/>
                      </a:endParaRPr>
                    </a:p>
                  </a:txBody>
                  <a:tcPr marL="7620" marR="7620" marT="7620" marB="0" anchor="ctr"/>
                </a:tc>
                <a:tc>
                  <a:txBody>
                    <a:bodyPr/>
                    <a:lstStyle/>
                    <a:p>
                      <a:pPr algn="ctr" fontAlgn="t"/>
                      <a:r>
                        <a:rPr lang="ru-RU" sz="1200" u="none" strike="noStrike" dirty="0" smtClean="0">
                          <a:effectLst/>
                        </a:rPr>
                        <a:t>138862,4</a:t>
                      </a:r>
                      <a:endParaRPr lang="ru-RU" sz="1200" b="0" i="0" u="none" strike="noStrike" dirty="0">
                        <a:effectLst/>
                        <a:latin typeface="Times New Roman" panose="02020603050405020304" pitchFamily="18" charset="0"/>
                      </a:endParaRPr>
                    </a:p>
                  </a:txBody>
                  <a:tcPr marL="7620" marR="7620" marT="7620" marB="0" anchor="ctr"/>
                </a:tc>
                <a:tc>
                  <a:txBody>
                    <a:bodyPr/>
                    <a:lstStyle/>
                    <a:p>
                      <a:pPr algn="ctr" fontAlgn="t"/>
                      <a:r>
                        <a:rPr lang="ru-RU" sz="1200" u="none" strike="noStrike" dirty="0">
                          <a:effectLst/>
                        </a:rPr>
                        <a:t>141862,4</a:t>
                      </a:r>
                      <a:endParaRPr lang="ru-RU" sz="1200" b="0" i="0" u="none" strike="noStrike" dirty="0">
                        <a:effectLst/>
                        <a:latin typeface="Times New Roman" panose="02020603050405020304" pitchFamily="18" charset="0"/>
                      </a:endParaRPr>
                    </a:p>
                  </a:txBody>
                  <a:tcPr marL="7620" marR="7620" marT="7620" marB="0" anchor="ctr"/>
                </a:tc>
                <a:tc>
                  <a:txBody>
                    <a:bodyPr/>
                    <a:lstStyle/>
                    <a:p>
                      <a:pPr algn="ctr" fontAlgn="t"/>
                      <a:r>
                        <a:rPr lang="ru-RU" sz="1200" u="none" strike="noStrike" dirty="0">
                          <a:effectLst/>
                        </a:rPr>
                        <a:t>134753,6</a:t>
                      </a:r>
                      <a:endParaRPr lang="ru-RU" sz="1200" b="0" i="0" u="none" strike="noStrike" dirty="0">
                        <a:effectLst/>
                        <a:latin typeface="Times New Roman" panose="02020603050405020304" pitchFamily="18" charset="0"/>
                      </a:endParaRPr>
                    </a:p>
                  </a:txBody>
                  <a:tcPr marL="7620" marR="7620" marT="7620" marB="0" anchor="ctr"/>
                </a:tc>
                <a:tc>
                  <a:txBody>
                    <a:bodyPr/>
                    <a:lstStyle/>
                    <a:p>
                      <a:pPr algn="ctr" fontAlgn="t"/>
                      <a:r>
                        <a:rPr lang="ru-RU" sz="1200" u="none" strike="noStrike" dirty="0">
                          <a:effectLst/>
                        </a:rPr>
                        <a:t>138021,6</a:t>
                      </a:r>
                      <a:endParaRPr lang="ru-RU" sz="1200" b="0" i="0" u="none" strike="noStrike" dirty="0">
                        <a:effectLst/>
                        <a:latin typeface="Times New Roman" panose="02020603050405020304" pitchFamily="18" charset="0"/>
                      </a:endParaRPr>
                    </a:p>
                  </a:txBody>
                  <a:tcPr marL="7620" marR="7620" marT="7620" marB="0" anchor="ctr"/>
                </a:tc>
                <a:tc>
                  <a:txBody>
                    <a:bodyPr/>
                    <a:lstStyle/>
                    <a:p>
                      <a:pPr algn="ctr" fontAlgn="t"/>
                      <a:r>
                        <a:rPr lang="ru-RU" sz="1200" u="none" strike="noStrike" dirty="0">
                          <a:effectLst/>
                        </a:rPr>
                        <a:t>145995,9</a:t>
                      </a:r>
                      <a:endParaRPr lang="ru-RU" sz="1200" b="0" i="0" u="none" strike="noStrike" dirty="0">
                        <a:effectLst/>
                        <a:latin typeface="Times New Roman" panose="02020603050405020304" pitchFamily="18" charset="0"/>
                      </a:endParaRPr>
                    </a:p>
                  </a:txBody>
                  <a:tcPr marL="7620" marR="7620" marT="7620" marB="0" anchor="ctr"/>
                </a:tc>
                <a:tc>
                  <a:txBody>
                    <a:bodyPr/>
                    <a:lstStyle/>
                    <a:p>
                      <a:pPr algn="ctr" fontAlgn="t"/>
                      <a:r>
                        <a:rPr lang="ru-RU" sz="1200" u="none" strike="noStrike" dirty="0" smtClean="0">
                          <a:effectLst/>
                        </a:rPr>
                        <a:t>97,0</a:t>
                      </a:r>
                      <a:r>
                        <a:rPr lang="ru-RU" sz="1200" u="none" strike="noStrike" dirty="0">
                          <a:effectLst/>
                        </a:rPr>
                        <a:t>%</a:t>
                      </a:r>
                      <a:endParaRPr lang="ru-RU" sz="1200" b="0" i="0" u="none" strike="noStrike" dirty="0">
                        <a:effectLst/>
                        <a:latin typeface="Times New Roman" panose="02020603050405020304" pitchFamily="18" charset="0"/>
                      </a:endParaRPr>
                    </a:p>
                  </a:txBody>
                  <a:tcPr marL="7620" marR="7620" marT="7620" marB="0" anchor="ctr"/>
                </a:tc>
                <a:tc>
                  <a:txBody>
                    <a:bodyPr/>
                    <a:lstStyle/>
                    <a:p>
                      <a:pPr algn="ctr" fontAlgn="t"/>
                      <a:r>
                        <a:rPr lang="ru-RU" sz="1200" u="none" strike="noStrike">
                          <a:effectLst/>
                        </a:rPr>
                        <a:t>102,4%</a:t>
                      </a:r>
                      <a:endParaRPr lang="ru-RU" sz="1200" b="0" i="0" u="none" strike="noStrike">
                        <a:effectLst/>
                        <a:latin typeface="Times New Roman" panose="02020603050405020304" pitchFamily="18" charset="0"/>
                      </a:endParaRPr>
                    </a:p>
                  </a:txBody>
                  <a:tcPr marL="7620" marR="7620" marT="7620" marB="0" anchor="ctr"/>
                </a:tc>
                <a:tc>
                  <a:txBody>
                    <a:bodyPr/>
                    <a:lstStyle/>
                    <a:p>
                      <a:pPr algn="ctr" fontAlgn="t"/>
                      <a:r>
                        <a:rPr lang="ru-RU" sz="1200" u="none" strike="noStrike">
                          <a:effectLst/>
                        </a:rPr>
                        <a:t>105,8%</a:t>
                      </a:r>
                      <a:endParaRPr lang="ru-RU" sz="1200" b="0" i="0" u="none" strike="noStrike">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xmlns="" val="10003"/>
                  </a:ext>
                </a:extLst>
              </a:tr>
              <a:tr h="677884">
                <a:tc>
                  <a:txBody>
                    <a:bodyPr/>
                    <a:lstStyle/>
                    <a:p>
                      <a:pPr algn="just" fontAlgn="t"/>
                      <a:r>
                        <a:rPr lang="ru-RU" sz="1200" u="none" strike="noStrike" dirty="0">
                          <a:effectLst/>
                        </a:rPr>
                        <a:t>Безвозмездные поступления</a:t>
                      </a:r>
                      <a:endParaRPr lang="ru-RU" sz="1200" b="0" i="0" u="none" strike="noStrike" dirty="0">
                        <a:effectLst/>
                        <a:latin typeface="Times New Roman" panose="02020603050405020304" pitchFamily="18" charset="0"/>
                      </a:endParaRPr>
                    </a:p>
                  </a:txBody>
                  <a:tcPr marL="7620" marR="7620" marT="7620" marB="0" anchor="ctr"/>
                </a:tc>
                <a:tc>
                  <a:txBody>
                    <a:bodyPr/>
                    <a:lstStyle/>
                    <a:p>
                      <a:pPr algn="ctr" fontAlgn="t"/>
                      <a:r>
                        <a:rPr lang="ru-RU" sz="1200" u="none" strike="noStrike" dirty="0">
                          <a:effectLst/>
                        </a:rPr>
                        <a:t>644083,5</a:t>
                      </a:r>
                      <a:endParaRPr lang="ru-RU" sz="1200" b="0" i="0" u="none" strike="noStrike" dirty="0">
                        <a:effectLst/>
                        <a:latin typeface="Times New Roman" panose="02020603050405020304" pitchFamily="18" charset="0"/>
                      </a:endParaRPr>
                    </a:p>
                  </a:txBody>
                  <a:tcPr marL="7620" marR="7620" marT="7620" marB="0" anchor="ctr"/>
                </a:tc>
                <a:tc>
                  <a:txBody>
                    <a:bodyPr/>
                    <a:lstStyle/>
                    <a:p>
                      <a:pPr algn="ctr" fontAlgn="t"/>
                      <a:r>
                        <a:rPr lang="ru-RU" sz="1200" u="none" strike="noStrike" dirty="0">
                          <a:effectLst/>
                        </a:rPr>
                        <a:t>644083,5</a:t>
                      </a:r>
                      <a:endParaRPr lang="ru-RU" sz="1200" b="0" i="0" u="none" strike="noStrike" dirty="0">
                        <a:effectLst/>
                        <a:latin typeface="Times New Roman" panose="02020603050405020304" pitchFamily="18" charset="0"/>
                      </a:endParaRPr>
                    </a:p>
                  </a:txBody>
                  <a:tcPr marL="7620" marR="7620" marT="7620" marB="0" anchor="ctr"/>
                </a:tc>
                <a:tc>
                  <a:txBody>
                    <a:bodyPr/>
                    <a:lstStyle/>
                    <a:p>
                      <a:pPr algn="ctr" fontAlgn="t"/>
                      <a:r>
                        <a:rPr lang="ru-RU" sz="1200" u="none" strike="noStrike" dirty="0">
                          <a:effectLst/>
                        </a:rPr>
                        <a:t>220121,0</a:t>
                      </a:r>
                      <a:endParaRPr lang="ru-RU" sz="1200" b="0" i="0" u="none" strike="noStrike" dirty="0">
                        <a:effectLst/>
                        <a:latin typeface="Times New Roman" panose="02020603050405020304" pitchFamily="18" charset="0"/>
                      </a:endParaRPr>
                    </a:p>
                  </a:txBody>
                  <a:tcPr marL="7620" marR="7620" marT="7620" marB="0" anchor="ctr"/>
                </a:tc>
                <a:tc>
                  <a:txBody>
                    <a:bodyPr/>
                    <a:lstStyle/>
                    <a:p>
                      <a:pPr algn="ctr" fontAlgn="t"/>
                      <a:r>
                        <a:rPr lang="ru-RU" sz="1200" u="none" strike="noStrike" dirty="0">
                          <a:effectLst/>
                        </a:rPr>
                        <a:t>200804,1</a:t>
                      </a:r>
                      <a:endParaRPr lang="ru-RU" sz="1200" b="0" i="0" u="none" strike="noStrike" dirty="0">
                        <a:effectLst/>
                        <a:latin typeface="Times New Roman" panose="02020603050405020304" pitchFamily="18" charset="0"/>
                      </a:endParaRPr>
                    </a:p>
                  </a:txBody>
                  <a:tcPr marL="7620" marR="7620" marT="7620" marB="0" anchor="ctr"/>
                </a:tc>
                <a:tc>
                  <a:txBody>
                    <a:bodyPr/>
                    <a:lstStyle/>
                    <a:p>
                      <a:pPr algn="ctr" fontAlgn="t"/>
                      <a:r>
                        <a:rPr lang="ru-RU" sz="1200" u="none" strike="noStrike" dirty="0">
                          <a:effectLst/>
                        </a:rPr>
                        <a:t>167591,0</a:t>
                      </a:r>
                      <a:endParaRPr lang="ru-RU" sz="1200" b="0" i="0" u="none" strike="noStrike" dirty="0">
                        <a:effectLst/>
                        <a:latin typeface="Times New Roman" panose="02020603050405020304" pitchFamily="18" charset="0"/>
                      </a:endParaRPr>
                    </a:p>
                  </a:txBody>
                  <a:tcPr marL="7620" marR="7620" marT="7620" marB="0" anchor="ctr"/>
                </a:tc>
                <a:tc>
                  <a:txBody>
                    <a:bodyPr/>
                    <a:lstStyle/>
                    <a:p>
                      <a:pPr algn="ctr" fontAlgn="t"/>
                      <a:r>
                        <a:rPr lang="ru-RU" sz="1200" u="none" strike="noStrike" dirty="0">
                          <a:effectLst/>
                        </a:rPr>
                        <a:t>34,2%</a:t>
                      </a:r>
                      <a:endParaRPr lang="ru-RU" sz="1200" b="0" i="0" u="none" strike="noStrike" dirty="0">
                        <a:effectLst/>
                        <a:latin typeface="Times New Roman" panose="02020603050405020304" pitchFamily="18" charset="0"/>
                      </a:endParaRPr>
                    </a:p>
                  </a:txBody>
                  <a:tcPr marL="7620" marR="7620" marT="7620" marB="0" anchor="ctr"/>
                </a:tc>
                <a:tc>
                  <a:txBody>
                    <a:bodyPr/>
                    <a:lstStyle/>
                    <a:p>
                      <a:pPr algn="ctr" fontAlgn="t"/>
                      <a:r>
                        <a:rPr lang="ru-RU" sz="1200" u="none" strike="noStrike">
                          <a:effectLst/>
                        </a:rPr>
                        <a:t>91,2%</a:t>
                      </a:r>
                      <a:endParaRPr lang="ru-RU" sz="1200" b="0" i="0" u="none" strike="noStrike">
                        <a:effectLst/>
                        <a:latin typeface="Times New Roman" panose="02020603050405020304" pitchFamily="18" charset="0"/>
                      </a:endParaRPr>
                    </a:p>
                  </a:txBody>
                  <a:tcPr marL="7620" marR="7620" marT="7620" marB="0" anchor="ctr"/>
                </a:tc>
                <a:tc>
                  <a:txBody>
                    <a:bodyPr/>
                    <a:lstStyle/>
                    <a:p>
                      <a:pPr algn="ctr" fontAlgn="t"/>
                      <a:r>
                        <a:rPr lang="ru-RU" sz="1200" u="none" strike="noStrike">
                          <a:effectLst/>
                        </a:rPr>
                        <a:t>83,5%</a:t>
                      </a:r>
                      <a:endParaRPr lang="ru-RU" sz="1200" b="0" i="0" u="none" strike="noStrike">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xmlns="" val="10004"/>
                  </a:ext>
                </a:extLst>
              </a:tr>
              <a:tr h="494470">
                <a:tc>
                  <a:txBody>
                    <a:bodyPr/>
                    <a:lstStyle/>
                    <a:p>
                      <a:pPr algn="just" fontAlgn="t"/>
                      <a:r>
                        <a:rPr lang="ru-RU" sz="1200" u="none" strike="noStrike" dirty="0">
                          <a:effectLst/>
                        </a:rPr>
                        <a:t>Расходы</a:t>
                      </a:r>
                      <a:endParaRPr lang="ru-RU" sz="1200" b="1" i="0" u="none" strike="noStrike" dirty="0">
                        <a:effectLst/>
                        <a:latin typeface="Times New Roman" panose="02020603050405020304" pitchFamily="18" charset="0"/>
                      </a:endParaRPr>
                    </a:p>
                  </a:txBody>
                  <a:tcPr marL="7620" marR="7620" marT="7620" marB="0" anchor="ctr"/>
                </a:tc>
                <a:tc>
                  <a:txBody>
                    <a:bodyPr/>
                    <a:lstStyle/>
                    <a:p>
                      <a:pPr algn="ctr" fontAlgn="t"/>
                      <a:r>
                        <a:rPr lang="ru-RU" sz="1200" u="none" strike="noStrike" dirty="0" smtClean="0">
                          <a:effectLst/>
                        </a:rPr>
                        <a:t>786778,1</a:t>
                      </a:r>
                      <a:endParaRPr lang="ru-RU" sz="1200" b="1" i="0" u="none" strike="noStrike" dirty="0">
                        <a:effectLst/>
                        <a:latin typeface="Times New Roman" panose="02020603050405020304" pitchFamily="18" charset="0"/>
                      </a:endParaRPr>
                    </a:p>
                  </a:txBody>
                  <a:tcPr marL="7620" marR="7620" marT="7620" marB="0" anchor="ctr"/>
                </a:tc>
                <a:tc>
                  <a:txBody>
                    <a:bodyPr/>
                    <a:lstStyle/>
                    <a:p>
                      <a:pPr algn="ctr" fontAlgn="t"/>
                      <a:r>
                        <a:rPr lang="ru-RU" sz="1200" u="none" strike="noStrike">
                          <a:effectLst/>
                        </a:rPr>
                        <a:t>789778,1</a:t>
                      </a:r>
                      <a:endParaRPr lang="ru-RU" sz="1200" b="1" i="0" u="none" strike="noStrike">
                        <a:effectLst/>
                        <a:latin typeface="Times New Roman" panose="02020603050405020304" pitchFamily="18" charset="0"/>
                      </a:endParaRPr>
                    </a:p>
                  </a:txBody>
                  <a:tcPr marL="7620" marR="7620" marT="7620" marB="0" anchor="ctr"/>
                </a:tc>
                <a:tc>
                  <a:txBody>
                    <a:bodyPr/>
                    <a:lstStyle/>
                    <a:p>
                      <a:pPr algn="ctr" fontAlgn="t"/>
                      <a:r>
                        <a:rPr lang="ru-RU" sz="1200" u="none" strike="noStrike" dirty="0">
                          <a:effectLst/>
                        </a:rPr>
                        <a:t>365572,6</a:t>
                      </a:r>
                      <a:endParaRPr lang="ru-RU" sz="1200" b="1" i="0" u="none" strike="noStrike" dirty="0">
                        <a:effectLst/>
                        <a:latin typeface="Times New Roman" panose="02020603050405020304" pitchFamily="18" charset="0"/>
                      </a:endParaRPr>
                    </a:p>
                  </a:txBody>
                  <a:tcPr marL="7620" marR="7620" marT="7620" marB="0" anchor="ctr"/>
                </a:tc>
                <a:tc>
                  <a:txBody>
                    <a:bodyPr/>
                    <a:lstStyle/>
                    <a:p>
                      <a:pPr algn="ctr" fontAlgn="t"/>
                      <a:r>
                        <a:rPr lang="ru-RU" sz="1200" u="none" strike="noStrike">
                          <a:effectLst/>
                        </a:rPr>
                        <a:t>338515,5</a:t>
                      </a:r>
                      <a:endParaRPr lang="ru-RU" sz="1200" b="1" i="0" u="none" strike="noStrike">
                        <a:effectLst/>
                        <a:latin typeface="Times New Roman" panose="02020603050405020304" pitchFamily="18" charset="0"/>
                      </a:endParaRPr>
                    </a:p>
                  </a:txBody>
                  <a:tcPr marL="7620" marR="7620" marT="7620" marB="0" anchor="ctr"/>
                </a:tc>
                <a:tc>
                  <a:txBody>
                    <a:bodyPr/>
                    <a:lstStyle/>
                    <a:p>
                      <a:pPr algn="ctr" fontAlgn="t"/>
                      <a:r>
                        <a:rPr lang="ru-RU" sz="1200" u="none" strike="noStrike" dirty="0">
                          <a:effectLst/>
                        </a:rPr>
                        <a:t>313036,4</a:t>
                      </a:r>
                      <a:endParaRPr lang="ru-RU" sz="1200" b="1" i="0" u="none" strike="noStrike" dirty="0">
                        <a:effectLst/>
                        <a:latin typeface="Times New Roman" panose="02020603050405020304" pitchFamily="18" charset="0"/>
                      </a:endParaRPr>
                    </a:p>
                  </a:txBody>
                  <a:tcPr marL="7620" marR="7620" marT="7620" marB="0" anchor="ctr"/>
                </a:tc>
                <a:tc>
                  <a:txBody>
                    <a:bodyPr/>
                    <a:lstStyle/>
                    <a:p>
                      <a:pPr algn="ctr" fontAlgn="t"/>
                      <a:r>
                        <a:rPr lang="ru-RU" sz="1200" u="none" strike="noStrike" dirty="0" smtClean="0">
                          <a:effectLst/>
                        </a:rPr>
                        <a:t>46,5%</a:t>
                      </a:r>
                      <a:endParaRPr lang="ru-RU" sz="1200" b="1" i="0" u="none" strike="noStrike" dirty="0">
                        <a:effectLst/>
                        <a:latin typeface="Times New Roman" panose="02020603050405020304" pitchFamily="18" charset="0"/>
                      </a:endParaRPr>
                    </a:p>
                  </a:txBody>
                  <a:tcPr marL="7620" marR="7620" marT="7620" marB="0" anchor="ctr"/>
                </a:tc>
                <a:tc>
                  <a:txBody>
                    <a:bodyPr/>
                    <a:lstStyle/>
                    <a:p>
                      <a:pPr algn="ctr" fontAlgn="t"/>
                      <a:r>
                        <a:rPr lang="ru-RU" sz="1200" u="none" strike="noStrike" dirty="0">
                          <a:effectLst/>
                        </a:rPr>
                        <a:t>92,6%</a:t>
                      </a:r>
                      <a:endParaRPr lang="ru-RU" sz="1200" b="1" i="0" u="none" strike="noStrike" dirty="0">
                        <a:effectLst/>
                        <a:latin typeface="Times New Roman" panose="02020603050405020304" pitchFamily="18" charset="0"/>
                      </a:endParaRPr>
                    </a:p>
                  </a:txBody>
                  <a:tcPr marL="7620" marR="7620" marT="7620" marB="0" anchor="ctr"/>
                </a:tc>
                <a:tc>
                  <a:txBody>
                    <a:bodyPr/>
                    <a:lstStyle/>
                    <a:p>
                      <a:pPr algn="ctr" fontAlgn="t"/>
                      <a:r>
                        <a:rPr lang="ru-RU" sz="1200" u="none" strike="noStrike">
                          <a:effectLst/>
                        </a:rPr>
                        <a:t>92,5%</a:t>
                      </a:r>
                      <a:endParaRPr lang="ru-RU" sz="1200" b="1" i="0" u="none" strike="noStrike">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xmlns="" val="10005"/>
                  </a:ext>
                </a:extLst>
              </a:tr>
              <a:tr h="692896">
                <a:tc>
                  <a:txBody>
                    <a:bodyPr/>
                    <a:lstStyle/>
                    <a:p>
                      <a:pPr algn="just" fontAlgn="t"/>
                      <a:r>
                        <a:rPr lang="ru-RU" sz="1200" u="none" strike="noStrike" dirty="0">
                          <a:effectLst/>
                        </a:rPr>
                        <a:t>Дефицит(-), профицит (+)</a:t>
                      </a:r>
                      <a:endParaRPr lang="ru-RU" sz="1200" b="0" i="0" u="none" strike="noStrike" dirty="0">
                        <a:effectLst/>
                        <a:latin typeface="Times New Roman" panose="02020603050405020304" pitchFamily="18" charset="0"/>
                      </a:endParaRPr>
                    </a:p>
                  </a:txBody>
                  <a:tcPr marL="7620" marR="7620" marT="7620" marB="0" anchor="ctr"/>
                </a:tc>
                <a:tc>
                  <a:txBody>
                    <a:bodyPr/>
                    <a:lstStyle/>
                    <a:p>
                      <a:pPr algn="ctr" fontAlgn="t"/>
                      <a:r>
                        <a:rPr lang="ru-RU" sz="1200" u="none" strike="noStrike" dirty="0">
                          <a:solidFill>
                            <a:srgbClr val="FF0000"/>
                          </a:solidFill>
                          <a:effectLst/>
                        </a:rPr>
                        <a:t>-3832,2</a:t>
                      </a:r>
                      <a:endParaRPr lang="ru-RU" sz="1200" b="0" i="0" u="none" strike="noStrike" dirty="0">
                        <a:solidFill>
                          <a:srgbClr val="FF0000"/>
                        </a:solidFill>
                        <a:effectLst/>
                        <a:latin typeface="Times New Roman" panose="02020603050405020304" pitchFamily="18" charset="0"/>
                      </a:endParaRPr>
                    </a:p>
                  </a:txBody>
                  <a:tcPr marL="7620" marR="7620" marT="7620" marB="0" anchor="ctr"/>
                </a:tc>
                <a:tc>
                  <a:txBody>
                    <a:bodyPr/>
                    <a:lstStyle/>
                    <a:p>
                      <a:pPr algn="ctr" fontAlgn="t"/>
                      <a:r>
                        <a:rPr lang="ru-RU" sz="1200" u="none" strike="noStrike" dirty="0">
                          <a:solidFill>
                            <a:srgbClr val="FF0000"/>
                          </a:solidFill>
                          <a:effectLst/>
                        </a:rPr>
                        <a:t>-3832,2</a:t>
                      </a:r>
                      <a:endParaRPr lang="ru-RU" sz="1200" b="0" i="0" u="none" strike="noStrike" dirty="0">
                        <a:solidFill>
                          <a:srgbClr val="FF0000"/>
                        </a:solidFill>
                        <a:effectLst/>
                        <a:latin typeface="Times New Roman" panose="02020603050405020304" pitchFamily="18" charset="0"/>
                      </a:endParaRPr>
                    </a:p>
                  </a:txBody>
                  <a:tcPr marL="7620" marR="7620" marT="7620" marB="0" anchor="ctr"/>
                </a:tc>
                <a:tc>
                  <a:txBody>
                    <a:bodyPr/>
                    <a:lstStyle/>
                    <a:p>
                      <a:pPr algn="ctr" fontAlgn="t"/>
                      <a:r>
                        <a:rPr lang="ru-RU" sz="1200" u="none" strike="noStrike" dirty="0">
                          <a:solidFill>
                            <a:srgbClr val="FF0000"/>
                          </a:solidFill>
                          <a:effectLst/>
                        </a:rPr>
                        <a:t>-10698,0</a:t>
                      </a:r>
                      <a:endParaRPr lang="ru-RU" sz="1200" b="0" i="0" u="none" strike="noStrike" dirty="0">
                        <a:solidFill>
                          <a:srgbClr val="FF0000"/>
                        </a:solidFill>
                        <a:effectLst/>
                        <a:latin typeface="Times New Roman" panose="02020603050405020304" pitchFamily="18" charset="0"/>
                      </a:endParaRPr>
                    </a:p>
                  </a:txBody>
                  <a:tcPr marL="7620" marR="7620" marT="7620" marB="0" anchor="ctr"/>
                </a:tc>
                <a:tc>
                  <a:txBody>
                    <a:bodyPr/>
                    <a:lstStyle/>
                    <a:p>
                      <a:pPr algn="ctr" fontAlgn="t"/>
                      <a:r>
                        <a:rPr lang="ru-RU" sz="1200" u="none" strike="noStrike">
                          <a:effectLst/>
                        </a:rPr>
                        <a:t>310,2</a:t>
                      </a:r>
                      <a:endParaRPr lang="ru-RU" sz="1200" b="0" i="0" u="none" strike="noStrike">
                        <a:effectLst/>
                        <a:latin typeface="Times New Roman" panose="02020603050405020304" pitchFamily="18" charset="0"/>
                      </a:endParaRPr>
                    </a:p>
                  </a:txBody>
                  <a:tcPr marL="7620" marR="7620" marT="7620" marB="0" anchor="ctr"/>
                </a:tc>
                <a:tc>
                  <a:txBody>
                    <a:bodyPr/>
                    <a:lstStyle/>
                    <a:p>
                      <a:pPr algn="ctr" fontAlgn="t"/>
                      <a:r>
                        <a:rPr lang="ru-RU" sz="1200" u="none" strike="noStrike" dirty="0">
                          <a:effectLst/>
                        </a:rPr>
                        <a:t>550,5</a:t>
                      </a:r>
                      <a:endParaRPr lang="ru-RU" sz="1200" b="0" i="0" u="none" strike="noStrike" dirty="0">
                        <a:effectLst/>
                        <a:latin typeface="Times New Roman" panose="02020603050405020304" pitchFamily="18" charset="0"/>
                      </a:endParaRPr>
                    </a:p>
                  </a:txBody>
                  <a:tcPr marL="7620" marR="7620" marT="7620" marB="0" anchor="ctr"/>
                </a:tc>
                <a:tc>
                  <a:txBody>
                    <a:bodyPr/>
                    <a:lstStyle/>
                    <a:p>
                      <a:pPr algn="ctr" fontAlgn="t"/>
                      <a:r>
                        <a:rPr lang="ru-RU" sz="1200" u="none" strike="noStrike" dirty="0">
                          <a:effectLst/>
                        </a:rPr>
                        <a:t>279,2%</a:t>
                      </a:r>
                      <a:endParaRPr lang="ru-RU" sz="1200" b="0" i="0" u="none" strike="noStrike" dirty="0">
                        <a:effectLst/>
                        <a:latin typeface="Times New Roman" panose="02020603050405020304" pitchFamily="18" charset="0"/>
                      </a:endParaRPr>
                    </a:p>
                  </a:txBody>
                  <a:tcPr marL="7620" marR="7620" marT="7620" marB="0" anchor="ctr"/>
                </a:tc>
                <a:tc>
                  <a:txBody>
                    <a:bodyPr/>
                    <a:lstStyle/>
                    <a:p>
                      <a:pPr algn="ctr" fontAlgn="t"/>
                      <a:r>
                        <a:rPr lang="ru-RU" sz="1200" u="none" strike="noStrike" dirty="0" smtClean="0">
                          <a:effectLst/>
                        </a:rPr>
                        <a:t>-</a:t>
                      </a:r>
                      <a:r>
                        <a:rPr lang="ru-RU" sz="1200" u="none" strike="noStrike" dirty="0">
                          <a:effectLst/>
                        </a:rPr>
                        <a:t> </a:t>
                      </a:r>
                      <a:endParaRPr lang="ru-RU" sz="1200" b="0" i="0" u="none" strike="noStrike" dirty="0">
                        <a:effectLst/>
                        <a:latin typeface="Times New Roman" panose="02020603050405020304" pitchFamily="18" charset="0"/>
                      </a:endParaRPr>
                    </a:p>
                  </a:txBody>
                  <a:tcPr marL="7620" marR="7620" marT="7620" marB="0" anchor="ctr"/>
                </a:tc>
                <a:tc>
                  <a:txBody>
                    <a:bodyPr/>
                    <a:lstStyle/>
                    <a:p>
                      <a:pPr algn="ctr" fontAlgn="t"/>
                      <a:r>
                        <a:rPr lang="ru-RU" sz="1200" u="none" strike="noStrike" dirty="0">
                          <a:effectLst/>
                        </a:rPr>
                        <a:t>177,5%</a:t>
                      </a:r>
                      <a:endParaRPr lang="ru-RU" sz="1200" b="0" i="0" u="none" strike="noStrike" dirty="0">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xmlns="" val="10006"/>
                  </a:ext>
                </a:extLst>
              </a:tr>
              <a:tr h="494470">
                <a:tc>
                  <a:txBody>
                    <a:bodyPr/>
                    <a:lstStyle/>
                    <a:p>
                      <a:pPr algn="just" fontAlgn="t"/>
                      <a:r>
                        <a:rPr lang="ru-RU" sz="1200" u="none" strike="noStrike" dirty="0">
                          <a:effectLst/>
                        </a:rPr>
                        <a:t>Источники финансирования дефицита</a:t>
                      </a:r>
                      <a:endParaRPr lang="ru-RU" sz="1200" b="0" i="0" u="none" strike="noStrike" dirty="0">
                        <a:effectLst/>
                        <a:latin typeface="Times New Roman" panose="02020603050405020304" pitchFamily="18" charset="0"/>
                      </a:endParaRPr>
                    </a:p>
                  </a:txBody>
                  <a:tcPr marL="7620" marR="7620" marT="7620" marB="0" anchor="ctr"/>
                </a:tc>
                <a:tc>
                  <a:txBody>
                    <a:bodyPr/>
                    <a:lstStyle/>
                    <a:p>
                      <a:pPr algn="ctr" fontAlgn="t"/>
                      <a:r>
                        <a:rPr lang="ru-RU" sz="1200" u="none" strike="noStrike">
                          <a:effectLst/>
                        </a:rPr>
                        <a:t>3832,2</a:t>
                      </a:r>
                      <a:endParaRPr lang="ru-RU" sz="1200" b="0" i="0" u="none" strike="noStrike">
                        <a:effectLst/>
                        <a:latin typeface="Times New Roman" panose="02020603050405020304" pitchFamily="18" charset="0"/>
                      </a:endParaRPr>
                    </a:p>
                  </a:txBody>
                  <a:tcPr marL="7620" marR="7620" marT="7620" marB="0" anchor="ctr"/>
                </a:tc>
                <a:tc>
                  <a:txBody>
                    <a:bodyPr/>
                    <a:lstStyle/>
                    <a:p>
                      <a:pPr algn="ctr" fontAlgn="t"/>
                      <a:r>
                        <a:rPr lang="ru-RU" sz="1200" u="none" strike="noStrike">
                          <a:effectLst/>
                        </a:rPr>
                        <a:t>3832,2</a:t>
                      </a:r>
                      <a:endParaRPr lang="ru-RU" sz="1200" b="0" i="0" u="none" strike="noStrike">
                        <a:effectLst/>
                        <a:latin typeface="Times New Roman" panose="02020603050405020304" pitchFamily="18" charset="0"/>
                      </a:endParaRPr>
                    </a:p>
                  </a:txBody>
                  <a:tcPr marL="7620" marR="7620" marT="7620" marB="0" anchor="ctr"/>
                </a:tc>
                <a:tc>
                  <a:txBody>
                    <a:bodyPr/>
                    <a:lstStyle/>
                    <a:p>
                      <a:pPr algn="ctr" fontAlgn="t"/>
                      <a:r>
                        <a:rPr lang="ru-RU" sz="1200" u="none" strike="noStrike">
                          <a:effectLst/>
                        </a:rPr>
                        <a:t>10698,0</a:t>
                      </a:r>
                      <a:endParaRPr lang="ru-RU" sz="1200" b="0" i="0" u="none" strike="noStrike">
                        <a:effectLst/>
                        <a:latin typeface="Times New Roman" panose="02020603050405020304" pitchFamily="18" charset="0"/>
                      </a:endParaRPr>
                    </a:p>
                  </a:txBody>
                  <a:tcPr marL="7620" marR="7620" marT="7620" marB="0" anchor="ctr"/>
                </a:tc>
                <a:tc>
                  <a:txBody>
                    <a:bodyPr/>
                    <a:lstStyle/>
                    <a:p>
                      <a:pPr algn="ctr" fontAlgn="t"/>
                      <a:r>
                        <a:rPr lang="ru-RU" sz="1200" u="none" strike="noStrike" dirty="0">
                          <a:solidFill>
                            <a:srgbClr val="FF0000"/>
                          </a:solidFill>
                          <a:effectLst/>
                        </a:rPr>
                        <a:t>-310,2</a:t>
                      </a:r>
                      <a:endParaRPr lang="ru-RU" sz="1200" b="0" i="0" u="none" strike="noStrike" dirty="0">
                        <a:solidFill>
                          <a:srgbClr val="FF0000"/>
                        </a:solidFill>
                        <a:effectLst/>
                        <a:latin typeface="Times New Roman" panose="02020603050405020304" pitchFamily="18" charset="0"/>
                      </a:endParaRPr>
                    </a:p>
                  </a:txBody>
                  <a:tcPr marL="7620" marR="7620" marT="7620" marB="0" anchor="ctr"/>
                </a:tc>
                <a:tc>
                  <a:txBody>
                    <a:bodyPr/>
                    <a:lstStyle/>
                    <a:p>
                      <a:pPr algn="ctr" fontAlgn="t"/>
                      <a:r>
                        <a:rPr lang="ru-RU" sz="1200" u="none" strike="noStrike" dirty="0">
                          <a:solidFill>
                            <a:srgbClr val="FF0000"/>
                          </a:solidFill>
                          <a:effectLst/>
                        </a:rPr>
                        <a:t>-550,5</a:t>
                      </a:r>
                      <a:endParaRPr lang="ru-RU" sz="1200" b="0" i="0" u="none" strike="noStrike" dirty="0">
                        <a:solidFill>
                          <a:srgbClr val="FF0000"/>
                        </a:solidFill>
                        <a:effectLst/>
                        <a:latin typeface="Times New Roman" panose="02020603050405020304" pitchFamily="18" charset="0"/>
                      </a:endParaRPr>
                    </a:p>
                  </a:txBody>
                  <a:tcPr marL="7620" marR="7620" marT="7620" marB="0" anchor="ctr"/>
                </a:tc>
                <a:tc>
                  <a:txBody>
                    <a:bodyPr/>
                    <a:lstStyle/>
                    <a:p>
                      <a:pPr algn="ctr" fontAlgn="t"/>
                      <a:r>
                        <a:rPr lang="ru-RU" sz="1200" u="none" strike="noStrike">
                          <a:effectLst/>
                        </a:rPr>
                        <a:t>279,2%</a:t>
                      </a:r>
                      <a:endParaRPr lang="ru-RU" sz="1200" b="0" i="0" u="none" strike="noStrike">
                        <a:effectLst/>
                        <a:latin typeface="Times New Roman" panose="02020603050405020304" pitchFamily="18" charset="0"/>
                      </a:endParaRPr>
                    </a:p>
                  </a:txBody>
                  <a:tcPr marL="7620" marR="7620" marT="7620" marB="0" anchor="ctr"/>
                </a:tc>
                <a:tc>
                  <a:txBody>
                    <a:bodyPr/>
                    <a:lstStyle/>
                    <a:p>
                      <a:pPr algn="ctr" fontAlgn="t"/>
                      <a:r>
                        <a:rPr lang="ru-RU" sz="1200" u="none" strike="noStrike" dirty="0" smtClean="0">
                          <a:effectLst/>
                        </a:rPr>
                        <a:t>-</a:t>
                      </a:r>
                      <a:r>
                        <a:rPr lang="ru-RU" sz="1200" u="none" strike="noStrike" dirty="0">
                          <a:effectLst/>
                        </a:rPr>
                        <a:t> </a:t>
                      </a:r>
                      <a:endParaRPr lang="ru-RU" sz="1200" b="0" i="0" u="none" strike="noStrike" dirty="0">
                        <a:effectLst/>
                        <a:latin typeface="Times New Roman" panose="02020603050405020304" pitchFamily="18" charset="0"/>
                      </a:endParaRPr>
                    </a:p>
                  </a:txBody>
                  <a:tcPr marL="7620" marR="7620" marT="7620" marB="0" anchor="ctr"/>
                </a:tc>
                <a:tc>
                  <a:txBody>
                    <a:bodyPr/>
                    <a:lstStyle/>
                    <a:p>
                      <a:pPr algn="ctr" fontAlgn="t"/>
                      <a:r>
                        <a:rPr lang="ru-RU" sz="1200" u="none" strike="noStrike" dirty="0">
                          <a:effectLst/>
                        </a:rPr>
                        <a:t>177,5%</a:t>
                      </a:r>
                      <a:endParaRPr lang="ru-RU" sz="1200" b="0" i="0" u="none" strike="noStrike" dirty="0">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xmlns="" val="10007"/>
                  </a:ext>
                </a:extLst>
              </a:tr>
            </a:tbl>
          </a:graphicData>
        </a:graphic>
      </p:graphicFrame>
    </p:spTree>
  </p:cSld>
  <p:clrMapOvr>
    <a:masterClrMapping/>
  </p:clrMapOvr>
  <p:transition>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620688"/>
            <a:ext cx="8928992" cy="5262979"/>
          </a:xfrm>
          <a:prstGeom prst="rect">
            <a:avLst/>
          </a:prstGeom>
        </p:spPr>
        <p:txBody>
          <a:bodyPr wrap="square">
            <a:spAutoFit/>
          </a:bodyPr>
          <a:lstStyle/>
          <a:p>
            <a:r>
              <a:rPr lang="ru-RU" sz="1600" dirty="0">
                <a:latin typeface="Times New Roman" panose="02020603050405020304" pitchFamily="18" charset="0"/>
                <a:cs typeface="Times New Roman" panose="02020603050405020304" pitchFamily="18" charset="0"/>
              </a:rPr>
              <a:t>Доходная часть бюджета городского округа спрогнозирована из следующих источников:</a:t>
            </a:r>
          </a:p>
          <a:p>
            <a:r>
              <a:rPr lang="ru-RU" sz="1600" dirty="0">
                <a:latin typeface="Times New Roman" panose="02020603050405020304" pitchFamily="18" charset="0"/>
                <a:cs typeface="Times New Roman" panose="02020603050405020304" pitchFamily="18" charset="0"/>
              </a:rPr>
              <a:t> </a:t>
            </a:r>
          </a:p>
          <a:p>
            <a:r>
              <a:rPr lang="ru-RU" sz="1600" dirty="0">
                <a:latin typeface="Times New Roman" panose="02020603050405020304" pitchFamily="18" charset="0"/>
                <a:cs typeface="Times New Roman" panose="02020603050405020304" pitchFamily="18" charset="0"/>
              </a:rPr>
              <a:t>Налоговых доходов:</a:t>
            </a:r>
          </a:p>
          <a:p>
            <a:r>
              <a:rPr lang="ru-RU" sz="1600" dirty="0">
                <a:latin typeface="Times New Roman" panose="02020603050405020304" pitchFamily="18" charset="0"/>
                <a:cs typeface="Times New Roman" panose="02020603050405020304" pitchFamily="18" charset="0"/>
              </a:rPr>
              <a:t>На 2022 год в объеме – 121294,1 тыс. рублей;</a:t>
            </a:r>
          </a:p>
          <a:p>
            <a:r>
              <a:rPr lang="ru-RU" sz="1600" dirty="0">
                <a:latin typeface="Times New Roman" panose="02020603050405020304" pitchFamily="18" charset="0"/>
                <a:cs typeface="Times New Roman" panose="02020603050405020304" pitchFamily="18" charset="0"/>
              </a:rPr>
              <a:t>На 2023 год – 127977,8 тыс. рублей;</a:t>
            </a:r>
          </a:p>
          <a:p>
            <a:r>
              <a:rPr lang="ru-RU" sz="1600" dirty="0">
                <a:latin typeface="Times New Roman" panose="02020603050405020304" pitchFamily="18" charset="0"/>
                <a:cs typeface="Times New Roman" panose="02020603050405020304" pitchFamily="18" charset="0"/>
              </a:rPr>
              <a:t>На 2024 год – 134917,6 тыс. рублей.</a:t>
            </a:r>
          </a:p>
          <a:p>
            <a:endParaRPr lang="ru-RU" sz="1600" dirty="0">
              <a:latin typeface="Times New Roman" panose="02020603050405020304" pitchFamily="18" charset="0"/>
              <a:cs typeface="Times New Roman" panose="02020603050405020304" pitchFamily="18" charset="0"/>
            </a:endParaRPr>
          </a:p>
          <a:p>
            <a:r>
              <a:rPr lang="ru-RU" sz="1600" dirty="0">
                <a:latin typeface="Times New Roman" panose="02020603050405020304" pitchFamily="18" charset="0"/>
                <a:cs typeface="Times New Roman" panose="02020603050405020304" pitchFamily="18" charset="0"/>
              </a:rPr>
              <a:t>Неналоговых доходов:</a:t>
            </a:r>
          </a:p>
          <a:p>
            <a:r>
              <a:rPr lang="ru-RU" sz="1600" dirty="0">
                <a:latin typeface="Times New Roman" panose="02020603050405020304" pitchFamily="18" charset="0"/>
                <a:cs typeface="Times New Roman" panose="02020603050405020304" pitchFamily="18" charset="0"/>
              </a:rPr>
              <a:t>На 2022 год в объеме  - 13459,5 тыс. рублей;</a:t>
            </a:r>
          </a:p>
          <a:p>
            <a:r>
              <a:rPr lang="ru-RU" sz="1600" dirty="0">
                <a:latin typeface="Times New Roman" panose="02020603050405020304" pitchFamily="18" charset="0"/>
                <a:cs typeface="Times New Roman" panose="02020603050405020304" pitchFamily="18" charset="0"/>
              </a:rPr>
              <a:t>На 2023 год – 10043,8 тыс. рублей;</a:t>
            </a:r>
          </a:p>
          <a:p>
            <a:r>
              <a:rPr lang="ru-RU" sz="1600" dirty="0">
                <a:latin typeface="Times New Roman" panose="02020603050405020304" pitchFamily="18" charset="0"/>
                <a:cs typeface="Times New Roman" panose="02020603050405020304" pitchFamily="18" charset="0"/>
              </a:rPr>
              <a:t>На 2024 год – 11078,3 тыс. рублей.</a:t>
            </a:r>
          </a:p>
          <a:p>
            <a:endParaRPr lang="ru-RU" sz="1600" dirty="0">
              <a:latin typeface="Times New Roman" panose="02020603050405020304" pitchFamily="18" charset="0"/>
              <a:cs typeface="Times New Roman" panose="02020603050405020304" pitchFamily="18" charset="0"/>
            </a:endParaRPr>
          </a:p>
          <a:p>
            <a:r>
              <a:rPr lang="ru-RU" sz="1600" dirty="0">
                <a:latin typeface="Times New Roman" panose="02020603050405020304" pitchFamily="18" charset="0"/>
                <a:cs typeface="Times New Roman" panose="02020603050405020304" pitchFamily="18" charset="0"/>
              </a:rPr>
              <a:t>Безвозмездных поступлений  от других бюджетов бюджетной системы:</a:t>
            </a:r>
          </a:p>
          <a:p>
            <a:r>
              <a:rPr lang="ru-RU" sz="1600" dirty="0">
                <a:latin typeface="Times New Roman" panose="02020603050405020304" pitchFamily="18" charset="0"/>
                <a:cs typeface="Times New Roman" panose="02020603050405020304" pitchFamily="18" charset="0"/>
              </a:rPr>
              <a:t>На 2022 год в объеме – 220121,0 тыс. рублей;</a:t>
            </a:r>
          </a:p>
          <a:p>
            <a:r>
              <a:rPr lang="ru-RU" sz="1600" dirty="0">
                <a:latin typeface="Times New Roman" panose="02020603050405020304" pitchFamily="18" charset="0"/>
                <a:cs typeface="Times New Roman" panose="02020603050405020304" pitchFamily="18" charset="0"/>
              </a:rPr>
              <a:t>На 2023 год – 200804,1 тыс. рублей;</a:t>
            </a:r>
          </a:p>
          <a:p>
            <a:r>
              <a:rPr lang="ru-RU" sz="1600" dirty="0">
                <a:latin typeface="Times New Roman" panose="02020603050405020304" pitchFamily="18" charset="0"/>
                <a:cs typeface="Times New Roman" panose="02020603050405020304" pitchFamily="18" charset="0"/>
              </a:rPr>
              <a:t>На 2024 год – 167591,0 тыс. рублей.</a:t>
            </a:r>
          </a:p>
          <a:p>
            <a:endParaRPr lang="ru-RU" sz="1600" dirty="0">
              <a:latin typeface="Times New Roman" panose="02020603050405020304" pitchFamily="18" charset="0"/>
              <a:cs typeface="Times New Roman" panose="02020603050405020304" pitchFamily="18" charset="0"/>
            </a:endParaRPr>
          </a:p>
          <a:p>
            <a:r>
              <a:rPr lang="ru-RU" sz="1600" dirty="0">
                <a:latin typeface="Times New Roman" panose="02020603050405020304" pitchFamily="18" charset="0"/>
                <a:cs typeface="Times New Roman" panose="02020603050405020304" pitchFamily="18" charset="0"/>
              </a:rPr>
              <a:t>Доля налоговых и неналоговых доходов в общем объеме доходов составляет: 2022 год – 38,0%, 2023 год – 40,7%, 2024 год – 46,6%. </a:t>
            </a:r>
          </a:p>
          <a:p>
            <a:r>
              <a:rPr lang="ru-RU" sz="1600" dirty="0">
                <a:latin typeface="Times New Roman" panose="02020603050405020304" pitchFamily="18" charset="0"/>
                <a:cs typeface="Times New Roman" panose="02020603050405020304" pitchFamily="18" charset="0"/>
              </a:rPr>
              <a:t>Доля безвозмездных поступлений в общем объеме доходов составляет: 2022 год – 62,0%, 2023 год – 59,3%, 2024 год – 53,4%.</a:t>
            </a:r>
          </a:p>
        </p:txBody>
      </p:sp>
    </p:spTree>
  </p:cSld>
  <p:clrMapOvr>
    <a:masterClrMapping/>
  </p:clrMapOvr>
  <p:transition>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900113" y="120650"/>
            <a:ext cx="7416800" cy="661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ru-RU" altLang="ru-RU" sz="1000" dirty="0">
                <a:latin typeface="Times New Roman" pitchFamily="18" charset="0"/>
              </a:rPr>
              <a:t>Гистограмма 1</a:t>
            </a:r>
          </a:p>
          <a:p>
            <a:pPr algn="ctr" eaLnBrk="1" hangingPunct="1">
              <a:spcBef>
                <a:spcPct val="50000"/>
              </a:spcBef>
            </a:pPr>
            <a:r>
              <a:rPr lang="ru-RU" altLang="ru-RU" b="1" dirty="0" smtClean="0">
                <a:latin typeface="Times New Roman" pitchFamily="18" charset="0"/>
              </a:rPr>
              <a:t>Удельный вес источников доходов бюджета 2021-2024 </a:t>
            </a:r>
            <a:r>
              <a:rPr lang="ru-RU" altLang="ru-RU" b="1" dirty="0">
                <a:latin typeface="Times New Roman" pitchFamily="18" charset="0"/>
              </a:rPr>
              <a:t>годов</a:t>
            </a:r>
          </a:p>
        </p:txBody>
      </p:sp>
      <p:sp>
        <p:nvSpPr>
          <p:cNvPr id="11268" name="Прямоугольник 2"/>
          <p:cNvSpPr>
            <a:spLocks noChangeArrowheads="1"/>
          </p:cNvSpPr>
          <p:nvPr/>
        </p:nvSpPr>
        <p:spPr bwMode="auto">
          <a:xfrm>
            <a:off x="282799" y="6229176"/>
            <a:ext cx="86423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ru-RU" altLang="ru-RU" sz="1600" dirty="0">
                <a:solidFill>
                  <a:srgbClr val="000000"/>
                </a:solidFill>
                <a:latin typeface="Times New Roman" pitchFamily="18" charset="0"/>
                <a:cs typeface="Times New Roman" pitchFamily="18" charset="0"/>
              </a:rPr>
              <a:t>Доля налоговых и неналоговых доходов в общем объеме доходов составляет: </a:t>
            </a:r>
            <a:r>
              <a:rPr lang="ru-RU" altLang="ru-RU" sz="1600" dirty="0" smtClean="0">
                <a:solidFill>
                  <a:srgbClr val="000000"/>
                </a:solidFill>
                <a:latin typeface="Times New Roman" pitchFamily="18" charset="0"/>
                <a:cs typeface="Times New Roman" pitchFamily="18" charset="0"/>
              </a:rPr>
              <a:t>2021 </a:t>
            </a:r>
            <a:r>
              <a:rPr lang="ru-RU" altLang="ru-RU" sz="1600" dirty="0">
                <a:solidFill>
                  <a:srgbClr val="000000"/>
                </a:solidFill>
                <a:latin typeface="Times New Roman" pitchFamily="18" charset="0"/>
                <a:cs typeface="Times New Roman" pitchFamily="18" charset="0"/>
              </a:rPr>
              <a:t>год- </a:t>
            </a:r>
            <a:r>
              <a:rPr lang="ru-RU" altLang="ru-RU" sz="1600" dirty="0" smtClean="0">
                <a:solidFill>
                  <a:srgbClr val="000000"/>
                </a:solidFill>
                <a:latin typeface="Times New Roman" pitchFamily="18" charset="0"/>
                <a:cs typeface="Times New Roman" pitchFamily="18" charset="0"/>
              </a:rPr>
              <a:t>18,0%, 2022 год-38,0%, 2023 год-40,7%, 2024 год-46,6%.</a:t>
            </a:r>
            <a:endParaRPr lang="ru-RU" altLang="ru-RU" sz="1600" dirty="0">
              <a:solidFill>
                <a:srgbClr val="000000"/>
              </a:solidFill>
              <a:latin typeface="Times New Roman" pitchFamily="18" charset="0"/>
              <a:cs typeface="Times New Roman" pitchFamily="18" charset="0"/>
            </a:endParaRPr>
          </a:p>
        </p:txBody>
      </p:sp>
      <p:graphicFrame>
        <p:nvGraphicFramePr>
          <p:cNvPr id="6" name="Диаграмма 5"/>
          <p:cNvGraphicFramePr>
            <a:graphicFrameLocks/>
          </p:cNvGraphicFramePr>
          <p:nvPr>
            <p:extLst>
              <p:ext uri="{D42A27DB-BD31-4B8C-83A1-F6EECF244321}">
                <p14:modId xmlns:p14="http://schemas.microsoft.com/office/powerpoint/2010/main" val="4043068631"/>
              </p:ext>
            </p:extLst>
          </p:nvPr>
        </p:nvGraphicFramePr>
        <p:xfrm>
          <a:off x="179512" y="786764"/>
          <a:ext cx="8784976" cy="537853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128"/>
          <p:cNvSpPr>
            <a:spLocks noChangeArrowheads="1"/>
          </p:cNvSpPr>
          <p:nvPr/>
        </p:nvSpPr>
        <p:spPr bwMode="auto">
          <a:xfrm>
            <a:off x="1095375" y="260350"/>
            <a:ext cx="7072313"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ru-RU" altLang="ru-RU" b="1" dirty="0">
                <a:latin typeface="Times New Roman" pitchFamily="18" charset="0"/>
              </a:rPr>
              <a:t>Структура доходной части бюджета городского округа Октябрьск</a:t>
            </a:r>
          </a:p>
          <a:p>
            <a:pPr algn="ctr" eaLnBrk="1" hangingPunct="1"/>
            <a:r>
              <a:rPr lang="ru-RU" altLang="ru-RU" b="1" dirty="0">
                <a:latin typeface="Times New Roman" pitchFamily="18" charset="0"/>
              </a:rPr>
              <a:t>на </a:t>
            </a:r>
            <a:r>
              <a:rPr lang="ru-RU" altLang="ru-RU" b="1" dirty="0" smtClean="0">
                <a:latin typeface="Times New Roman" pitchFamily="18" charset="0"/>
              </a:rPr>
              <a:t>2021 </a:t>
            </a:r>
            <a:r>
              <a:rPr lang="ru-RU" altLang="ru-RU" b="1" dirty="0">
                <a:latin typeface="Times New Roman" pitchFamily="18" charset="0"/>
              </a:rPr>
              <a:t>год и плановый период </a:t>
            </a:r>
            <a:r>
              <a:rPr lang="ru-RU" altLang="ru-RU" b="1" dirty="0" smtClean="0">
                <a:latin typeface="Times New Roman" pitchFamily="18" charset="0"/>
              </a:rPr>
              <a:t>2022-2023 </a:t>
            </a:r>
            <a:r>
              <a:rPr lang="ru-RU" altLang="ru-RU" b="1" dirty="0">
                <a:latin typeface="Times New Roman" pitchFamily="18" charset="0"/>
              </a:rPr>
              <a:t>годов</a:t>
            </a:r>
          </a:p>
          <a:p>
            <a:pPr algn="ctr" eaLnBrk="1" hangingPunct="1"/>
            <a:r>
              <a:rPr lang="ru-RU" altLang="ru-RU" b="1" dirty="0">
                <a:latin typeface="Times New Roman" pitchFamily="18" charset="0"/>
              </a:rPr>
              <a:t>по основным источникам</a:t>
            </a:r>
          </a:p>
        </p:txBody>
      </p:sp>
      <p:sp>
        <p:nvSpPr>
          <p:cNvPr id="12291" name="Rectangle 7904"/>
          <p:cNvSpPr>
            <a:spLocks noChangeArrowheads="1"/>
          </p:cNvSpPr>
          <p:nvPr/>
        </p:nvSpPr>
        <p:spPr bwMode="auto">
          <a:xfrm>
            <a:off x="8027988" y="981075"/>
            <a:ext cx="91598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altLang="ru-RU" sz="1200">
                <a:latin typeface="Times New Roman" pitchFamily="18" charset="0"/>
              </a:rPr>
              <a:t>тыс.рублей</a:t>
            </a:r>
          </a:p>
        </p:txBody>
      </p:sp>
      <p:sp>
        <p:nvSpPr>
          <p:cNvPr id="12292" name="Rectangle 12815"/>
          <p:cNvSpPr>
            <a:spLocks noChangeArrowheads="1"/>
          </p:cNvSpPr>
          <p:nvPr/>
        </p:nvSpPr>
        <p:spPr bwMode="auto">
          <a:xfrm>
            <a:off x="8048625" y="130175"/>
            <a:ext cx="844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altLang="ru-RU" sz="1200">
                <a:latin typeface="Times New Roman" pitchFamily="18" charset="0"/>
              </a:rPr>
              <a:t>Таблица 2</a:t>
            </a:r>
          </a:p>
        </p:txBody>
      </p:sp>
      <p:graphicFrame>
        <p:nvGraphicFramePr>
          <p:cNvPr id="3" name="Таблица 2"/>
          <p:cNvGraphicFramePr>
            <a:graphicFrameLocks noGrp="1"/>
          </p:cNvGraphicFramePr>
          <p:nvPr>
            <p:extLst>
              <p:ext uri="{D42A27DB-BD31-4B8C-83A1-F6EECF244321}">
                <p14:modId xmlns:p14="http://schemas.microsoft.com/office/powerpoint/2010/main" val="3889689871"/>
              </p:ext>
            </p:extLst>
          </p:nvPr>
        </p:nvGraphicFramePr>
        <p:xfrm>
          <a:off x="107504" y="1412776"/>
          <a:ext cx="8928100" cy="5040561"/>
        </p:xfrm>
        <a:graphic>
          <a:graphicData uri="http://schemas.openxmlformats.org/drawingml/2006/table">
            <a:tbl>
              <a:tblPr firstRow="1" bandRow="1">
                <a:tableStyleId>{5C22544A-7EE6-4342-B048-85BDC9FD1C3A}</a:tableStyleId>
              </a:tblPr>
              <a:tblGrid>
                <a:gridCol w="3383930">
                  <a:extLst>
                    <a:ext uri="{9D8B030D-6E8A-4147-A177-3AD203B41FA5}">
                      <a16:colId xmlns:a16="http://schemas.microsoft.com/office/drawing/2014/main" xmlns="" val="20000"/>
                    </a:ext>
                  </a:extLst>
                </a:gridCol>
                <a:gridCol w="936104">
                  <a:extLst>
                    <a:ext uri="{9D8B030D-6E8A-4147-A177-3AD203B41FA5}">
                      <a16:colId xmlns:a16="http://schemas.microsoft.com/office/drawing/2014/main" xmlns="" val="20001"/>
                    </a:ext>
                  </a:extLst>
                </a:gridCol>
                <a:gridCol w="720080">
                  <a:extLst>
                    <a:ext uri="{9D8B030D-6E8A-4147-A177-3AD203B41FA5}">
                      <a16:colId xmlns:a16="http://schemas.microsoft.com/office/drawing/2014/main" xmlns="" val="20002"/>
                    </a:ext>
                  </a:extLst>
                </a:gridCol>
                <a:gridCol w="792088">
                  <a:extLst>
                    <a:ext uri="{9D8B030D-6E8A-4147-A177-3AD203B41FA5}">
                      <a16:colId xmlns:a16="http://schemas.microsoft.com/office/drawing/2014/main" xmlns="" val="20003"/>
                    </a:ext>
                  </a:extLst>
                </a:gridCol>
                <a:gridCol w="576064">
                  <a:extLst>
                    <a:ext uri="{9D8B030D-6E8A-4147-A177-3AD203B41FA5}">
                      <a16:colId xmlns:a16="http://schemas.microsoft.com/office/drawing/2014/main" xmlns="" val="20004"/>
                    </a:ext>
                  </a:extLst>
                </a:gridCol>
                <a:gridCol w="720080">
                  <a:extLst>
                    <a:ext uri="{9D8B030D-6E8A-4147-A177-3AD203B41FA5}">
                      <a16:colId xmlns:a16="http://schemas.microsoft.com/office/drawing/2014/main" xmlns="" val="20005"/>
                    </a:ext>
                  </a:extLst>
                </a:gridCol>
                <a:gridCol w="504056">
                  <a:extLst>
                    <a:ext uri="{9D8B030D-6E8A-4147-A177-3AD203B41FA5}">
                      <a16:colId xmlns:a16="http://schemas.microsoft.com/office/drawing/2014/main" xmlns="" val="20006"/>
                    </a:ext>
                  </a:extLst>
                </a:gridCol>
                <a:gridCol w="818194">
                  <a:extLst>
                    <a:ext uri="{9D8B030D-6E8A-4147-A177-3AD203B41FA5}">
                      <a16:colId xmlns:a16="http://schemas.microsoft.com/office/drawing/2014/main" xmlns="" val="20007"/>
                    </a:ext>
                  </a:extLst>
                </a:gridCol>
                <a:gridCol w="477504">
                  <a:extLst>
                    <a:ext uri="{9D8B030D-6E8A-4147-A177-3AD203B41FA5}">
                      <a16:colId xmlns:a16="http://schemas.microsoft.com/office/drawing/2014/main" xmlns="" val="20008"/>
                    </a:ext>
                  </a:extLst>
                </a:gridCol>
              </a:tblGrid>
              <a:tr h="673841">
                <a:tc>
                  <a:txBody>
                    <a:bodyPr/>
                    <a:lstStyle/>
                    <a:p>
                      <a:pPr algn="ctr" fontAlgn="t"/>
                      <a:r>
                        <a:rPr lang="ru-RU" sz="1000" b="1" i="0" u="none" strike="noStrike" dirty="0">
                          <a:effectLst/>
                          <a:latin typeface="Times New Roman"/>
                        </a:rPr>
                        <a:t>Наименование групп, подгрупп, статей, подстатей, классификации доходов</a:t>
                      </a:r>
                    </a:p>
                  </a:txBody>
                  <a:tcPr marL="114300" marR="7620" marT="7620" marB="0" anchor="ctr"/>
                </a:tc>
                <a:tc>
                  <a:txBody>
                    <a:bodyPr/>
                    <a:lstStyle/>
                    <a:p>
                      <a:pPr algn="ctr" fontAlgn="t"/>
                      <a:r>
                        <a:rPr lang="ru-RU" sz="1000" b="1" i="0" u="none" strike="noStrike" dirty="0">
                          <a:effectLst/>
                          <a:latin typeface="Times New Roman"/>
                        </a:rPr>
                        <a:t>Оценка </a:t>
                      </a:r>
                      <a:r>
                        <a:rPr lang="ru-RU" sz="1000" b="1" i="0" u="none" strike="noStrike" dirty="0" smtClean="0">
                          <a:effectLst/>
                          <a:latin typeface="Times New Roman"/>
                        </a:rPr>
                        <a:t>2021 </a:t>
                      </a:r>
                      <a:r>
                        <a:rPr lang="ru-RU" sz="1000" b="1" i="0" u="none" strike="noStrike" dirty="0">
                          <a:effectLst/>
                          <a:latin typeface="Times New Roman"/>
                        </a:rPr>
                        <a:t>г.</a:t>
                      </a:r>
                    </a:p>
                  </a:txBody>
                  <a:tcPr marL="114300" marR="7620" marT="7620" marB="0" anchor="ctr"/>
                </a:tc>
                <a:tc>
                  <a:txBody>
                    <a:bodyPr/>
                    <a:lstStyle/>
                    <a:p>
                      <a:pPr algn="ctr" fontAlgn="t"/>
                      <a:r>
                        <a:rPr lang="ru-RU" sz="1000" b="1" i="0" u="none" strike="noStrike" dirty="0">
                          <a:effectLst/>
                          <a:latin typeface="Times New Roman"/>
                        </a:rPr>
                        <a:t>Удельный вес </a:t>
                      </a:r>
                      <a:r>
                        <a:rPr lang="ru-RU" sz="1000" b="1" i="0" u="none" strike="noStrike" dirty="0" smtClean="0">
                          <a:effectLst/>
                          <a:latin typeface="Times New Roman"/>
                        </a:rPr>
                        <a:t>2021г</a:t>
                      </a:r>
                      <a:r>
                        <a:rPr lang="ru-RU" sz="1000" b="1" i="0" u="none" strike="noStrike" dirty="0">
                          <a:effectLst/>
                          <a:latin typeface="Times New Roman"/>
                        </a:rPr>
                        <a:t>.</a:t>
                      </a:r>
                    </a:p>
                  </a:txBody>
                  <a:tcPr marL="7620" marR="7620" marT="7620" marB="0" anchor="ctr"/>
                </a:tc>
                <a:tc>
                  <a:txBody>
                    <a:bodyPr/>
                    <a:lstStyle/>
                    <a:p>
                      <a:pPr algn="ctr" fontAlgn="t"/>
                      <a:r>
                        <a:rPr lang="ru-RU" sz="1000" b="1" i="0" u="none" strike="noStrike" dirty="0" smtClean="0">
                          <a:effectLst/>
                          <a:latin typeface="Times New Roman"/>
                        </a:rPr>
                        <a:t>2022 </a:t>
                      </a:r>
                      <a:r>
                        <a:rPr lang="ru-RU" sz="1000" b="1" i="0" u="none" strike="noStrike" dirty="0">
                          <a:effectLst/>
                          <a:latin typeface="Times New Roman"/>
                        </a:rPr>
                        <a:t>год</a:t>
                      </a:r>
                    </a:p>
                  </a:txBody>
                  <a:tcPr marL="7620" marR="7620" marT="7620" marB="0" anchor="ctr"/>
                </a:tc>
                <a:tc>
                  <a:txBody>
                    <a:bodyPr/>
                    <a:lstStyle/>
                    <a:p>
                      <a:pPr algn="ctr" fontAlgn="t"/>
                      <a:r>
                        <a:rPr lang="ru-RU" sz="1000" b="1" i="0" u="none" strike="noStrike" dirty="0">
                          <a:effectLst/>
                          <a:latin typeface="Times New Roman"/>
                        </a:rPr>
                        <a:t>Удельный вес </a:t>
                      </a:r>
                      <a:r>
                        <a:rPr lang="ru-RU" sz="1000" b="1" i="0" u="none" strike="noStrike" dirty="0" smtClean="0">
                          <a:effectLst/>
                          <a:latin typeface="Times New Roman"/>
                        </a:rPr>
                        <a:t>2022г</a:t>
                      </a:r>
                      <a:r>
                        <a:rPr lang="ru-RU" sz="1000" b="1" i="0" u="none" strike="noStrike" dirty="0">
                          <a:effectLst/>
                          <a:latin typeface="Times New Roman"/>
                        </a:rPr>
                        <a:t>.</a:t>
                      </a:r>
                    </a:p>
                  </a:txBody>
                  <a:tcPr marL="7620" marR="7620" marT="7620" marB="0" anchor="ctr"/>
                </a:tc>
                <a:tc>
                  <a:txBody>
                    <a:bodyPr/>
                    <a:lstStyle/>
                    <a:p>
                      <a:pPr algn="ctr" fontAlgn="t"/>
                      <a:r>
                        <a:rPr lang="ru-RU" sz="1000" b="1" i="0" u="none" strike="noStrike" dirty="0" smtClean="0">
                          <a:effectLst/>
                          <a:latin typeface="Times New Roman"/>
                        </a:rPr>
                        <a:t>2023 </a:t>
                      </a:r>
                      <a:r>
                        <a:rPr lang="ru-RU" sz="1000" b="1" i="0" u="none" strike="noStrike" dirty="0">
                          <a:effectLst/>
                          <a:latin typeface="Times New Roman"/>
                        </a:rPr>
                        <a:t>год</a:t>
                      </a:r>
                    </a:p>
                  </a:txBody>
                  <a:tcPr marL="7620" marR="7620" marT="7620" marB="0" anchor="ctr"/>
                </a:tc>
                <a:tc>
                  <a:txBody>
                    <a:bodyPr/>
                    <a:lstStyle/>
                    <a:p>
                      <a:pPr algn="ctr" fontAlgn="t"/>
                      <a:r>
                        <a:rPr lang="ru-RU" sz="1000" b="1" i="0" u="none" strike="noStrike" dirty="0">
                          <a:effectLst/>
                          <a:latin typeface="Times New Roman"/>
                        </a:rPr>
                        <a:t>Удельный вес </a:t>
                      </a:r>
                      <a:r>
                        <a:rPr lang="ru-RU" sz="1000" b="1" i="0" u="none" strike="noStrike" dirty="0" smtClean="0">
                          <a:effectLst/>
                          <a:latin typeface="Times New Roman"/>
                        </a:rPr>
                        <a:t>2023г</a:t>
                      </a:r>
                      <a:r>
                        <a:rPr lang="ru-RU" sz="1000" b="1" i="0" u="none" strike="noStrike" dirty="0">
                          <a:effectLst/>
                          <a:latin typeface="Times New Roman"/>
                        </a:rPr>
                        <a:t>.</a:t>
                      </a:r>
                    </a:p>
                  </a:txBody>
                  <a:tcPr marL="7620" marR="7620" marT="7620" marB="0" anchor="ctr"/>
                </a:tc>
                <a:tc>
                  <a:txBody>
                    <a:bodyPr/>
                    <a:lstStyle/>
                    <a:p>
                      <a:pPr algn="ctr" fontAlgn="t"/>
                      <a:r>
                        <a:rPr lang="ru-RU" sz="1000" b="1" i="0" u="none" strike="noStrike" dirty="0" smtClean="0">
                          <a:effectLst/>
                          <a:latin typeface="Times New Roman"/>
                        </a:rPr>
                        <a:t>2024 год</a:t>
                      </a:r>
                      <a:endParaRPr lang="ru-RU" sz="1000" b="1" i="0" u="none" strike="noStrike" dirty="0">
                        <a:effectLst/>
                        <a:latin typeface="Times New Roman"/>
                      </a:endParaRPr>
                    </a:p>
                  </a:txBody>
                  <a:tcPr marL="7620" marR="7620" marT="7620" marB="0" anchor="ctr"/>
                </a:tc>
                <a:tc>
                  <a:txBody>
                    <a:bodyPr/>
                    <a:lstStyle/>
                    <a:p>
                      <a:pPr algn="ctr" fontAlgn="t"/>
                      <a:r>
                        <a:rPr lang="ru-RU" sz="1000" b="1" i="0" u="none" strike="noStrike" dirty="0">
                          <a:effectLst/>
                          <a:latin typeface="Times New Roman"/>
                        </a:rPr>
                        <a:t>Удельный вес </a:t>
                      </a:r>
                      <a:r>
                        <a:rPr lang="ru-RU" sz="1000" b="1" i="0" u="none" strike="noStrike" dirty="0" smtClean="0">
                          <a:effectLst/>
                          <a:latin typeface="Times New Roman"/>
                        </a:rPr>
                        <a:t>2024г</a:t>
                      </a:r>
                      <a:r>
                        <a:rPr lang="ru-RU" sz="1000" b="1" i="0" u="none" strike="noStrike" dirty="0">
                          <a:effectLst/>
                          <a:latin typeface="Times New Roman"/>
                        </a:rPr>
                        <a:t>.</a:t>
                      </a:r>
                    </a:p>
                  </a:txBody>
                  <a:tcPr marL="7620" marR="7620" marT="7620" marB="0" anchor="ctr"/>
                </a:tc>
                <a:extLst>
                  <a:ext uri="{0D108BD9-81ED-4DB2-BD59-A6C34878D82A}">
                    <a16:rowId xmlns:a16="http://schemas.microsoft.com/office/drawing/2014/main" xmlns="" val="10000"/>
                  </a:ext>
                </a:extLst>
              </a:tr>
              <a:tr h="300799">
                <a:tc>
                  <a:txBody>
                    <a:bodyPr/>
                    <a:lstStyle/>
                    <a:p>
                      <a:pPr algn="l" fontAlgn="t"/>
                      <a:r>
                        <a:rPr lang="ru-RU" sz="1000" b="1" i="0" u="none" strike="noStrike" dirty="0">
                          <a:effectLst/>
                          <a:latin typeface="Times New Roman" panose="02020603050405020304" pitchFamily="18" charset="0"/>
                        </a:rPr>
                        <a:t>Доходы</a:t>
                      </a:r>
                    </a:p>
                  </a:txBody>
                  <a:tcPr marL="7620" marR="7620" marT="7620" marB="0" anchor="ctr"/>
                </a:tc>
                <a:tc>
                  <a:txBody>
                    <a:bodyPr/>
                    <a:lstStyle/>
                    <a:p>
                      <a:pPr algn="ctr" fontAlgn="t"/>
                      <a:r>
                        <a:rPr lang="ru-RU" sz="1000" b="1" i="0" u="none" strike="noStrike" dirty="0">
                          <a:effectLst/>
                          <a:latin typeface="Times New Roman" panose="02020603050405020304" pitchFamily="18" charset="0"/>
                        </a:rPr>
                        <a:t>141 862,4</a:t>
                      </a:r>
                    </a:p>
                  </a:txBody>
                  <a:tcPr marL="7620" marR="7620" marT="7620" marB="0" anchor="ctr"/>
                </a:tc>
                <a:tc>
                  <a:txBody>
                    <a:bodyPr/>
                    <a:lstStyle/>
                    <a:p>
                      <a:pPr algn="ctr" fontAlgn="t"/>
                      <a:r>
                        <a:rPr lang="ru-RU" sz="1000" b="0" i="0" u="none" strike="noStrike">
                          <a:effectLst/>
                          <a:latin typeface="Times New Roman" panose="02020603050405020304" pitchFamily="18" charset="0"/>
                        </a:rPr>
                        <a:t>100,0</a:t>
                      </a:r>
                    </a:p>
                  </a:txBody>
                  <a:tcPr marL="7620" marR="7620" marT="7620" marB="0" anchor="ctr"/>
                </a:tc>
                <a:tc>
                  <a:txBody>
                    <a:bodyPr/>
                    <a:lstStyle/>
                    <a:p>
                      <a:pPr algn="ctr" fontAlgn="t"/>
                      <a:r>
                        <a:rPr lang="ru-RU" sz="1000" b="1" i="0" u="none" strike="noStrike">
                          <a:effectLst/>
                          <a:latin typeface="Times New Roman" panose="02020603050405020304" pitchFamily="18" charset="0"/>
                        </a:rPr>
                        <a:t>134 753,6</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100,0</a:t>
                      </a:r>
                    </a:p>
                  </a:txBody>
                  <a:tcPr marL="7620" marR="7620" marT="7620" marB="0" anchor="ctr"/>
                </a:tc>
                <a:tc>
                  <a:txBody>
                    <a:bodyPr/>
                    <a:lstStyle/>
                    <a:p>
                      <a:pPr algn="ctr" fontAlgn="t"/>
                      <a:r>
                        <a:rPr lang="ru-RU" sz="1000" b="1" i="0" u="none" strike="noStrike" dirty="0">
                          <a:effectLst/>
                          <a:latin typeface="Times New Roman" panose="02020603050405020304" pitchFamily="18" charset="0"/>
                        </a:rPr>
                        <a:t>138 021,6</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100,0</a:t>
                      </a:r>
                    </a:p>
                  </a:txBody>
                  <a:tcPr marL="7620" marR="7620" marT="7620" marB="0" anchor="ctr"/>
                </a:tc>
                <a:tc>
                  <a:txBody>
                    <a:bodyPr/>
                    <a:lstStyle/>
                    <a:p>
                      <a:pPr algn="ctr" fontAlgn="t"/>
                      <a:r>
                        <a:rPr lang="ru-RU" sz="1000" b="1" i="0" u="none" strike="noStrike">
                          <a:effectLst/>
                          <a:latin typeface="Times New Roman" panose="02020603050405020304" pitchFamily="18" charset="0"/>
                        </a:rPr>
                        <a:t>145 995,9</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100,0</a:t>
                      </a:r>
                    </a:p>
                  </a:txBody>
                  <a:tcPr marL="7620" marR="7620" marT="7620" marB="0" anchor="ctr"/>
                </a:tc>
                <a:extLst>
                  <a:ext uri="{0D108BD9-81ED-4DB2-BD59-A6C34878D82A}">
                    <a16:rowId xmlns:a16="http://schemas.microsoft.com/office/drawing/2014/main" xmlns="" val="10001"/>
                  </a:ext>
                </a:extLst>
              </a:tr>
              <a:tr h="300799">
                <a:tc>
                  <a:txBody>
                    <a:bodyPr/>
                    <a:lstStyle/>
                    <a:p>
                      <a:pPr algn="l" fontAlgn="t"/>
                      <a:r>
                        <a:rPr lang="ru-RU" sz="1000" b="1" i="0" u="none" strike="noStrike" dirty="0">
                          <a:effectLst/>
                          <a:latin typeface="Times New Roman" panose="02020603050405020304" pitchFamily="18" charset="0"/>
                        </a:rPr>
                        <a:t>Налоги на прибыль, доходы</a:t>
                      </a:r>
                    </a:p>
                  </a:txBody>
                  <a:tcPr marL="7620" marR="7620" marT="7620" marB="0" anchor="ctr"/>
                </a:tc>
                <a:tc>
                  <a:txBody>
                    <a:bodyPr/>
                    <a:lstStyle/>
                    <a:p>
                      <a:pPr algn="ctr" fontAlgn="t"/>
                      <a:r>
                        <a:rPr lang="ru-RU" sz="1000" b="1" i="0" u="none" strike="noStrike">
                          <a:effectLst/>
                          <a:latin typeface="Times New Roman" panose="02020603050405020304" pitchFamily="18" charset="0"/>
                        </a:rPr>
                        <a:t>68 808,2</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48,5</a:t>
                      </a:r>
                    </a:p>
                  </a:txBody>
                  <a:tcPr marL="7620" marR="7620" marT="7620" marB="0" anchor="ctr"/>
                </a:tc>
                <a:tc>
                  <a:txBody>
                    <a:bodyPr/>
                    <a:lstStyle/>
                    <a:p>
                      <a:pPr algn="ctr" fontAlgn="t"/>
                      <a:r>
                        <a:rPr lang="ru-RU" sz="1000" b="1" i="0" u="none" strike="noStrike">
                          <a:effectLst/>
                          <a:latin typeface="Times New Roman" panose="02020603050405020304" pitchFamily="18" charset="0"/>
                        </a:rPr>
                        <a:t>72 900,0</a:t>
                      </a:r>
                    </a:p>
                  </a:txBody>
                  <a:tcPr marL="7620" marR="7620" marT="7620" marB="0" anchor="ctr"/>
                </a:tc>
                <a:tc>
                  <a:txBody>
                    <a:bodyPr/>
                    <a:lstStyle/>
                    <a:p>
                      <a:pPr algn="ctr" fontAlgn="t"/>
                      <a:r>
                        <a:rPr lang="ru-RU" sz="1000" b="0" i="0" u="none" strike="noStrike">
                          <a:effectLst/>
                          <a:latin typeface="Times New Roman" panose="02020603050405020304" pitchFamily="18" charset="0"/>
                        </a:rPr>
                        <a:t>54,1</a:t>
                      </a:r>
                    </a:p>
                  </a:txBody>
                  <a:tcPr marL="7620" marR="7620" marT="7620" marB="0" anchor="ctr"/>
                </a:tc>
                <a:tc>
                  <a:txBody>
                    <a:bodyPr/>
                    <a:lstStyle/>
                    <a:p>
                      <a:pPr algn="ctr" fontAlgn="t"/>
                      <a:r>
                        <a:rPr lang="ru-RU" sz="1000" b="1" i="0" u="none" strike="noStrike">
                          <a:effectLst/>
                          <a:latin typeface="Times New Roman" panose="02020603050405020304" pitchFamily="18" charset="0"/>
                        </a:rPr>
                        <a:t>78 583,0</a:t>
                      </a:r>
                    </a:p>
                  </a:txBody>
                  <a:tcPr marL="7620" marR="7620" marT="7620" marB="0" anchor="ctr"/>
                </a:tc>
                <a:tc>
                  <a:txBody>
                    <a:bodyPr/>
                    <a:lstStyle/>
                    <a:p>
                      <a:pPr algn="ctr" fontAlgn="t"/>
                      <a:r>
                        <a:rPr lang="ru-RU" sz="1000" b="0" i="0" u="none" strike="noStrike">
                          <a:effectLst/>
                          <a:latin typeface="Times New Roman" panose="02020603050405020304" pitchFamily="18" charset="0"/>
                        </a:rPr>
                        <a:t>56,9</a:t>
                      </a:r>
                    </a:p>
                  </a:txBody>
                  <a:tcPr marL="7620" marR="7620" marT="7620" marB="0" anchor="ctr"/>
                </a:tc>
                <a:tc>
                  <a:txBody>
                    <a:bodyPr/>
                    <a:lstStyle/>
                    <a:p>
                      <a:pPr algn="ctr" fontAlgn="t"/>
                      <a:r>
                        <a:rPr lang="ru-RU" sz="1000" b="1" i="0" u="none" strike="noStrike">
                          <a:effectLst/>
                          <a:latin typeface="Times New Roman" panose="02020603050405020304" pitchFamily="18" charset="0"/>
                        </a:rPr>
                        <a:t>84 942,0</a:t>
                      </a:r>
                    </a:p>
                  </a:txBody>
                  <a:tcPr marL="7620" marR="7620" marT="7620" marB="0" anchor="ctr"/>
                </a:tc>
                <a:tc>
                  <a:txBody>
                    <a:bodyPr/>
                    <a:lstStyle/>
                    <a:p>
                      <a:pPr algn="ctr" fontAlgn="t"/>
                      <a:r>
                        <a:rPr lang="ru-RU" sz="1000" b="0" i="0" u="none" strike="noStrike">
                          <a:effectLst/>
                          <a:latin typeface="Times New Roman" panose="02020603050405020304" pitchFamily="18" charset="0"/>
                        </a:rPr>
                        <a:t>58,2</a:t>
                      </a:r>
                    </a:p>
                  </a:txBody>
                  <a:tcPr marL="7620" marR="7620" marT="7620" marB="0" anchor="ctr"/>
                </a:tc>
                <a:extLst>
                  <a:ext uri="{0D108BD9-81ED-4DB2-BD59-A6C34878D82A}">
                    <a16:rowId xmlns:a16="http://schemas.microsoft.com/office/drawing/2014/main" xmlns="" val="10002"/>
                  </a:ext>
                </a:extLst>
              </a:tr>
              <a:tr h="300799">
                <a:tc>
                  <a:txBody>
                    <a:bodyPr/>
                    <a:lstStyle/>
                    <a:p>
                      <a:pPr algn="l" fontAlgn="t"/>
                      <a:r>
                        <a:rPr lang="ru-RU" sz="1000" b="1" i="0" u="none" strike="noStrike" dirty="0">
                          <a:effectLst/>
                          <a:latin typeface="Times New Roman" panose="02020603050405020304" pitchFamily="18" charset="0"/>
                        </a:rPr>
                        <a:t>Налог на доходы физических лиц</a:t>
                      </a:r>
                    </a:p>
                  </a:txBody>
                  <a:tcPr marL="7620" marR="7620" marT="7620" marB="0" anchor="ctr"/>
                </a:tc>
                <a:tc>
                  <a:txBody>
                    <a:bodyPr/>
                    <a:lstStyle/>
                    <a:p>
                      <a:pPr algn="ctr" fontAlgn="t"/>
                      <a:r>
                        <a:rPr lang="ru-RU" sz="1000" b="1" i="0" u="none" strike="noStrike">
                          <a:effectLst/>
                          <a:latin typeface="Times New Roman" panose="02020603050405020304" pitchFamily="18" charset="0"/>
                        </a:rPr>
                        <a:t>68 808,2</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48,5</a:t>
                      </a:r>
                    </a:p>
                  </a:txBody>
                  <a:tcPr marL="7620" marR="7620" marT="7620" marB="0" anchor="ctr"/>
                </a:tc>
                <a:tc>
                  <a:txBody>
                    <a:bodyPr/>
                    <a:lstStyle/>
                    <a:p>
                      <a:pPr algn="ctr" fontAlgn="t"/>
                      <a:r>
                        <a:rPr lang="ru-RU" sz="1000" b="0" i="0" u="none" strike="noStrike">
                          <a:effectLst/>
                          <a:latin typeface="Times New Roman" panose="02020603050405020304" pitchFamily="18" charset="0"/>
                        </a:rPr>
                        <a:t>72 900,0</a:t>
                      </a:r>
                    </a:p>
                  </a:txBody>
                  <a:tcPr marL="7620" marR="7620" marT="7620" marB="0" anchor="ctr"/>
                </a:tc>
                <a:tc>
                  <a:txBody>
                    <a:bodyPr/>
                    <a:lstStyle/>
                    <a:p>
                      <a:pPr algn="ctr" fontAlgn="t"/>
                      <a:r>
                        <a:rPr lang="ru-RU" sz="1000" b="0" i="0" u="none" strike="noStrike">
                          <a:effectLst/>
                          <a:latin typeface="Times New Roman" panose="02020603050405020304" pitchFamily="18" charset="0"/>
                        </a:rPr>
                        <a:t>54,1</a:t>
                      </a:r>
                    </a:p>
                  </a:txBody>
                  <a:tcPr marL="7620" marR="7620" marT="7620" marB="0" anchor="ctr"/>
                </a:tc>
                <a:tc>
                  <a:txBody>
                    <a:bodyPr/>
                    <a:lstStyle/>
                    <a:p>
                      <a:pPr algn="ctr" fontAlgn="t"/>
                      <a:r>
                        <a:rPr lang="ru-RU" sz="1000" b="0" i="0" u="none" strike="noStrike">
                          <a:effectLst/>
                          <a:latin typeface="Times New Roman" panose="02020603050405020304" pitchFamily="18" charset="0"/>
                        </a:rPr>
                        <a:t>78 583,0</a:t>
                      </a:r>
                    </a:p>
                  </a:txBody>
                  <a:tcPr marL="7620" marR="7620" marT="7620" marB="0" anchor="ctr"/>
                </a:tc>
                <a:tc>
                  <a:txBody>
                    <a:bodyPr/>
                    <a:lstStyle/>
                    <a:p>
                      <a:pPr algn="ctr" fontAlgn="t"/>
                      <a:r>
                        <a:rPr lang="ru-RU" sz="1000" b="0" i="0" u="none" strike="noStrike">
                          <a:effectLst/>
                          <a:latin typeface="Times New Roman" panose="02020603050405020304" pitchFamily="18" charset="0"/>
                        </a:rPr>
                        <a:t>56,9</a:t>
                      </a:r>
                    </a:p>
                  </a:txBody>
                  <a:tcPr marL="7620" marR="7620" marT="7620" marB="0" anchor="ctr"/>
                </a:tc>
                <a:tc>
                  <a:txBody>
                    <a:bodyPr/>
                    <a:lstStyle/>
                    <a:p>
                      <a:pPr algn="ctr" fontAlgn="t"/>
                      <a:r>
                        <a:rPr lang="ru-RU" sz="1000" b="0" i="0" u="none" strike="noStrike">
                          <a:effectLst/>
                          <a:latin typeface="Times New Roman" panose="02020603050405020304" pitchFamily="18" charset="0"/>
                        </a:rPr>
                        <a:t>84 942,0</a:t>
                      </a:r>
                    </a:p>
                  </a:txBody>
                  <a:tcPr marL="7620" marR="7620" marT="7620" marB="0" anchor="ctr"/>
                </a:tc>
                <a:tc>
                  <a:txBody>
                    <a:bodyPr/>
                    <a:lstStyle/>
                    <a:p>
                      <a:pPr algn="ctr" fontAlgn="t"/>
                      <a:r>
                        <a:rPr lang="ru-RU" sz="1000" b="0" i="0" u="none" strike="noStrike">
                          <a:effectLst/>
                          <a:latin typeface="Times New Roman" panose="02020603050405020304" pitchFamily="18" charset="0"/>
                        </a:rPr>
                        <a:t>58,2</a:t>
                      </a:r>
                    </a:p>
                  </a:txBody>
                  <a:tcPr marL="7620" marR="7620" marT="7620" marB="0" anchor="ctr"/>
                </a:tc>
                <a:extLst>
                  <a:ext uri="{0D108BD9-81ED-4DB2-BD59-A6C34878D82A}">
                    <a16:rowId xmlns:a16="http://schemas.microsoft.com/office/drawing/2014/main" xmlns="" val="10003"/>
                  </a:ext>
                </a:extLst>
              </a:tr>
              <a:tr h="452910">
                <a:tc>
                  <a:txBody>
                    <a:bodyPr/>
                    <a:lstStyle/>
                    <a:p>
                      <a:pPr algn="l" fontAlgn="t"/>
                      <a:r>
                        <a:rPr lang="ru-RU" sz="1000" b="1" i="0" u="none" strike="noStrike" dirty="0">
                          <a:effectLst/>
                          <a:latin typeface="Times New Roman" panose="02020603050405020304" pitchFamily="18" charset="0"/>
                        </a:rPr>
                        <a:t>Акцизы на дизельное топливо, моторные масла, автомобильный и прямогонный бензин</a:t>
                      </a:r>
                    </a:p>
                  </a:txBody>
                  <a:tcPr marL="7620" marR="7620" marT="7620" marB="0" anchor="ctr"/>
                </a:tc>
                <a:tc>
                  <a:txBody>
                    <a:bodyPr/>
                    <a:lstStyle/>
                    <a:p>
                      <a:pPr algn="ctr" fontAlgn="t"/>
                      <a:r>
                        <a:rPr lang="ru-RU" sz="1000" b="1" i="0" u="none" strike="noStrike">
                          <a:effectLst/>
                          <a:latin typeface="Times New Roman" panose="02020603050405020304" pitchFamily="18" charset="0"/>
                        </a:rPr>
                        <a:t>7 866,1</a:t>
                      </a:r>
                    </a:p>
                  </a:txBody>
                  <a:tcPr marL="7620" marR="7620" marT="7620" marB="0" anchor="ctr"/>
                </a:tc>
                <a:tc>
                  <a:txBody>
                    <a:bodyPr/>
                    <a:lstStyle/>
                    <a:p>
                      <a:pPr algn="ctr" fontAlgn="t"/>
                      <a:r>
                        <a:rPr lang="ru-RU" sz="1000" b="0" i="0" u="none" strike="noStrike">
                          <a:effectLst/>
                          <a:latin typeface="Times New Roman" panose="02020603050405020304" pitchFamily="18" charset="0"/>
                        </a:rPr>
                        <a:t>5,5</a:t>
                      </a:r>
                    </a:p>
                  </a:txBody>
                  <a:tcPr marL="7620" marR="7620" marT="7620" marB="0" anchor="ctr"/>
                </a:tc>
                <a:tc>
                  <a:txBody>
                    <a:bodyPr/>
                    <a:lstStyle/>
                    <a:p>
                      <a:pPr algn="ctr" fontAlgn="t"/>
                      <a:r>
                        <a:rPr lang="ru-RU" sz="1000" b="1" i="0" u="none" strike="noStrike" dirty="0">
                          <a:effectLst/>
                          <a:latin typeface="Times New Roman" panose="02020603050405020304" pitchFamily="18" charset="0"/>
                        </a:rPr>
                        <a:t>8 423,1</a:t>
                      </a:r>
                    </a:p>
                  </a:txBody>
                  <a:tcPr marL="7620" marR="7620" marT="7620" marB="0" anchor="ctr"/>
                </a:tc>
                <a:tc>
                  <a:txBody>
                    <a:bodyPr/>
                    <a:lstStyle/>
                    <a:p>
                      <a:pPr algn="ctr" fontAlgn="t"/>
                      <a:r>
                        <a:rPr lang="ru-RU" sz="1000" b="0" i="0" u="none" strike="noStrike">
                          <a:effectLst/>
                          <a:latin typeface="Times New Roman" panose="02020603050405020304" pitchFamily="18" charset="0"/>
                        </a:rPr>
                        <a:t>6,3</a:t>
                      </a:r>
                    </a:p>
                  </a:txBody>
                  <a:tcPr marL="7620" marR="7620" marT="7620" marB="0" anchor="ctr"/>
                </a:tc>
                <a:tc>
                  <a:txBody>
                    <a:bodyPr/>
                    <a:lstStyle/>
                    <a:p>
                      <a:pPr algn="ctr" fontAlgn="t"/>
                      <a:r>
                        <a:rPr lang="ru-RU" sz="1000" b="1" i="0" u="none" strike="noStrike">
                          <a:effectLst/>
                          <a:latin typeface="Times New Roman" panose="02020603050405020304" pitchFamily="18" charset="0"/>
                        </a:rPr>
                        <a:t>8 625,2</a:t>
                      </a:r>
                    </a:p>
                  </a:txBody>
                  <a:tcPr marL="7620" marR="7620" marT="7620" marB="0" anchor="ctr"/>
                </a:tc>
                <a:tc>
                  <a:txBody>
                    <a:bodyPr/>
                    <a:lstStyle/>
                    <a:p>
                      <a:pPr algn="ctr" fontAlgn="t"/>
                      <a:r>
                        <a:rPr lang="ru-RU" sz="1000" b="0" i="0" u="none" strike="noStrike">
                          <a:effectLst/>
                          <a:latin typeface="Times New Roman" panose="02020603050405020304" pitchFamily="18" charset="0"/>
                        </a:rPr>
                        <a:t>6,3</a:t>
                      </a:r>
                    </a:p>
                  </a:txBody>
                  <a:tcPr marL="7620" marR="7620" marT="7620" marB="0" anchor="ctr"/>
                </a:tc>
                <a:tc>
                  <a:txBody>
                    <a:bodyPr/>
                    <a:lstStyle/>
                    <a:p>
                      <a:pPr algn="ctr" fontAlgn="t"/>
                      <a:r>
                        <a:rPr lang="ru-RU" sz="1000" b="1" i="0" u="none" strike="noStrike">
                          <a:effectLst/>
                          <a:latin typeface="Times New Roman" panose="02020603050405020304" pitchFamily="18" charset="0"/>
                        </a:rPr>
                        <a:t>8 625,2</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5,9</a:t>
                      </a:r>
                    </a:p>
                  </a:txBody>
                  <a:tcPr marL="7620" marR="7620" marT="7620" marB="0" anchor="ctr"/>
                </a:tc>
                <a:extLst>
                  <a:ext uri="{0D108BD9-81ED-4DB2-BD59-A6C34878D82A}">
                    <a16:rowId xmlns:a16="http://schemas.microsoft.com/office/drawing/2014/main" xmlns="" val="10004"/>
                  </a:ext>
                </a:extLst>
              </a:tr>
              <a:tr h="300799">
                <a:tc>
                  <a:txBody>
                    <a:bodyPr/>
                    <a:lstStyle/>
                    <a:p>
                      <a:pPr algn="l" fontAlgn="t"/>
                      <a:r>
                        <a:rPr lang="ru-RU" sz="1000" b="1" i="0" u="none" strike="noStrike" dirty="0">
                          <a:effectLst/>
                          <a:latin typeface="Times New Roman" panose="02020603050405020304" pitchFamily="18" charset="0"/>
                        </a:rPr>
                        <a:t>Налоги на совокупный доход</a:t>
                      </a:r>
                    </a:p>
                  </a:txBody>
                  <a:tcPr marL="7620" marR="7620" marT="7620" marB="0" anchor="ctr"/>
                </a:tc>
                <a:tc>
                  <a:txBody>
                    <a:bodyPr/>
                    <a:lstStyle/>
                    <a:p>
                      <a:pPr algn="ctr" fontAlgn="t"/>
                      <a:r>
                        <a:rPr lang="ru-RU" sz="1000" b="1" i="0" u="none" strike="noStrike">
                          <a:effectLst/>
                          <a:latin typeface="Times New Roman" panose="02020603050405020304" pitchFamily="18" charset="0"/>
                        </a:rPr>
                        <a:t>5 894,0</a:t>
                      </a:r>
                    </a:p>
                  </a:txBody>
                  <a:tcPr marL="7620" marR="7620" marT="7620" marB="0" anchor="ctr"/>
                </a:tc>
                <a:tc>
                  <a:txBody>
                    <a:bodyPr/>
                    <a:lstStyle/>
                    <a:p>
                      <a:pPr algn="ctr" fontAlgn="t"/>
                      <a:r>
                        <a:rPr lang="ru-RU" sz="1000" b="0" i="0" u="none" strike="noStrike">
                          <a:effectLst/>
                          <a:latin typeface="Times New Roman" panose="02020603050405020304" pitchFamily="18" charset="0"/>
                        </a:rPr>
                        <a:t>4,2</a:t>
                      </a:r>
                    </a:p>
                  </a:txBody>
                  <a:tcPr marL="7620" marR="7620" marT="7620" marB="0" anchor="ctr"/>
                </a:tc>
                <a:tc>
                  <a:txBody>
                    <a:bodyPr/>
                    <a:lstStyle/>
                    <a:p>
                      <a:pPr algn="ctr" fontAlgn="t"/>
                      <a:r>
                        <a:rPr lang="ru-RU" sz="1000" b="1" i="0" u="none" strike="noStrike" dirty="0">
                          <a:effectLst/>
                          <a:latin typeface="Times New Roman" panose="02020603050405020304" pitchFamily="18" charset="0"/>
                        </a:rPr>
                        <a:t>4 691,0</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3,5</a:t>
                      </a:r>
                    </a:p>
                  </a:txBody>
                  <a:tcPr marL="7620" marR="7620" marT="7620" marB="0" anchor="ctr"/>
                </a:tc>
                <a:tc>
                  <a:txBody>
                    <a:bodyPr/>
                    <a:lstStyle/>
                    <a:p>
                      <a:pPr algn="ctr" fontAlgn="t"/>
                      <a:r>
                        <a:rPr lang="ru-RU" sz="1000" b="1" i="0" u="none" strike="noStrike">
                          <a:effectLst/>
                          <a:latin typeface="Times New Roman" panose="02020603050405020304" pitchFamily="18" charset="0"/>
                        </a:rPr>
                        <a:t>4 899,0</a:t>
                      </a:r>
                    </a:p>
                  </a:txBody>
                  <a:tcPr marL="7620" marR="7620" marT="7620" marB="0" anchor="ctr"/>
                </a:tc>
                <a:tc>
                  <a:txBody>
                    <a:bodyPr/>
                    <a:lstStyle/>
                    <a:p>
                      <a:pPr algn="ctr" fontAlgn="t"/>
                      <a:r>
                        <a:rPr lang="ru-RU" sz="1000" b="0" i="0" u="none" strike="noStrike">
                          <a:effectLst/>
                          <a:latin typeface="Times New Roman" panose="02020603050405020304" pitchFamily="18" charset="0"/>
                        </a:rPr>
                        <a:t>3,6</a:t>
                      </a:r>
                    </a:p>
                  </a:txBody>
                  <a:tcPr marL="7620" marR="7620" marT="7620" marB="0" anchor="ctr"/>
                </a:tc>
                <a:tc>
                  <a:txBody>
                    <a:bodyPr/>
                    <a:lstStyle/>
                    <a:p>
                      <a:pPr algn="ctr" fontAlgn="t"/>
                      <a:r>
                        <a:rPr lang="ru-RU" sz="1000" b="1" i="0" u="none" strike="noStrike">
                          <a:effectLst/>
                          <a:latin typeface="Times New Roman" panose="02020603050405020304" pitchFamily="18" charset="0"/>
                        </a:rPr>
                        <a:t>5 130,0</a:t>
                      </a:r>
                    </a:p>
                  </a:txBody>
                  <a:tcPr marL="7620" marR="7620" marT="7620" marB="0" anchor="ctr"/>
                </a:tc>
                <a:tc>
                  <a:txBody>
                    <a:bodyPr/>
                    <a:lstStyle/>
                    <a:p>
                      <a:pPr algn="ctr" fontAlgn="t"/>
                      <a:r>
                        <a:rPr lang="ru-RU" sz="1000" b="0" i="0" u="none" strike="noStrike">
                          <a:effectLst/>
                          <a:latin typeface="Times New Roman" panose="02020603050405020304" pitchFamily="18" charset="0"/>
                        </a:rPr>
                        <a:t>3,5</a:t>
                      </a:r>
                    </a:p>
                  </a:txBody>
                  <a:tcPr marL="7620" marR="7620" marT="7620" marB="0" anchor="ctr"/>
                </a:tc>
                <a:extLst>
                  <a:ext uri="{0D108BD9-81ED-4DB2-BD59-A6C34878D82A}">
                    <a16:rowId xmlns:a16="http://schemas.microsoft.com/office/drawing/2014/main" xmlns="" val="10005"/>
                  </a:ext>
                </a:extLst>
              </a:tr>
              <a:tr h="300799">
                <a:tc>
                  <a:txBody>
                    <a:bodyPr/>
                    <a:lstStyle/>
                    <a:p>
                      <a:pPr algn="l" fontAlgn="t"/>
                      <a:r>
                        <a:rPr lang="ru-RU" sz="1000" b="0" i="0" u="none" strike="noStrike" dirty="0">
                          <a:effectLst/>
                          <a:latin typeface="Times New Roman" panose="02020603050405020304" pitchFamily="18" charset="0"/>
                        </a:rPr>
                        <a:t>УСН</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3 895,0</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2,7</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3 757,0</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2,8</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3 936,0</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2,9</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4 134,0</a:t>
                      </a:r>
                    </a:p>
                  </a:txBody>
                  <a:tcPr marL="7620" marR="7620" marT="7620" marB="0" anchor="ctr"/>
                </a:tc>
                <a:tc>
                  <a:txBody>
                    <a:bodyPr/>
                    <a:lstStyle/>
                    <a:p>
                      <a:pPr algn="ctr" fontAlgn="t"/>
                      <a:r>
                        <a:rPr lang="ru-RU" sz="1000" b="0" i="0" u="none" strike="noStrike">
                          <a:effectLst/>
                          <a:latin typeface="Times New Roman" panose="02020603050405020304" pitchFamily="18" charset="0"/>
                        </a:rPr>
                        <a:t>2,8</a:t>
                      </a:r>
                    </a:p>
                  </a:txBody>
                  <a:tcPr marL="7620" marR="7620" marT="7620" marB="0" anchor="ctr"/>
                </a:tc>
                <a:extLst>
                  <a:ext uri="{0D108BD9-81ED-4DB2-BD59-A6C34878D82A}">
                    <a16:rowId xmlns:a16="http://schemas.microsoft.com/office/drawing/2014/main" xmlns="" val="10006"/>
                  </a:ext>
                </a:extLst>
              </a:tr>
              <a:tr h="452910">
                <a:tc>
                  <a:txBody>
                    <a:bodyPr/>
                    <a:lstStyle/>
                    <a:p>
                      <a:pPr algn="l" fontAlgn="t"/>
                      <a:r>
                        <a:rPr lang="ru-RU" sz="1000" b="0" i="0" u="none" strike="noStrike" dirty="0">
                          <a:effectLst/>
                          <a:latin typeface="Times New Roman" panose="02020603050405020304" pitchFamily="18" charset="0"/>
                        </a:rPr>
                        <a:t>Единый налог на вмененный доход для отдельных видов деятельности</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1 097,0</a:t>
                      </a:r>
                    </a:p>
                  </a:txBody>
                  <a:tcPr marL="7620" marR="7620" marT="7620" marB="0" anchor="ctr"/>
                </a:tc>
                <a:tc>
                  <a:txBody>
                    <a:bodyPr/>
                    <a:lstStyle/>
                    <a:p>
                      <a:pPr algn="ctr" fontAlgn="t"/>
                      <a:r>
                        <a:rPr lang="ru-RU" sz="1000" b="0" i="0" u="none" strike="noStrike">
                          <a:effectLst/>
                          <a:latin typeface="Times New Roman" panose="02020603050405020304" pitchFamily="18" charset="0"/>
                        </a:rPr>
                        <a:t>0,8</a:t>
                      </a:r>
                    </a:p>
                  </a:txBody>
                  <a:tcPr marL="7620" marR="7620" marT="7620" marB="0" anchor="ctr"/>
                </a:tc>
                <a:tc>
                  <a:txBody>
                    <a:bodyPr/>
                    <a:lstStyle/>
                    <a:p>
                      <a:pPr algn="ctr" fontAlgn="t"/>
                      <a:r>
                        <a:rPr lang="ru-RU" sz="1000" b="0" i="0" u="none" strike="noStrike">
                          <a:effectLst/>
                          <a:latin typeface="Times New Roman" panose="02020603050405020304" pitchFamily="18" charset="0"/>
                        </a:rPr>
                        <a:t>0,0</a:t>
                      </a:r>
                    </a:p>
                  </a:txBody>
                  <a:tcPr marL="7620" marR="7620" marT="7620" marB="0" anchor="ctr"/>
                </a:tc>
                <a:tc>
                  <a:txBody>
                    <a:bodyPr/>
                    <a:lstStyle/>
                    <a:p>
                      <a:pPr algn="ctr" fontAlgn="t"/>
                      <a:r>
                        <a:rPr lang="ru-RU" sz="1000" b="0" i="0" u="none" strike="noStrike">
                          <a:effectLst/>
                          <a:latin typeface="Times New Roman" panose="02020603050405020304" pitchFamily="18" charset="0"/>
                        </a:rPr>
                        <a:t>0,0</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0,0</a:t>
                      </a:r>
                    </a:p>
                  </a:txBody>
                  <a:tcPr marL="7620" marR="7620" marT="7620" marB="0" anchor="ctr"/>
                </a:tc>
                <a:tc>
                  <a:txBody>
                    <a:bodyPr/>
                    <a:lstStyle/>
                    <a:p>
                      <a:pPr algn="ctr" fontAlgn="t"/>
                      <a:r>
                        <a:rPr lang="ru-RU" sz="1000" b="0" i="0" u="none" strike="noStrike">
                          <a:effectLst/>
                          <a:latin typeface="Times New Roman" panose="02020603050405020304" pitchFamily="18" charset="0"/>
                        </a:rPr>
                        <a:t>0,0</a:t>
                      </a:r>
                    </a:p>
                  </a:txBody>
                  <a:tcPr marL="7620" marR="7620" marT="7620" marB="0" anchor="ctr"/>
                </a:tc>
                <a:tc>
                  <a:txBody>
                    <a:bodyPr/>
                    <a:lstStyle/>
                    <a:p>
                      <a:pPr algn="ctr" fontAlgn="t"/>
                      <a:r>
                        <a:rPr lang="ru-RU" sz="1000" b="0" i="0" u="none" strike="noStrike">
                          <a:effectLst/>
                          <a:latin typeface="Times New Roman" panose="02020603050405020304" pitchFamily="18" charset="0"/>
                        </a:rPr>
                        <a:t>0,0</a:t>
                      </a:r>
                    </a:p>
                  </a:txBody>
                  <a:tcPr marL="7620" marR="7620" marT="7620" marB="0" anchor="ctr"/>
                </a:tc>
                <a:tc>
                  <a:txBody>
                    <a:bodyPr/>
                    <a:lstStyle/>
                    <a:p>
                      <a:pPr algn="ctr" fontAlgn="t"/>
                      <a:r>
                        <a:rPr lang="ru-RU" sz="1000" b="0" i="0" u="none" strike="noStrike">
                          <a:effectLst/>
                          <a:latin typeface="Times New Roman" panose="02020603050405020304" pitchFamily="18" charset="0"/>
                        </a:rPr>
                        <a:t>0,0</a:t>
                      </a:r>
                    </a:p>
                  </a:txBody>
                  <a:tcPr marL="7620" marR="7620" marT="7620" marB="0" anchor="ctr"/>
                </a:tc>
                <a:extLst>
                  <a:ext uri="{0D108BD9-81ED-4DB2-BD59-A6C34878D82A}">
                    <a16:rowId xmlns:a16="http://schemas.microsoft.com/office/drawing/2014/main" xmlns="" val="10007"/>
                  </a:ext>
                </a:extLst>
              </a:tr>
              <a:tr h="300799">
                <a:tc>
                  <a:txBody>
                    <a:bodyPr/>
                    <a:lstStyle/>
                    <a:p>
                      <a:pPr algn="l" fontAlgn="t"/>
                      <a:r>
                        <a:rPr lang="ru-RU" sz="1000" b="0" i="0" u="none" strike="noStrike" dirty="0">
                          <a:effectLst/>
                          <a:latin typeface="Times New Roman" panose="02020603050405020304" pitchFamily="18" charset="0"/>
                        </a:rPr>
                        <a:t>Единый сельскохозяйственный налог</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0,0</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0,0</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0,0</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0,0</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0,0</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0,0</a:t>
                      </a:r>
                    </a:p>
                  </a:txBody>
                  <a:tcPr marL="7620" marR="7620" marT="7620" marB="0" anchor="ctr"/>
                </a:tc>
                <a:tc>
                  <a:txBody>
                    <a:bodyPr/>
                    <a:lstStyle/>
                    <a:p>
                      <a:pPr algn="ctr" fontAlgn="t"/>
                      <a:r>
                        <a:rPr lang="ru-RU" sz="1000" b="0" i="0" u="none" strike="noStrike">
                          <a:effectLst/>
                          <a:latin typeface="Times New Roman" panose="02020603050405020304" pitchFamily="18" charset="0"/>
                        </a:rPr>
                        <a:t>0,0</a:t>
                      </a:r>
                    </a:p>
                  </a:txBody>
                  <a:tcPr marL="7620" marR="7620" marT="7620" marB="0" anchor="ctr"/>
                </a:tc>
                <a:tc>
                  <a:txBody>
                    <a:bodyPr/>
                    <a:lstStyle/>
                    <a:p>
                      <a:pPr algn="ctr" fontAlgn="t"/>
                      <a:r>
                        <a:rPr lang="ru-RU" sz="1000" b="0" i="0" u="none" strike="noStrike">
                          <a:effectLst/>
                          <a:latin typeface="Times New Roman" panose="02020603050405020304" pitchFamily="18" charset="0"/>
                        </a:rPr>
                        <a:t>0,0</a:t>
                      </a:r>
                    </a:p>
                  </a:txBody>
                  <a:tcPr marL="7620" marR="7620" marT="7620" marB="0" anchor="ctr"/>
                </a:tc>
                <a:extLst>
                  <a:ext uri="{0D108BD9-81ED-4DB2-BD59-A6C34878D82A}">
                    <a16:rowId xmlns:a16="http://schemas.microsoft.com/office/drawing/2014/main" xmlns="" val="10008"/>
                  </a:ext>
                </a:extLst>
              </a:tr>
              <a:tr h="300799">
                <a:tc>
                  <a:txBody>
                    <a:bodyPr/>
                    <a:lstStyle/>
                    <a:p>
                      <a:pPr algn="l" fontAlgn="t"/>
                      <a:r>
                        <a:rPr lang="ru-RU" sz="1000" b="0" i="0" u="none" strike="noStrike" dirty="0">
                          <a:effectLst/>
                          <a:latin typeface="Times New Roman" panose="02020603050405020304" pitchFamily="18" charset="0"/>
                        </a:rPr>
                        <a:t>Налог взимаемый с применением патентной системы</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902,0</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0,6</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934,0</a:t>
                      </a:r>
                    </a:p>
                  </a:txBody>
                  <a:tcPr marL="7620" marR="7620" marT="7620" marB="0" anchor="ctr"/>
                </a:tc>
                <a:tc>
                  <a:txBody>
                    <a:bodyPr/>
                    <a:lstStyle/>
                    <a:p>
                      <a:pPr algn="ctr" fontAlgn="t"/>
                      <a:r>
                        <a:rPr lang="ru-RU" sz="1000" b="0" i="0" u="none" strike="noStrike">
                          <a:effectLst/>
                          <a:latin typeface="Times New Roman" panose="02020603050405020304" pitchFamily="18" charset="0"/>
                        </a:rPr>
                        <a:t>0,7</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963,0</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0,7</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996,0</a:t>
                      </a:r>
                    </a:p>
                  </a:txBody>
                  <a:tcPr marL="7620" marR="7620" marT="7620" marB="0" anchor="ctr"/>
                </a:tc>
                <a:tc>
                  <a:txBody>
                    <a:bodyPr/>
                    <a:lstStyle/>
                    <a:p>
                      <a:pPr algn="ctr" fontAlgn="t"/>
                      <a:r>
                        <a:rPr lang="ru-RU" sz="1000" b="0" i="0" u="none" strike="noStrike">
                          <a:effectLst/>
                          <a:latin typeface="Times New Roman" panose="02020603050405020304" pitchFamily="18" charset="0"/>
                        </a:rPr>
                        <a:t>0,7</a:t>
                      </a:r>
                    </a:p>
                  </a:txBody>
                  <a:tcPr marL="7620" marR="7620" marT="7620" marB="0" anchor="ctr"/>
                </a:tc>
                <a:extLst>
                  <a:ext uri="{0D108BD9-81ED-4DB2-BD59-A6C34878D82A}">
                    <a16:rowId xmlns:a16="http://schemas.microsoft.com/office/drawing/2014/main" xmlns="" val="10009"/>
                  </a:ext>
                </a:extLst>
              </a:tr>
              <a:tr h="300799">
                <a:tc>
                  <a:txBody>
                    <a:bodyPr/>
                    <a:lstStyle/>
                    <a:p>
                      <a:pPr algn="l" fontAlgn="t"/>
                      <a:r>
                        <a:rPr lang="ru-RU" sz="1000" b="1" i="0" u="none" strike="noStrike" dirty="0">
                          <a:effectLst/>
                          <a:latin typeface="Times New Roman" panose="02020603050405020304" pitchFamily="18" charset="0"/>
                        </a:rPr>
                        <a:t>Налоги на имущество</a:t>
                      </a:r>
                    </a:p>
                  </a:txBody>
                  <a:tcPr marL="7620" marR="7620" marT="7620" marB="0" anchor="ctr"/>
                </a:tc>
                <a:tc>
                  <a:txBody>
                    <a:bodyPr/>
                    <a:lstStyle/>
                    <a:p>
                      <a:pPr algn="ctr" fontAlgn="t"/>
                      <a:r>
                        <a:rPr lang="ru-RU" sz="1000" b="1" i="0" u="none" strike="noStrike">
                          <a:effectLst/>
                          <a:latin typeface="Times New Roman" panose="02020603050405020304" pitchFamily="18" charset="0"/>
                        </a:rPr>
                        <a:t>38 233,1</a:t>
                      </a:r>
                    </a:p>
                  </a:txBody>
                  <a:tcPr marL="7620" marR="7620" marT="7620" marB="0" anchor="ctr"/>
                </a:tc>
                <a:tc>
                  <a:txBody>
                    <a:bodyPr/>
                    <a:lstStyle/>
                    <a:p>
                      <a:pPr algn="ctr" fontAlgn="t"/>
                      <a:r>
                        <a:rPr lang="ru-RU" sz="1000" b="0" i="0" u="none" strike="noStrike">
                          <a:effectLst/>
                          <a:latin typeface="Times New Roman" panose="02020603050405020304" pitchFamily="18" charset="0"/>
                        </a:rPr>
                        <a:t>27,0</a:t>
                      </a:r>
                    </a:p>
                  </a:txBody>
                  <a:tcPr marL="7620" marR="7620" marT="7620" marB="0" anchor="ctr"/>
                </a:tc>
                <a:tc>
                  <a:txBody>
                    <a:bodyPr/>
                    <a:lstStyle/>
                    <a:p>
                      <a:pPr algn="ctr" fontAlgn="t"/>
                      <a:r>
                        <a:rPr lang="ru-RU" sz="1000" b="1" i="0" u="none" strike="noStrike">
                          <a:effectLst/>
                          <a:latin typeface="Times New Roman" panose="02020603050405020304" pitchFamily="18" charset="0"/>
                        </a:rPr>
                        <a:t>31 112,0</a:t>
                      </a:r>
                    </a:p>
                  </a:txBody>
                  <a:tcPr marL="7620" marR="7620" marT="7620" marB="0" anchor="ctr"/>
                </a:tc>
                <a:tc>
                  <a:txBody>
                    <a:bodyPr/>
                    <a:lstStyle/>
                    <a:p>
                      <a:pPr algn="ctr" fontAlgn="t"/>
                      <a:r>
                        <a:rPr lang="ru-RU" sz="1000" b="0" i="0" u="none" strike="noStrike">
                          <a:effectLst/>
                          <a:latin typeface="Times New Roman" panose="02020603050405020304" pitchFamily="18" charset="0"/>
                        </a:rPr>
                        <a:t>23,1</a:t>
                      </a:r>
                    </a:p>
                  </a:txBody>
                  <a:tcPr marL="7620" marR="7620" marT="7620" marB="0" anchor="ctr"/>
                </a:tc>
                <a:tc>
                  <a:txBody>
                    <a:bodyPr/>
                    <a:lstStyle/>
                    <a:p>
                      <a:pPr algn="ctr" fontAlgn="t"/>
                      <a:r>
                        <a:rPr lang="ru-RU" sz="1000" b="1" i="0" u="none" strike="noStrike">
                          <a:effectLst/>
                          <a:latin typeface="Times New Roman" panose="02020603050405020304" pitchFamily="18" charset="0"/>
                        </a:rPr>
                        <a:t>31 492,0</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22,8</a:t>
                      </a:r>
                    </a:p>
                  </a:txBody>
                  <a:tcPr marL="7620" marR="7620" marT="7620" marB="0" anchor="ctr"/>
                </a:tc>
                <a:tc>
                  <a:txBody>
                    <a:bodyPr/>
                    <a:lstStyle/>
                    <a:p>
                      <a:pPr algn="ctr" fontAlgn="t"/>
                      <a:r>
                        <a:rPr lang="ru-RU" sz="1000" b="1" i="0" u="none" strike="noStrike" dirty="0">
                          <a:effectLst/>
                          <a:latin typeface="Times New Roman" panose="02020603050405020304" pitchFamily="18" charset="0"/>
                        </a:rPr>
                        <a:t>31 909,0</a:t>
                      </a:r>
                    </a:p>
                  </a:txBody>
                  <a:tcPr marL="7620" marR="7620" marT="7620" marB="0" anchor="ctr"/>
                </a:tc>
                <a:tc>
                  <a:txBody>
                    <a:bodyPr/>
                    <a:lstStyle/>
                    <a:p>
                      <a:pPr algn="ctr" fontAlgn="t"/>
                      <a:r>
                        <a:rPr lang="ru-RU" sz="1000" b="0" i="0" u="none" strike="noStrike">
                          <a:effectLst/>
                          <a:latin typeface="Times New Roman" panose="02020603050405020304" pitchFamily="18" charset="0"/>
                        </a:rPr>
                        <a:t>21,9</a:t>
                      </a:r>
                    </a:p>
                  </a:txBody>
                  <a:tcPr marL="7620" marR="7620" marT="7620" marB="0" anchor="ctr"/>
                </a:tc>
                <a:extLst>
                  <a:ext uri="{0D108BD9-81ED-4DB2-BD59-A6C34878D82A}">
                    <a16:rowId xmlns:a16="http://schemas.microsoft.com/office/drawing/2014/main" xmlns="" val="10010"/>
                  </a:ext>
                </a:extLst>
              </a:tr>
              <a:tr h="300799">
                <a:tc>
                  <a:txBody>
                    <a:bodyPr/>
                    <a:lstStyle/>
                    <a:p>
                      <a:pPr algn="l" fontAlgn="t"/>
                      <a:r>
                        <a:rPr lang="ru-RU" sz="1000" b="0" i="0" u="none" strike="noStrike" dirty="0">
                          <a:effectLst/>
                          <a:latin typeface="Times New Roman" panose="02020603050405020304" pitchFamily="18" charset="0"/>
                        </a:rPr>
                        <a:t>Налог на имущество физических лиц</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7 360,0</a:t>
                      </a:r>
                    </a:p>
                  </a:txBody>
                  <a:tcPr marL="7620" marR="7620" marT="7620" marB="0" anchor="ctr"/>
                </a:tc>
                <a:tc>
                  <a:txBody>
                    <a:bodyPr/>
                    <a:lstStyle/>
                    <a:p>
                      <a:pPr algn="ctr" fontAlgn="t"/>
                      <a:r>
                        <a:rPr lang="ru-RU" sz="1000" b="0" i="0" u="none" strike="noStrike">
                          <a:effectLst/>
                          <a:latin typeface="Times New Roman" panose="02020603050405020304" pitchFamily="18" charset="0"/>
                        </a:rPr>
                        <a:t>5,2</a:t>
                      </a:r>
                    </a:p>
                  </a:txBody>
                  <a:tcPr marL="7620" marR="7620" marT="7620" marB="0" anchor="ctr"/>
                </a:tc>
                <a:tc>
                  <a:txBody>
                    <a:bodyPr/>
                    <a:lstStyle/>
                    <a:p>
                      <a:pPr algn="ctr" fontAlgn="t"/>
                      <a:r>
                        <a:rPr lang="ru-RU" sz="1000" b="0" i="0" u="none" strike="noStrike">
                          <a:effectLst/>
                          <a:latin typeface="Times New Roman" panose="02020603050405020304" pitchFamily="18" charset="0"/>
                        </a:rPr>
                        <a:t>7 114,0</a:t>
                      </a:r>
                    </a:p>
                  </a:txBody>
                  <a:tcPr marL="7620" marR="7620" marT="7620" marB="0" anchor="ctr"/>
                </a:tc>
                <a:tc>
                  <a:txBody>
                    <a:bodyPr/>
                    <a:lstStyle/>
                    <a:p>
                      <a:pPr algn="ctr" fontAlgn="t"/>
                      <a:r>
                        <a:rPr lang="ru-RU" sz="1000" b="0" i="0" u="none" strike="noStrike">
                          <a:effectLst/>
                          <a:latin typeface="Times New Roman" panose="02020603050405020304" pitchFamily="18" charset="0"/>
                        </a:rPr>
                        <a:t>5,3</a:t>
                      </a:r>
                    </a:p>
                  </a:txBody>
                  <a:tcPr marL="7620" marR="7620" marT="7620" marB="0" anchor="ctr"/>
                </a:tc>
                <a:tc>
                  <a:txBody>
                    <a:bodyPr/>
                    <a:lstStyle/>
                    <a:p>
                      <a:pPr algn="ctr" fontAlgn="t"/>
                      <a:r>
                        <a:rPr lang="ru-RU" sz="1000" b="0" i="0" u="none" strike="noStrike">
                          <a:effectLst/>
                          <a:latin typeface="Times New Roman" panose="02020603050405020304" pitchFamily="18" charset="0"/>
                        </a:rPr>
                        <a:t>7 494,0</a:t>
                      </a:r>
                    </a:p>
                  </a:txBody>
                  <a:tcPr marL="7620" marR="7620" marT="7620" marB="0" anchor="ctr"/>
                </a:tc>
                <a:tc>
                  <a:txBody>
                    <a:bodyPr/>
                    <a:lstStyle/>
                    <a:p>
                      <a:pPr algn="ctr" fontAlgn="t"/>
                      <a:r>
                        <a:rPr lang="ru-RU" sz="1000" b="0" i="0" u="none" strike="noStrike">
                          <a:effectLst/>
                          <a:latin typeface="Times New Roman" panose="02020603050405020304" pitchFamily="18" charset="0"/>
                        </a:rPr>
                        <a:t>5,4</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7 911,0</a:t>
                      </a:r>
                    </a:p>
                  </a:txBody>
                  <a:tcPr marL="7620" marR="7620" marT="7620" marB="0" anchor="ctr"/>
                </a:tc>
                <a:tc>
                  <a:txBody>
                    <a:bodyPr/>
                    <a:lstStyle/>
                    <a:p>
                      <a:pPr algn="ctr" fontAlgn="t"/>
                      <a:r>
                        <a:rPr lang="ru-RU" sz="1000" b="0" i="0" u="none" strike="noStrike" dirty="0" smtClean="0">
                          <a:effectLst/>
                          <a:latin typeface="Times New Roman" panose="02020603050405020304" pitchFamily="18" charset="0"/>
                        </a:rPr>
                        <a:t>5,4</a:t>
                      </a:r>
                      <a:endParaRPr lang="ru-RU" sz="1000" b="0" i="0" u="none" strike="noStrike" dirty="0">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xmlns="" val="10011"/>
                  </a:ext>
                </a:extLst>
              </a:tr>
              <a:tr h="300799">
                <a:tc>
                  <a:txBody>
                    <a:bodyPr/>
                    <a:lstStyle/>
                    <a:p>
                      <a:pPr algn="l" fontAlgn="t"/>
                      <a:r>
                        <a:rPr lang="ru-RU" sz="1000" b="0" i="0" u="none" strike="noStrike" dirty="0">
                          <a:effectLst/>
                          <a:latin typeface="Times New Roman" panose="02020603050405020304" pitchFamily="18" charset="0"/>
                        </a:rPr>
                        <a:t>Земельный налог</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30 873,1</a:t>
                      </a:r>
                    </a:p>
                  </a:txBody>
                  <a:tcPr marL="7620" marR="7620" marT="7620" marB="0" anchor="ctr"/>
                </a:tc>
                <a:tc>
                  <a:txBody>
                    <a:bodyPr/>
                    <a:lstStyle/>
                    <a:p>
                      <a:pPr algn="ctr" fontAlgn="t"/>
                      <a:r>
                        <a:rPr lang="ru-RU" sz="1000" b="0" i="0" u="none" strike="noStrike">
                          <a:effectLst/>
                          <a:latin typeface="Times New Roman" panose="02020603050405020304" pitchFamily="18" charset="0"/>
                        </a:rPr>
                        <a:t>21,8</a:t>
                      </a:r>
                    </a:p>
                  </a:txBody>
                  <a:tcPr marL="7620" marR="7620" marT="7620" marB="0" anchor="ctr"/>
                </a:tc>
                <a:tc>
                  <a:txBody>
                    <a:bodyPr/>
                    <a:lstStyle/>
                    <a:p>
                      <a:pPr algn="ctr" fontAlgn="t"/>
                      <a:r>
                        <a:rPr lang="ru-RU" sz="1000" b="0" i="0" u="none" strike="noStrike">
                          <a:effectLst/>
                          <a:latin typeface="Times New Roman" panose="02020603050405020304" pitchFamily="18" charset="0"/>
                        </a:rPr>
                        <a:t>23 998,0</a:t>
                      </a:r>
                    </a:p>
                  </a:txBody>
                  <a:tcPr marL="7620" marR="7620" marT="7620" marB="0" anchor="ctr"/>
                </a:tc>
                <a:tc>
                  <a:txBody>
                    <a:bodyPr/>
                    <a:lstStyle/>
                    <a:p>
                      <a:pPr algn="ctr" fontAlgn="t"/>
                      <a:r>
                        <a:rPr lang="ru-RU" sz="1000" b="0" i="0" u="none" strike="noStrike">
                          <a:effectLst/>
                          <a:latin typeface="Times New Roman" panose="02020603050405020304" pitchFamily="18" charset="0"/>
                        </a:rPr>
                        <a:t>17,8</a:t>
                      </a:r>
                    </a:p>
                  </a:txBody>
                  <a:tcPr marL="7620" marR="7620" marT="7620" marB="0" anchor="ctr"/>
                </a:tc>
                <a:tc>
                  <a:txBody>
                    <a:bodyPr/>
                    <a:lstStyle/>
                    <a:p>
                      <a:pPr algn="ctr" fontAlgn="t"/>
                      <a:r>
                        <a:rPr lang="ru-RU" sz="1000" b="0" i="0" u="none" strike="noStrike">
                          <a:effectLst/>
                          <a:latin typeface="Times New Roman" panose="02020603050405020304" pitchFamily="18" charset="0"/>
                        </a:rPr>
                        <a:t>23 998,0</a:t>
                      </a:r>
                    </a:p>
                  </a:txBody>
                  <a:tcPr marL="7620" marR="7620" marT="7620" marB="0" anchor="ctr"/>
                </a:tc>
                <a:tc>
                  <a:txBody>
                    <a:bodyPr/>
                    <a:lstStyle/>
                    <a:p>
                      <a:pPr algn="ctr" fontAlgn="t"/>
                      <a:r>
                        <a:rPr lang="ru-RU" sz="1000" b="0" i="0" u="none" strike="noStrike">
                          <a:effectLst/>
                          <a:latin typeface="Times New Roman" panose="02020603050405020304" pitchFamily="18" charset="0"/>
                        </a:rPr>
                        <a:t>17,4</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23 998,0</a:t>
                      </a:r>
                    </a:p>
                  </a:txBody>
                  <a:tcPr marL="7620" marR="7620" marT="7620" marB="0" anchor="ctr"/>
                </a:tc>
                <a:tc>
                  <a:txBody>
                    <a:bodyPr/>
                    <a:lstStyle/>
                    <a:p>
                      <a:pPr algn="ctr" fontAlgn="t"/>
                      <a:r>
                        <a:rPr lang="ru-RU" sz="1000" b="0" i="0" u="none" strike="noStrike" dirty="0" smtClean="0">
                          <a:effectLst/>
                          <a:latin typeface="Times New Roman" panose="02020603050405020304" pitchFamily="18" charset="0"/>
                        </a:rPr>
                        <a:t>16,5</a:t>
                      </a:r>
                      <a:endParaRPr lang="ru-RU" sz="1000" b="0" i="0" u="none" strike="noStrike" dirty="0">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xmlns="" val="10012"/>
                  </a:ext>
                </a:extLst>
              </a:tr>
              <a:tr h="452910">
                <a:tc>
                  <a:txBody>
                    <a:bodyPr/>
                    <a:lstStyle/>
                    <a:p>
                      <a:pPr algn="l" fontAlgn="t"/>
                      <a:r>
                        <a:rPr lang="ru-RU" sz="1000" b="1" i="0" u="none" strike="noStrike" dirty="0">
                          <a:effectLst/>
                          <a:latin typeface="Times New Roman" panose="02020603050405020304" pitchFamily="18" charset="0"/>
                        </a:rPr>
                        <a:t>Государственная пошлина</a:t>
                      </a:r>
                    </a:p>
                  </a:txBody>
                  <a:tcPr marL="7620" marR="7620" marT="7620" marB="0" anchor="ctr"/>
                </a:tc>
                <a:tc>
                  <a:txBody>
                    <a:bodyPr/>
                    <a:lstStyle/>
                    <a:p>
                      <a:pPr algn="ctr" fontAlgn="t"/>
                      <a:r>
                        <a:rPr lang="ru-RU" sz="1000" b="1" i="0" u="none" strike="noStrike">
                          <a:effectLst/>
                          <a:latin typeface="Times New Roman" panose="02020603050405020304" pitchFamily="18" charset="0"/>
                        </a:rPr>
                        <a:t>4 456,8</a:t>
                      </a:r>
                    </a:p>
                  </a:txBody>
                  <a:tcPr marL="7620" marR="7620" marT="7620" marB="0" anchor="ctr"/>
                </a:tc>
                <a:tc>
                  <a:txBody>
                    <a:bodyPr/>
                    <a:lstStyle/>
                    <a:p>
                      <a:pPr algn="ctr" fontAlgn="t"/>
                      <a:r>
                        <a:rPr lang="ru-RU" sz="1000" b="0" i="0" u="none" strike="noStrike">
                          <a:effectLst/>
                          <a:latin typeface="Times New Roman" panose="02020603050405020304" pitchFamily="18" charset="0"/>
                        </a:rPr>
                        <a:t>3,1</a:t>
                      </a:r>
                    </a:p>
                  </a:txBody>
                  <a:tcPr marL="7620" marR="7620" marT="7620" marB="0" anchor="ctr"/>
                </a:tc>
                <a:tc>
                  <a:txBody>
                    <a:bodyPr/>
                    <a:lstStyle/>
                    <a:p>
                      <a:pPr algn="ctr" fontAlgn="t"/>
                      <a:r>
                        <a:rPr lang="ru-RU" sz="1000" b="1" i="0" u="none" strike="noStrike">
                          <a:effectLst/>
                          <a:latin typeface="Times New Roman" panose="02020603050405020304" pitchFamily="18" charset="0"/>
                        </a:rPr>
                        <a:t>4 168,0</a:t>
                      </a:r>
                    </a:p>
                  </a:txBody>
                  <a:tcPr marL="7620" marR="7620" marT="7620" marB="0" anchor="ctr"/>
                </a:tc>
                <a:tc>
                  <a:txBody>
                    <a:bodyPr/>
                    <a:lstStyle/>
                    <a:p>
                      <a:pPr algn="ctr" fontAlgn="t"/>
                      <a:r>
                        <a:rPr lang="ru-RU" sz="1000" b="0" i="0" u="none" strike="noStrike">
                          <a:effectLst/>
                          <a:latin typeface="Times New Roman" panose="02020603050405020304" pitchFamily="18" charset="0"/>
                        </a:rPr>
                        <a:t>3,1</a:t>
                      </a:r>
                    </a:p>
                  </a:txBody>
                  <a:tcPr marL="7620" marR="7620" marT="7620" marB="0" anchor="ctr"/>
                </a:tc>
                <a:tc>
                  <a:txBody>
                    <a:bodyPr/>
                    <a:lstStyle/>
                    <a:p>
                      <a:pPr algn="ctr" fontAlgn="t"/>
                      <a:r>
                        <a:rPr lang="ru-RU" sz="1000" b="1" i="0" u="none" strike="noStrike">
                          <a:effectLst/>
                          <a:latin typeface="Times New Roman" panose="02020603050405020304" pitchFamily="18" charset="0"/>
                        </a:rPr>
                        <a:t>4 378,6</a:t>
                      </a:r>
                    </a:p>
                  </a:txBody>
                  <a:tcPr marL="7620" marR="7620" marT="7620" marB="0" anchor="ctr"/>
                </a:tc>
                <a:tc>
                  <a:txBody>
                    <a:bodyPr/>
                    <a:lstStyle/>
                    <a:p>
                      <a:pPr algn="ctr" fontAlgn="t"/>
                      <a:r>
                        <a:rPr lang="ru-RU" sz="1000" b="0" i="0" u="none" strike="noStrike">
                          <a:effectLst/>
                          <a:latin typeface="Times New Roman" panose="02020603050405020304" pitchFamily="18" charset="0"/>
                        </a:rPr>
                        <a:t>3,2</a:t>
                      </a:r>
                    </a:p>
                  </a:txBody>
                  <a:tcPr marL="7620" marR="7620" marT="7620" marB="0" anchor="ctr"/>
                </a:tc>
                <a:tc>
                  <a:txBody>
                    <a:bodyPr/>
                    <a:lstStyle/>
                    <a:p>
                      <a:pPr algn="ctr" fontAlgn="t"/>
                      <a:r>
                        <a:rPr lang="ru-RU" sz="1000" b="1" i="0" u="none" strike="noStrike" dirty="0">
                          <a:effectLst/>
                          <a:latin typeface="Times New Roman" panose="02020603050405020304" pitchFamily="18" charset="0"/>
                        </a:rPr>
                        <a:t>4 311,4</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3,0</a:t>
                      </a:r>
                    </a:p>
                  </a:txBody>
                  <a:tcPr marL="7620" marR="7620" marT="7620" marB="0" anchor="ctr"/>
                </a:tc>
                <a:extLst>
                  <a:ext uri="{0D108BD9-81ED-4DB2-BD59-A6C34878D82A}">
                    <a16:rowId xmlns:a16="http://schemas.microsoft.com/office/drawing/2014/main" xmlns="" val="10013"/>
                  </a:ext>
                </a:extLst>
              </a:tr>
            </a:tbl>
          </a:graphicData>
        </a:graphic>
      </p:graphicFrame>
    </p:spTree>
  </p:cSld>
  <p:clrMapOvr>
    <a:masterClrMapping/>
  </p:clrMapOvr>
  <p:transition>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val="1230703902"/>
              </p:ext>
            </p:extLst>
          </p:nvPr>
        </p:nvGraphicFramePr>
        <p:xfrm>
          <a:off x="107504" y="332656"/>
          <a:ext cx="8928546" cy="6336705"/>
        </p:xfrm>
        <a:graphic>
          <a:graphicData uri="http://schemas.openxmlformats.org/drawingml/2006/table">
            <a:tbl>
              <a:tblPr firstRow="1" bandRow="1">
                <a:tableStyleId>{5C22544A-7EE6-4342-B048-85BDC9FD1C3A}</a:tableStyleId>
              </a:tblPr>
              <a:tblGrid>
                <a:gridCol w="4104492">
                  <a:extLst>
                    <a:ext uri="{9D8B030D-6E8A-4147-A177-3AD203B41FA5}">
                      <a16:colId xmlns:a16="http://schemas.microsoft.com/office/drawing/2014/main" xmlns="" val="20000"/>
                    </a:ext>
                  </a:extLst>
                </a:gridCol>
                <a:gridCol w="720008">
                  <a:extLst>
                    <a:ext uri="{9D8B030D-6E8A-4147-A177-3AD203B41FA5}">
                      <a16:colId xmlns:a16="http://schemas.microsoft.com/office/drawing/2014/main" xmlns="" val="20001"/>
                    </a:ext>
                  </a:extLst>
                </a:gridCol>
                <a:gridCol w="576007">
                  <a:extLst>
                    <a:ext uri="{9D8B030D-6E8A-4147-A177-3AD203B41FA5}">
                      <a16:colId xmlns:a16="http://schemas.microsoft.com/office/drawing/2014/main" xmlns="" val="20002"/>
                    </a:ext>
                  </a:extLst>
                </a:gridCol>
                <a:gridCol w="648007">
                  <a:extLst>
                    <a:ext uri="{9D8B030D-6E8A-4147-A177-3AD203B41FA5}">
                      <a16:colId xmlns:a16="http://schemas.microsoft.com/office/drawing/2014/main" xmlns="" val="20003"/>
                    </a:ext>
                  </a:extLst>
                </a:gridCol>
                <a:gridCol w="504006">
                  <a:extLst>
                    <a:ext uri="{9D8B030D-6E8A-4147-A177-3AD203B41FA5}">
                      <a16:colId xmlns:a16="http://schemas.microsoft.com/office/drawing/2014/main" xmlns="" val="20004"/>
                    </a:ext>
                  </a:extLst>
                </a:gridCol>
                <a:gridCol w="648007">
                  <a:extLst>
                    <a:ext uri="{9D8B030D-6E8A-4147-A177-3AD203B41FA5}">
                      <a16:colId xmlns:a16="http://schemas.microsoft.com/office/drawing/2014/main" xmlns="" val="20005"/>
                    </a:ext>
                  </a:extLst>
                </a:gridCol>
                <a:gridCol w="576007">
                  <a:extLst>
                    <a:ext uri="{9D8B030D-6E8A-4147-A177-3AD203B41FA5}">
                      <a16:colId xmlns:a16="http://schemas.microsoft.com/office/drawing/2014/main" xmlns="" val="20006"/>
                    </a:ext>
                  </a:extLst>
                </a:gridCol>
                <a:gridCol w="674508">
                  <a:extLst>
                    <a:ext uri="{9D8B030D-6E8A-4147-A177-3AD203B41FA5}">
                      <a16:colId xmlns:a16="http://schemas.microsoft.com/office/drawing/2014/main" xmlns="" val="20007"/>
                    </a:ext>
                  </a:extLst>
                </a:gridCol>
                <a:gridCol w="477504">
                  <a:extLst>
                    <a:ext uri="{9D8B030D-6E8A-4147-A177-3AD203B41FA5}">
                      <a16:colId xmlns:a16="http://schemas.microsoft.com/office/drawing/2014/main" xmlns="" val="20008"/>
                    </a:ext>
                  </a:extLst>
                </a:gridCol>
              </a:tblGrid>
              <a:tr h="515878">
                <a:tc>
                  <a:txBody>
                    <a:bodyPr/>
                    <a:lstStyle/>
                    <a:p>
                      <a:pPr algn="ctr" fontAlgn="t"/>
                      <a:r>
                        <a:rPr lang="ru-RU" sz="1000" b="1" i="0" u="none" strike="noStrike" dirty="0">
                          <a:effectLst/>
                          <a:latin typeface="Times New Roman"/>
                        </a:rPr>
                        <a:t>Наименование групп, подгрупп, статей, подстатей, классификации доходов</a:t>
                      </a:r>
                    </a:p>
                  </a:txBody>
                  <a:tcPr marL="114300" marR="7620" marT="7620" marB="0" anchor="ctr"/>
                </a:tc>
                <a:tc>
                  <a:txBody>
                    <a:bodyPr/>
                    <a:lstStyle/>
                    <a:p>
                      <a:pPr algn="ctr" fontAlgn="t"/>
                      <a:r>
                        <a:rPr lang="ru-RU" sz="1000" b="1" i="0" u="none" strike="noStrike" dirty="0">
                          <a:effectLst/>
                          <a:latin typeface="Times New Roman"/>
                        </a:rPr>
                        <a:t>Оценка </a:t>
                      </a:r>
                      <a:r>
                        <a:rPr lang="ru-RU" sz="1000" b="1" i="0" u="none" strike="noStrike" dirty="0" smtClean="0">
                          <a:effectLst/>
                          <a:latin typeface="Times New Roman"/>
                        </a:rPr>
                        <a:t>2021 </a:t>
                      </a:r>
                      <a:r>
                        <a:rPr lang="ru-RU" sz="1000" b="1" i="0" u="none" strike="noStrike" dirty="0">
                          <a:effectLst/>
                          <a:latin typeface="Times New Roman"/>
                        </a:rPr>
                        <a:t>г.</a:t>
                      </a:r>
                    </a:p>
                  </a:txBody>
                  <a:tcPr marL="114300" marR="7620" marT="7620" marB="0" anchor="ctr"/>
                </a:tc>
                <a:tc>
                  <a:txBody>
                    <a:bodyPr/>
                    <a:lstStyle/>
                    <a:p>
                      <a:pPr algn="ctr" fontAlgn="t"/>
                      <a:r>
                        <a:rPr lang="ru-RU" sz="1000" b="1" i="0" u="none" strike="noStrike" dirty="0">
                          <a:effectLst/>
                          <a:latin typeface="Times New Roman"/>
                        </a:rPr>
                        <a:t>Удельный вес </a:t>
                      </a:r>
                      <a:r>
                        <a:rPr lang="ru-RU" sz="1000" b="1" i="0" u="none" strike="noStrike" dirty="0" smtClean="0">
                          <a:effectLst/>
                          <a:latin typeface="Times New Roman"/>
                        </a:rPr>
                        <a:t>2021г</a:t>
                      </a:r>
                      <a:r>
                        <a:rPr lang="ru-RU" sz="1000" b="1" i="0" u="none" strike="noStrike" dirty="0">
                          <a:effectLst/>
                          <a:latin typeface="Times New Roman"/>
                        </a:rPr>
                        <a:t>.</a:t>
                      </a:r>
                    </a:p>
                  </a:txBody>
                  <a:tcPr marL="7620" marR="7620" marT="7620" marB="0" anchor="ctr"/>
                </a:tc>
                <a:tc>
                  <a:txBody>
                    <a:bodyPr/>
                    <a:lstStyle/>
                    <a:p>
                      <a:pPr algn="ctr" fontAlgn="t"/>
                      <a:r>
                        <a:rPr lang="ru-RU" sz="1000" b="1" i="0" u="none" strike="noStrike" dirty="0" smtClean="0">
                          <a:effectLst/>
                          <a:latin typeface="Times New Roman"/>
                        </a:rPr>
                        <a:t>2022 </a:t>
                      </a:r>
                      <a:r>
                        <a:rPr lang="ru-RU" sz="1000" b="1" i="0" u="none" strike="noStrike" dirty="0">
                          <a:effectLst/>
                          <a:latin typeface="Times New Roman"/>
                        </a:rPr>
                        <a:t>год</a:t>
                      </a:r>
                    </a:p>
                  </a:txBody>
                  <a:tcPr marL="7620" marR="7620" marT="7620" marB="0" anchor="ctr"/>
                </a:tc>
                <a:tc>
                  <a:txBody>
                    <a:bodyPr/>
                    <a:lstStyle/>
                    <a:p>
                      <a:pPr algn="ctr" fontAlgn="t"/>
                      <a:r>
                        <a:rPr lang="ru-RU" sz="1000" b="1" i="0" u="none" strike="noStrike" dirty="0">
                          <a:effectLst/>
                          <a:latin typeface="Times New Roman"/>
                        </a:rPr>
                        <a:t>Удельный вес </a:t>
                      </a:r>
                      <a:r>
                        <a:rPr lang="ru-RU" sz="1000" b="1" i="0" u="none" strike="noStrike" dirty="0" smtClean="0">
                          <a:effectLst/>
                          <a:latin typeface="Times New Roman"/>
                        </a:rPr>
                        <a:t>2022г</a:t>
                      </a:r>
                      <a:r>
                        <a:rPr lang="ru-RU" sz="1000" b="1" i="0" u="none" strike="noStrike" dirty="0">
                          <a:effectLst/>
                          <a:latin typeface="Times New Roman"/>
                        </a:rPr>
                        <a:t>.</a:t>
                      </a:r>
                    </a:p>
                  </a:txBody>
                  <a:tcPr marL="7620" marR="7620" marT="7620" marB="0" anchor="ctr"/>
                </a:tc>
                <a:tc>
                  <a:txBody>
                    <a:bodyPr/>
                    <a:lstStyle/>
                    <a:p>
                      <a:pPr algn="ctr" fontAlgn="t"/>
                      <a:r>
                        <a:rPr lang="ru-RU" sz="1000" b="1" i="0" u="none" strike="noStrike" dirty="0" smtClean="0">
                          <a:effectLst/>
                          <a:latin typeface="Times New Roman"/>
                        </a:rPr>
                        <a:t>2023 </a:t>
                      </a:r>
                      <a:r>
                        <a:rPr lang="ru-RU" sz="1000" b="1" i="0" u="none" strike="noStrike" dirty="0">
                          <a:effectLst/>
                          <a:latin typeface="Times New Roman"/>
                        </a:rPr>
                        <a:t>год</a:t>
                      </a:r>
                    </a:p>
                  </a:txBody>
                  <a:tcPr marL="7620" marR="7620" marT="7620" marB="0" anchor="ctr"/>
                </a:tc>
                <a:tc>
                  <a:txBody>
                    <a:bodyPr/>
                    <a:lstStyle/>
                    <a:p>
                      <a:pPr algn="ctr" fontAlgn="t"/>
                      <a:r>
                        <a:rPr lang="ru-RU" sz="1000" b="1" i="0" u="none" strike="noStrike" dirty="0">
                          <a:effectLst/>
                          <a:latin typeface="Times New Roman"/>
                        </a:rPr>
                        <a:t>Удельный вес </a:t>
                      </a:r>
                      <a:r>
                        <a:rPr lang="ru-RU" sz="1000" b="1" i="0" u="none" strike="noStrike" dirty="0" smtClean="0">
                          <a:effectLst/>
                          <a:latin typeface="Times New Roman"/>
                        </a:rPr>
                        <a:t>2023г</a:t>
                      </a:r>
                      <a:r>
                        <a:rPr lang="ru-RU" sz="1000" b="1" i="0" u="none" strike="noStrike" dirty="0">
                          <a:effectLst/>
                          <a:latin typeface="Times New Roman"/>
                        </a:rPr>
                        <a:t>.</a:t>
                      </a:r>
                    </a:p>
                  </a:txBody>
                  <a:tcPr marL="7620" marR="7620" marT="7620" marB="0" anchor="ctr"/>
                </a:tc>
                <a:tc>
                  <a:txBody>
                    <a:bodyPr/>
                    <a:lstStyle/>
                    <a:p>
                      <a:pPr algn="ctr" fontAlgn="t"/>
                      <a:r>
                        <a:rPr lang="ru-RU" sz="1000" b="1" i="0" u="none" strike="noStrike" dirty="0" smtClean="0">
                          <a:effectLst/>
                          <a:latin typeface="Times New Roman"/>
                        </a:rPr>
                        <a:t>2024 год</a:t>
                      </a:r>
                      <a:endParaRPr lang="ru-RU" sz="1000" b="1" i="0" u="none" strike="noStrike" dirty="0">
                        <a:effectLst/>
                        <a:latin typeface="Times New Roman"/>
                      </a:endParaRPr>
                    </a:p>
                  </a:txBody>
                  <a:tcPr marL="7620" marR="7620" marT="7620" marB="0" anchor="ctr"/>
                </a:tc>
                <a:tc>
                  <a:txBody>
                    <a:bodyPr/>
                    <a:lstStyle/>
                    <a:p>
                      <a:pPr algn="ctr" fontAlgn="t"/>
                      <a:r>
                        <a:rPr lang="ru-RU" sz="1000" b="1" i="0" u="none" strike="noStrike" dirty="0">
                          <a:effectLst/>
                          <a:latin typeface="Times New Roman"/>
                        </a:rPr>
                        <a:t>Удельный вес </a:t>
                      </a:r>
                      <a:r>
                        <a:rPr lang="ru-RU" sz="1000" b="1" i="0" u="none" strike="noStrike" dirty="0" smtClean="0">
                          <a:effectLst/>
                          <a:latin typeface="Times New Roman"/>
                        </a:rPr>
                        <a:t>2024г</a:t>
                      </a:r>
                      <a:r>
                        <a:rPr lang="ru-RU" sz="1000" b="1" i="0" u="none" strike="noStrike" dirty="0">
                          <a:effectLst/>
                          <a:latin typeface="Times New Roman"/>
                        </a:rPr>
                        <a:t>.</a:t>
                      </a:r>
                    </a:p>
                  </a:txBody>
                  <a:tcPr marL="7620" marR="7620" marT="7620" marB="0" anchor="ctr"/>
                </a:tc>
                <a:extLst>
                  <a:ext uri="{0D108BD9-81ED-4DB2-BD59-A6C34878D82A}">
                    <a16:rowId xmlns:a16="http://schemas.microsoft.com/office/drawing/2014/main" xmlns="" val="10000"/>
                  </a:ext>
                </a:extLst>
              </a:tr>
              <a:tr h="573223">
                <a:tc>
                  <a:txBody>
                    <a:bodyPr/>
                    <a:lstStyle/>
                    <a:p>
                      <a:pPr algn="l" fontAlgn="t"/>
                      <a:r>
                        <a:rPr lang="ru-RU" sz="1000" b="1" i="0" u="none" strike="noStrike" dirty="0">
                          <a:effectLst/>
                          <a:latin typeface="Times New Roman" panose="02020603050405020304" pitchFamily="18" charset="0"/>
                        </a:rPr>
                        <a:t>Доходы от использования имущества, находящегося в государственной и муниципальной собственности</a:t>
                      </a:r>
                    </a:p>
                  </a:txBody>
                  <a:tcPr marL="7620" marR="7620" marT="7620" marB="0" anchor="ctr"/>
                </a:tc>
                <a:tc>
                  <a:txBody>
                    <a:bodyPr/>
                    <a:lstStyle/>
                    <a:p>
                      <a:pPr algn="ctr" fontAlgn="t"/>
                      <a:r>
                        <a:rPr lang="ru-RU" sz="1000" b="1" i="0" u="none" strike="noStrike" dirty="0">
                          <a:effectLst/>
                          <a:latin typeface="Times New Roman" panose="02020603050405020304" pitchFamily="18" charset="0"/>
                        </a:rPr>
                        <a:t>7 682,0</a:t>
                      </a:r>
                    </a:p>
                  </a:txBody>
                  <a:tcPr marL="7620" marR="7620" marT="7620" marB="0" anchor="ctr"/>
                </a:tc>
                <a:tc>
                  <a:txBody>
                    <a:bodyPr/>
                    <a:lstStyle/>
                    <a:p>
                      <a:pPr algn="ctr" fontAlgn="t"/>
                      <a:r>
                        <a:rPr lang="ru-RU" sz="1000" b="0" i="0" u="none" strike="noStrike">
                          <a:effectLst/>
                          <a:latin typeface="Times New Roman" panose="02020603050405020304" pitchFamily="18" charset="0"/>
                        </a:rPr>
                        <a:t>5,4</a:t>
                      </a:r>
                    </a:p>
                  </a:txBody>
                  <a:tcPr marL="7620" marR="7620" marT="7620" marB="0" anchor="ctr"/>
                </a:tc>
                <a:tc>
                  <a:txBody>
                    <a:bodyPr/>
                    <a:lstStyle/>
                    <a:p>
                      <a:pPr algn="ctr" fontAlgn="t"/>
                      <a:r>
                        <a:rPr lang="ru-RU" sz="1000" b="1" i="0" u="none" strike="noStrike">
                          <a:effectLst/>
                          <a:latin typeface="Times New Roman" panose="02020603050405020304" pitchFamily="18" charset="0"/>
                        </a:rPr>
                        <a:t>7 732,0</a:t>
                      </a:r>
                    </a:p>
                  </a:txBody>
                  <a:tcPr marL="7620" marR="7620" marT="7620" marB="0" anchor="ctr"/>
                </a:tc>
                <a:tc>
                  <a:txBody>
                    <a:bodyPr/>
                    <a:lstStyle/>
                    <a:p>
                      <a:pPr algn="ctr" fontAlgn="t"/>
                      <a:r>
                        <a:rPr lang="ru-RU" sz="1000" b="0" i="0" u="none" strike="noStrike">
                          <a:effectLst/>
                          <a:latin typeface="Times New Roman" panose="02020603050405020304" pitchFamily="18" charset="0"/>
                        </a:rPr>
                        <a:t>5,7</a:t>
                      </a:r>
                    </a:p>
                  </a:txBody>
                  <a:tcPr marL="7620" marR="7620" marT="7620" marB="0" anchor="ctr"/>
                </a:tc>
                <a:tc>
                  <a:txBody>
                    <a:bodyPr/>
                    <a:lstStyle/>
                    <a:p>
                      <a:pPr algn="ctr" fontAlgn="t"/>
                      <a:r>
                        <a:rPr lang="ru-RU" sz="1000" b="1" i="0" u="none" strike="noStrike">
                          <a:effectLst/>
                          <a:latin typeface="Times New Roman" panose="02020603050405020304" pitchFamily="18" charset="0"/>
                        </a:rPr>
                        <a:t>7 542,0</a:t>
                      </a:r>
                    </a:p>
                  </a:txBody>
                  <a:tcPr marL="7620" marR="7620" marT="7620" marB="0" anchor="ctr"/>
                </a:tc>
                <a:tc>
                  <a:txBody>
                    <a:bodyPr/>
                    <a:lstStyle/>
                    <a:p>
                      <a:pPr algn="ctr" fontAlgn="t"/>
                      <a:r>
                        <a:rPr lang="ru-RU" sz="1000" b="0" i="0" u="none" strike="noStrike">
                          <a:effectLst/>
                          <a:latin typeface="Times New Roman" panose="02020603050405020304" pitchFamily="18" charset="0"/>
                        </a:rPr>
                        <a:t>5,5</a:t>
                      </a:r>
                    </a:p>
                  </a:txBody>
                  <a:tcPr marL="7620" marR="7620" marT="7620" marB="0" anchor="ctr"/>
                </a:tc>
                <a:tc>
                  <a:txBody>
                    <a:bodyPr/>
                    <a:lstStyle/>
                    <a:p>
                      <a:pPr algn="ctr" fontAlgn="t"/>
                      <a:r>
                        <a:rPr lang="ru-RU" sz="1000" b="1" i="0" u="none" strike="noStrike">
                          <a:effectLst/>
                          <a:latin typeface="Times New Roman" panose="02020603050405020304" pitchFamily="18" charset="0"/>
                        </a:rPr>
                        <a:t>7 562,0</a:t>
                      </a:r>
                    </a:p>
                  </a:txBody>
                  <a:tcPr marL="7620" marR="7620" marT="7620" marB="0" anchor="ctr"/>
                </a:tc>
                <a:tc>
                  <a:txBody>
                    <a:bodyPr/>
                    <a:lstStyle/>
                    <a:p>
                      <a:pPr algn="ctr" fontAlgn="t"/>
                      <a:r>
                        <a:rPr lang="ru-RU" sz="1000" b="0" i="0" u="none" strike="noStrike">
                          <a:effectLst/>
                          <a:latin typeface="Times New Roman" panose="02020603050405020304" pitchFamily="18" charset="0"/>
                        </a:rPr>
                        <a:t>5,2</a:t>
                      </a:r>
                    </a:p>
                  </a:txBody>
                  <a:tcPr marL="7620" marR="7620" marT="7620" marB="0" anchor="ctr"/>
                </a:tc>
                <a:extLst>
                  <a:ext uri="{0D108BD9-81ED-4DB2-BD59-A6C34878D82A}">
                    <a16:rowId xmlns:a16="http://schemas.microsoft.com/office/drawing/2014/main" xmlns="" val="10001"/>
                  </a:ext>
                </a:extLst>
              </a:tr>
              <a:tr h="685020">
                <a:tc>
                  <a:txBody>
                    <a:bodyPr/>
                    <a:lstStyle/>
                    <a:p>
                      <a:pPr algn="l" fontAlgn="t"/>
                      <a:r>
                        <a:rPr lang="ru-RU" sz="1000" b="0" i="0" u="none" strike="noStrike" dirty="0">
                          <a:effectLst/>
                          <a:latin typeface="Times New Roman" panose="02020603050405020304" pitchFamily="18" charset="0"/>
                        </a:rPr>
                        <a:t>Доходы, получаемые в виде арендной платы за земельные участки, государственная собственность на которые не разграничена и которые расположены в границах городских округов, а также средства от продажи права на заключение договоров аренды указанных земельных участков</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2 750,0</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1,9</a:t>
                      </a:r>
                    </a:p>
                  </a:txBody>
                  <a:tcPr marL="7620" marR="7620" marT="7620" marB="0" anchor="ctr"/>
                </a:tc>
                <a:tc>
                  <a:txBody>
                    <a:bodyPr/>
                    <a:lstStyle/>
                    <a:p>
                      <a:pPr algn="ctr" fontAlgn="t"/>
                      <a:r>
                        <a:rPr lang="ru-RU" sz="1000" b="0" i="0" u="none" strike="noStrike">
                          <a:effectLst/>
                          <a:latin typeface="Times New Roman" panose="02020603050405020304" pitchFamily="18" charset="0"/>
                        </a:rPr>
                        <a:t>2 500,0</a:t>
                      </a:r>
                    </a:p>
                  </a:txBody>
                  <a:tcPr marL="7620" marR="7620" marT="7620" marB="0" anchor="ctr"/>
                </a:tc>
                <a:tc>
                  <a:txBody>
                    <a:bodyPr/>
                    <a:lstStyle/>
                    <a:p>
                      <a:pPr algn="ctr" fontAlgn="t"/>
                      <a:r>
                        <a:rPr lang="ru-RU" sz="1000" b="0" i="0" u="none" strike="noStrike">
                          <a:effectLst/>
                          <a:latin typeface="Times New Roman" panose="02020603050405020304" pitchFamily="18" charset="0"/>
                        </a:rPr>
                        <a:t>1,8</a:t>
                      </a:r>
                    </a:p>
                  </a:txBody>
                  <a:tcPr marL="7620" marR="7620" marT="7620" marB="0" anchor="ctr"/>
                </a:tc>
                <a:tc>
                  <a:txBody>
                    <a:bodyPr/>
                    <a:lstStyle/>
                    <a:p>
                      <a:pPr algn="ctr" fontAlgn="t"/>
                      <a:r>
                        <a:rPr lang="ru-RU" sz="1000" b="0" i="0" u="none" strike="noStrike">
                          <a:effectLst/>
                          <a:latin typeface="Times New Roman" panose="02020603050405020304" pitchFamily="18" charset="0"/>
                        </a:rPr>
                        <a:t>2 200,0</a:t>
                      </a:r>
                    </a:p>
                  </a:txBody>
                  <a:tcPr marL="7620" marR="7620" marT="7620" marB="0" anchor="ctr"/>
                </a:tc>
                <a:tc>
                  <a:txBody>
                    <a:bodyPr/>
                    <a:lstStyle/>
                    <a:p>
                      <a:pPr algn="ctr" fontAlgn="t"/>
                      <a:r>
                        <a:rPr lang="ru-RU" sz="1000" b="0" i="0" u="none" strike="noStrike">
                          <a:effectLst/>
                          <a:latin typeface="Times New Roman" panose="02020603050405020304" pitchFamily="18" charset="0"/>
                        </a:rPr>
                        <a:t>1,6</a:t>
                      </a:r>
                    </a:p>
                  </a:txBody>
                  <a:tcPr marL="7620" marR="7620" marT="7620" marB="0" anchor="ctr"/>
                </a:tc>
                <a:tc>
                  <a:txBody>
                    <a:bodyPr/>
                    <a:lstStyle/>
                    <a:p>
                      <a:pPr algn="ctr" fontAlgn="t"/>
                      <a:r>
                        <a:rPr lang="ru-RU" sz="1000" b="0" i="0" u="none" strike="noStrike">
                          <a:effectLst/>
                          <a:latin typeface="Times New Roman" panose="02020603050405020304" pitchFamily="18" charset="0"/>
                        </a:rPr>
                        <a:t>2 200,0</a:t>
                      </a:r>
                    </a:p>
                  </a:txBody>
                  <a:tcPr marL="7620" marR="7620" marT="7620" marB="0" anchor="ctr"/>
                </a:tc>
                <a:tc>
                  <a:txBody>
                    <a:bodyPr/>
                    <a:lstStyle/>
                    <a:p>
                      <a:pPr algn="ctr" fontAlgn="t"/>
                      <a:r>
                        <a:rPr lang="ru-RU" sz="1000" b="0" i="0" u="none" strike="noStrike">
                          <a:effectLst/>
                          <a:latin typeface="Times New Roman" panose="02020603050405020304" pitchFamily="18" charset="0"/>
                        </a:rPr>
                        <a:t>1,5</a:t>
                      </a:r>
                    </a:p>
                  </a:txBody>
                  <a:tcPr marL="7620" marR="7620" marT="7620" marB="0" anchor="ctr"/>
                </a:tc>
                <a:extLst>
                  <a:ext uri="{0D108BD9-81ED-4DB2-BD59-A6C34878D82A}">
                    <a16:rowId xmlns:a16="http://schemas.microsoft.com/office/drawing/2014/main" xmlns="" val="1922404553"/>
                  </a:ext>
                </a:extLst>
              </a:tr>
              <a:tr h="685020">
                <a:tc>
                  <a:txBody>
                    <a:bodyPr/>
                    <a:lstStyle/>
                    <a:p>
                      <a:pPr algn="l" fontAlgn="t"/>
                      <a:r>
                        <a:rPr lang="ru-RU" sz="1000" b="0" i="0" u="none" strike="noStrike" dirty="0">
                          <a:effectLst/>
                          <a:latin typeface="Times New Roman" panose="02020603050405020304" pitchFamily="18" charset="0"/>
                        </a:rPr>
                        <a:t>Прочие поступления от использования имущества, находящегося в собственности городских округов (за исключением имущества муниципальных автономных учреждений, а также имущества муниципальных унитарных предприятий, в том числе казенных</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4 925,6</a:t>
                      </a:r>
                    </a:p>
                  </a:txBody>
                  <a:tcPr marL="7620" marR="7620" marT="7620" marB="0" anchor="ctr"/>
                </a:tc>
                <a:tc>
                  <a:txBody>
                    <a:bodyPr/>
                    <a:lstStyle/>
                    <a:p>
                      <a:pPr algn="ctr" fontAlgn="t"/>
                      <a:r>
                        <a:rPr lang="ru-RU" sz="1000" b="0" i="0" u="none" strike="noStrike">
                          <a:effectLst/>
                          <a:latin typeface="Times New Roman" panose="02020603050405020304" pitchFamily="18" charset="0"/>
                        </a:rPr>
                        <a:t>3,5</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5 230,0</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3,9</a:t>
                      </a:r>
                    </a:p>
                  </a:txBody>
                  <a:tcPr marL="7620" marR="7620" marT="7620" marB="0" anchor="ctr"/>
                </a:tc>
                <a:tc>
                  <a:txBody>
                    <a:bodyPr/>
                    <a:lstStyle/>
                    <a:p>
                      <a:pPr algn="ctr" fontAlgn="t"/>
                      <a:r>
                        <a:rPr lang="ru-RU" sz="1000" b="0" i="0" u="none" strike="noStrike">
                          <a:effectLst/>
                          <a:latin typeface="Times New Roman" panose="02020603050405020304" pitchFamily="18" charset="0"/>
                        </a:rPr>
                        <a:t>5 340,0</a:t>
                      </a:r>
                    </a:p>
                  </a:txBody>
                  <a:tcPr marL="7620" marR="7620" marT="7620" marB="0" anchor="ctr"/>
                </a:tc>
                <a:tc>
                  <a:txBody>
                    <a:bodyPr/>
                    <a:lstStyle/>
                    <a:p>
                      <a:pPr algn="ctr" fontAlgn="t"/>
                      <a:r>
                        <a:rPr lang="ru-RU" sz="1000" b="0" i="0" u="none" strike="noStrike">
                          <a:effectLst/>
                          <a:latin typeface="Times New Roman" panose="02020603050405020304" pitchFamily="18" charset="0"/>
                        </a:rPr>
                        <a:t>3,9</a:t>
                      </a:r>
                    </a:p>
                  </a:txBody>
                  <a:tcPr marL="7620" marR="7620" marT="7620" marB="0" anchor="ctr"/>
                </a:tc>
                <a:tc>
                  <a:txBody>
                    <a:bodyPr/>
                    <a:lstStyle/>
                    <a:p>
                      <a:pPr algn="ctr" fontAlgn="t"/>
                      <a:r>
                        <a:rPr lang="ru-RU" sz="1000" b="0" i="0" u="none" strike="noStrike">
                          <a:effectLst/>
                          <a:latin typeface="Times New Roman" panose="02020603050405020304" pitchFamily="18" charset="0"/>
                        </a:rPr>
                        <a:t>5 360,0</a:t>
                      </a:r>
                    </a:p>
                  </a:txBody>
                  <a:tcPr marL="7620" marR="7620" marT="7620" marB="0" anchor="ctr"/>
                </a:tc>
                <a:tc>
                  <a:txBody>
                    <a:bodyPr/>
                    <a:lstStyle/>
                    <a:p>
                      <a:pPr algn="ctr" fontAlgn="t"/>
                      <a:r>
                        <a:rPr lang="ru-RU" sz="1000" b="0" i="0" u="none" strike="noStrike">
                          <a:effectLst/>
                          <a:latin typeface="Times New Roman" panose="02020603050405020304" pitchFamily="18" charset="0"/>
                        </a:rPr>
                        <a:t>3,7</a:t>
                      </a:r>
                    </a:p>
                  </a:txBody>
                  <a:tcPr marL="7620" marR="7620" marT="7620" marB="0" anchor="ctr"/>
                </a:tc>
                <a:extLst>
                  <a:ext uri="{0D108BD9-81ED-4DB2-BD59-A6C34878D82A}">
                    <a16:rowId xmlns:a16="http://schemas.microsoft.com/office/drawing/2014/main" xmlns="" val="2128600297"/>
                  </a:ext>
                </a:extLst>
              </a:tr>
              <a:tr h="573223">
                <a:tc>
                  <a:txBody>
                    <a:bodyPr/>
                    <a:lstStyle/>
                    <a:p>
                      <a:pPr algn="l" fontAlgn="t"/>
                      <a:r>
                        <a:rPr lang="ru-RU" sz="1000" b="0" i="0" u="none" strike="noStrike" dirty="0">
                          <a:effectLst/>
                          <a:latin typeface="Times New Roman" panose="02020603050405020304" pitchFamily="18" charset="0"/>
                        </a:rPr>
                        <a:t>Доходы от перечисления части прибыли государственных и муниципальных унитарных предприятий</a:t>
                      </a:r>
                      <a:r>
                        <a:rPr lang="ru-RU" sz="1000" b="0" i="0" u="none" strike="noStrike" dirty="0" smtClean="0">
                          <a:effectLst/>
                          <a:latin typeface="Times New Roman" panose="02020603050405020304" pitchFamily="18" charset="0"/>
                        </a:rPr>
                        <a:t>, остающейся </a:t>
                      </a:r>
                      <a:r>
                        <a:rPr lang="ru-RU" sz="1000" b="0" i="0" u="none" strike="noStrike" dirty="0">
                          <a:effectLst/>
                          <a:latin typeface="Times New Roman" panose="02020603050405020304" pitchFamily="18" charset="0"/>
                        </a:rPr>
                        <a:t>после уплаты налогов и обязательных платежей</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6,4</a:t>
                      </a:r>
                    </a:p>
                  </a:txBody>
                  <a:tcPr marL="7620" marR="7620" marT="7620" marB="0" anchor="ctr"/>
                </a:tc>
                <a:tc>
                  <a:txBody>
                    <a:bodyPr/>
                    <a:lstStyle/>
                    <a:p>
                      <a:pPr algn="ctr" fontAlgn="t"/>
                      <a:r>
                        <a:rPr lang="ru-RU" sz="1000" b="0" i="0" u="none" strike="noStrike">
                          <a:effectLst/>
                          <a:latin typeface="Times New Roman" panose="02020603050405020304" pitchFamily="18" charset="0"/>
                        </a:rPr>
                        <a:t>0,0</a:t>
                      </a:r>
                    </a:p>
                  </a:txBody>
                  <a:tcPr marL="7620" marR="7620" marT="7620" marB="0" anchor="ctr"/>
                </a:tc>
                <a:tc>
                  <a:txBody>
                    <a:bodyPr/>
                    <a:lstStyle/>
                    <a:p>
                      <a:pPr algn="ctr" fontAlgn="t"/>
                      <a:r>
                        <a:rPr lang="ru-RU" sz="1000" b="0" i="0" u="none" strike="noStrike">
                          <a:effectLst/>
                          <a:latin typeface="Times New Roman" panose="02020603050405020304" pitchFamily="18" charset="0"/>
                        </a:rPr>
                        <a:t>2,0</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0,0</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2,0</a:t>
                      </a:r>
                    </a:p>
                  </a:txBody>
                  <a:tcPr marL="7620" marR="7620" marT="7620" marB="0" anchor="ctr"/>
                </a:tc>
                <a:tc>
                  <a:txBody>
                    <a:bodyPr/>
                    <a:lstStyle/>
                    <a:p>
                      <a:pPr algn="ctr" fontAlgn="t"/>
                      <a:r>
                        <a:rPr lang="ru-RU" sz="1000" b="0" i="0" u="none" strike="noStrike">
                          <a:effectLst/>
                          <a:latin typeface="Times New Roman" panose="02020603050405020304" pitchFamily="18" charset="0"/>
                        </a:rPr>
                        <a:t>0,0</a:t>
                      </a:r>
                    </a:p>
                  </a:txBody>
                  <a:tcPr marL="7620" marR="7620" marT="7620" marB="0" anchor="ctr"/>
                </a:tc>
                <a:tc>
                  <a:txBody>
                    <a:bodyPr/>
                    <a:lstStyle/>
                    <a:p>
                      <a:pPr algn="ctr" fontAlgn="t"/>
                      <a:r>
                        <a:rPr lang="ru-RU" sz="1000" b="0" i="0" u="none" strike="noStrike">
                          <a:effectLst/>
                          <a:latin typeface="Times New Roman" panose="02020603050405020304" pitchFamily="18" charset="0"/>
                        </a:rPr>
                        <a:t>2,0</a:t>
                      </a:r>
                    </a:p>
                  </a:txBody>
                  <a:tcPr marL="7620" marR="7620" marT="7620" marB="0" anchor="ctr"/>
                </a:tc>
                <a:tc>
                  <a:txBody>
                    <a:bodyPr/>
                    <a:lstStyle/>
                    <a:p>
                      <a:pPr algn="ctr" fontAlgn="t"/>
                      <a:r>
                        <a:rPr lang="ru-RU" sz="1000" b="0" i="0" u="none" strike="noStrike">
                          <a:effectLst/>
                          <a:latin typeface="Times New Roman" panose="02020603050405020304" pitchFamily="18" charset="0"/>
                        </a:rPr>
                        <a:t>0,0</a:t>
                      </a:r>
                    </a:p>
                  </a:txBody>
                  <a:tcPr marL="7620" marR="7620" marT="7620" marB="0" anchor="ctr"/>
                </a:tc>
                <a:extLst>
                  <a:ext uri="{0D108BD9-81ED-4DB2-BD59-A6C34878D82A}">
                    <a16:rowId xmlns:a16="http://schemas.microsoft.com/office/drawing/2014/main" xmlns="" val="3262889811"/>
                  </a:ext>
                </a:extLst>
              </a:tr>
              <a:tr h="459610">
                <a:tc>
                  <a:txBody>
                    <a:bodyPr/>
                    <a:lstStyle/>
                    <a:p>
                      <a:pPr algn="l" fontAlgn="t"/>
                      <a:r>
                        <a:rPr lang="ru-RU" sz="1000" b="1" i="0" u="none" strike="noStrike" dirty="0">
                          <a:effectLst/>
                          <a:latin typeface="Times New Roman" panose="02020603050405020304" pitchFamily="18" charset="0"/>
                        </a:rPr>
                        <a:t>Платежи при пользовании природными ресурсами</a:t>
                      </a:r>
                    </a:p>
                  </a:txBody>
                  <a:tcPr marL="7620" marR="7620" marT="7620" marB="0" anchor="ctr"/>
                </a:tc>
                <a:tc>
                  <a:txBody>
                    <a:bodyPr/>
                    <a:lstStyle/>
                    <a:p>
                      <a:pPr algn="ctr" fontAlgn="t"/>
                      <a:r>
                        <a:rPr lang="ru-RU" sz="1000" b="1" i="0" u="none" strike="noStrike">
                          <a:effectLst/>
                          <a:latin typeface="Times New Roman" panose="02020603050405020304" pitchFamily="18" charset="0"/>
                        </a:rPr>
                        <a:t>56,0</a:t>
                      </a:r>
                    </a:p>
                  </a:txBody>
                  <a:tcPr marL="7620" marR="7620" marT="7620" marB="0" anchor="ctr"/>
                </a:tc>
                <a:tc>
                  <a:txBody>
                    <a:bodyPr/>
                    <a:lstStyle/>
                    <a:p>
                      <a:pPr algn="ctr" fontAlgn="t"/>
                      <a:r>
                        <a:rPr lang="ru-RU" sz="1000" b="0" i="0" u="none" strike="noStrike">
                          <a:effectLst/>
                          <a:latin typeface="Times New Roman" panose="02020603050405020304" pitchFamily="18" charset="0"/>
                        </a:rPr>
                        <a:t>0,0</a:t>
                      </a:r>
                    </a:p>
                  </a:txBody>
                  <a:tcPr marL="7620" marR="7620" marT="7620" marB="0" anchor="ctr"/>
                </a:tc>
                <a:tc>
                  <a:txBody>
                    <a:bodyPr/>
                    <a:lstStyle/>
                    <a:p>
                      <a:pPr algn="ctr" fontAlgn="t"/>
                      <a:r>
                        <a:rPr lang="ru-RU" sz="1000" b="1" i="0" u="none" strike="noStrike">
                          <a:effectLst/>
                          <a:latin typeface="Times New Roman" panose="02020603050405020304" pitchFamily="18" charset="0"/>
                        </a:rPr>
                        <a:t>73,7</a:t>
                      </a:r>
                    </a:p>
                  </a:txBody>
                  <a:tcPr marL="7620" marR="7620" marT="7620" marB="0" anchor="ctr"/>
                </a:tc>
                <a:tc>
                  <a:txBody>
                    <a:bodyPr/>
                    <a:lstStyle/>
                    <a:p>
                      <a:pPr algn="ctr" fontAlgn="t"/>
                      <a:r>
                        <a:rPr lang="ru-RU" sz="1000" b="0" i="0" u="none" strike="noStrike">
                          <a:effectLst/>
                          <a:latin typeface="Times New Roman" panose="02020603050405020304" pitchFamily="18" charset="0"/>
                        </a:rPr>
                        <a:t>0,0</a:t>
                      </a:r>
                    </a:p>
                  </a:txBody>
                  <a:tcPr marL="7620" marR="7620" marT="7620" marB="0" anchor="ctr"/>
                </a:tc>
                <a:tc>
                  <a:txBody>
                    <a:bodyPr/>
                    <a:lstStyle/>
                    <a:p>
                      <a:pPr algn="ctr" fontAlgn="t"/>
                      <a:r>
                        <a:rPr lang="ru-RU" sz="1000" b="1" i="0" u="none" strike="noStrike" dirty="0">
                          <a:effectLst/>
                          <a:latin typeface="Times New Roman" panose="02020603050405020304" pitchFamily="18" charset="0"/>
                        </a:rPr>
                        <a:t>77,5</a:t>
                      </a:r>
                    </a:p>
                  </a:txBody>
                  <a:tcPr marL="7620" marR="7620" marT="7620" marB="0" anchor="ctr"/>
                </a:tc>
                <a:tc>
                  <a:txBody>
                    <a:bodyPr/>
                    <a:lstStyle/>
                    <a:p>
                      <a:pPr algn="ctr" fontAlgn="t"/>
                      <a:r>
                        <a:rPr lang="ru-RU" sz="1000" b="0" i="0" u="none" strike="noStrike">
                          <a:effectLst/>
                          <a:latin typeface="Times New Roman" panose="02020603050405020304" pitchFamily="18" charset="0"/>
                        </a:rPr>
                        <a:t>0,0</a:t>
                      </a:r>
                    </a:p>
                  </a:txBody>
                  <a:tcPr marL="7620" marR="7620" marT="7620" marB="0" anchor="ctr"/>
                </a:tc>
                <a:tc>
                  <a:txBody>
                    <a:bodyPr/>
                    <a:lstStyle/>
                    <a:p>
                      <a:pPr algn="ctr" fontAlgn="t"/>
                      <a:r>
                        <a:rPr lang="ru-RU" sz="1000" b="1" i="0" u="none" strike="noStrike">
                          <a:effectLst/>
                          <a:latin typeface="Times New Roman" panose="02020603050405020304" pitchFamily="18" charset="0"/>
                        </a:rPr>
                        <a:t>81,3</a:t>
                      </a:r>
                    </a:p>
                  </a:txBody>
                  <a:tcPr marL="7620" marR="7620" marT="7620" marB="0" anchor="ctr"/>
                </a:tc>
                <a:tc>
                  <a:txBody>
                    <a:bodyPr/>
                    <a:lstStyle/>
                    <a:p>
                      <a:pPr algn="ctr" fontAlgn="t"/>
                      <a:r>
                        <a:rPr lang="ru-RU" sz="1000" b="0" i="0" u="none" strike="noStrike">
                          <a:effectLst/>
                          <a:latin typeface="Times New Roman" panose="02020603050405020304" pitchFamily="18" charset="0"/>
                        </a:rPr>
                        <a:t>0,0</a:t>
                      </a:r>
                    </a:p>
                  </a:txBody>
                  <a:tcPr marL="7620" marR="7620" marT="7620" marB="0" anchor="ctr"/>
                </a:tc>
                <a:extLst>
                  <a:ext uri="{0D108BD9-81ED-4DB2-BD59-A6C34878D82A}">
                    <a16:rowId xmlns:a16="http://schemas.microsoft.com/office/drawing/2014/main" xmlns="" val="10002"/>
                  </a:ext>
                </a:extLst>
              </a:tr>
              <a:tr h="410707">
                <a:tc>
                  <a:txBody>
                    <a:bodyPr/>
                    <a:lstStyle/>
                    <a:p>
                      <a:pPr algn="l" fontAlgn="t"/>
                      <a:r>
                        <a:rPr lang="ru-RU" sz="1000" b="0" i="0" u="none" strike="noStrike" dirty="0">
                          <a:effectLst/>
                          <a:latin typeface="Times New Roman" panose="02020603050405020304" pitchFamily="18" charset="0"/>
                        </a:rPr>
                        <a:t>Плата за негативное воздействие на окружающую среду</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56,0</a:t>
                      </a:r>
                    </a:p>
                  </a:txBody>
                  <a:tcPr marL="7620" marR="7620" marT="7620" marB="0" anchor="ctr"/>
                </a:tc>
                <a:tc>
                  <a:txBody>
                    <a:bodyPr/>
                    <a:lstStyle/>
                    <a:p>
                      <a:pPr algn="ctr" fontAlgn="t"/>
                      <a:r>
                        <a:rPr lang="ru-RU" sz="1000" b="0" i="0" u="none" strike="noStrike">
                          <a:effectLst/>
                          <a:latin typeface="Times New Roman" panose="02020603050405020304" pitchFamily="18" charset="0"/>
                        </a:rPr>
                        <a:t>0,0</a:t>
                      </a:r>
                    </a:p>
                  </a:txBody>
                  <a:tcPr marL="7620" marR="7620" marT="7620" marB="0" anchor="ctr"/>
                </a:tc>
                <a:tc>
                  <a:txBody>
                    <a:bodyPr/>
                    <a:lstStyle/>
                    <a:p>
                      <a:pPr algn="ctr" fontAlgn="t"/>
                      <a:r>
                        <a:rPr lang="ru-RU" sz="1000" b="0" i="0" u="none" strike="noStrike">
                          <a:effectLst/>
                          <a:latin typeface="Times New Roman" panose="02020603050405020304" pitchFamily="18" charset="0"/>
                        </a:rPr>
                        <a:t>73,7</a:t>
                      </a:r>
                    </a:p>
                  </a:txBody>
                  <a:tcPr marL="7620" marR="7620" marT="7620" marB="0" anchor="ctr"/>
                </a:tc>
                <a:tc>
                  <a:txBody>
                    <a:bodyPr/>
                    <a:lstStyle/>
                    <a:p>
                      <a:pPr algn="ctr" fontAlgn="t"/>
                      <a:r>
                        <a:rPr lang="ru-RU" sz="1000" b="0" i="0" u="none" strike="noStrike">
                          <a:effectLst/>
                          <a:latin typeface="Times New Roman" panose="02020603050405020304" pitchFamily="18" charset="0"/>
                        </a:rPr>
                        <a:t>0,0</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77,5</a:t>
                      </a:r>
                    </a:p>
                  </a:txBody>
                  <a:tcPr marL="7620" marR="7620" marT="7620" marB="0" anchor="ctr"/>
                </a:tc>
                <a:tc>
                  <a:txBody>
                    <a:bodyPr/>
                    <a:lstStyle/>
                    <a:p>
                      <a:pPr algn="ctr" fontAlgn="t"/>
                      <a:r>
                        <a:rPr lang="ru-RU" sz="1000" b="0" i="0" u="none" strike="noStrike">
                          <a:effectLst/>
                          <a:latin typeface="Times New Roman" panose="02020603050405020304" pitchFamily="18" charset="0"/>
                        </a:rPr>
                        <a:t>0,0</a:t>
                      </a:r>
                    </a:p>
                  </a:txBody>
                  <a:tcPr marL="7620" marR="7620" marT="7620" marB="0" anchor="ctr"/>
                </a:tc>
                <a:tc>
                  <a:txBody>
                    <a:bodyPr/>
                    <a:lstStyle/>
                    <a:p>
                      <a:pPr algn="ctr" fontAlgn="t"/>
                      <a:r>
                        <a:rPr lang="ru-RU" sz="1000" b="0" i="0" u="none" strike="noStrike">
                          <a:effectLst/>
                          <a:latin typeface="Times New Roman" panose="02020603050405020304" pitchFamily="18" charset="0"/>
                        </a:rPr>
                        <a:t>81,3</a:t>
                      </a:r>
                    </a:p>
                  </a:txBody>
                  <a:tcPr marL="7620" marR="7620" marT="7620" marB="0" anchor="ctr"/>
                </a:tc>
                <a:tc>
                  <a:txBody>
                    <a:bodyPr/>
                    <a:lstStyle/>
                    <a:p>
                      <a:pPr algn="ctr" fontAlgn="t"/>
                      <a:r>
                        <a:rPr lang="ru-RU" sz="1000" b="0" i="0" u="none" strike="noStrike">
                          <a:effectLst/>
                          <a:latin typeface="Times New Roman" panose="02020603050405020304" pitchFamily="18" charset="0"/>
                        </a:rPr>
                        <a:t>0,0</a:t>
                      </a:r>
                    </a:p>
                  </a:txBody>
                  <a:tcPr marL="7620" marR="7620" marT="7620" marB="0" anchor="ctr"/>
                </a:tc>
                <a:extLst>
                  <a:ext uri="{0D108BD9-81ED-4DB2-BD59-A6C34878D82A}">
                    <a16:rowId xmlns:a16="http://schemas.microsoft.com/office/drawing/2014/main" xmlns="" val="10003"/>
                  </a:ext>
                </a:extLst>
              </a:tr>
              <a:tr h="410707">
                <a:tc>
                  <a:txBody>
                    <a:bodyPr/>
                    <a:lstStyle/>
                    <a:p>
                      <a:pPr algn="l" fontAlgn="t"/>
                      <a:r>
                        <a:rPr lang="ru-RU" sz="1000" b="1" i="0" u="none" strike="noStrike" dirty="0">
                          <a:effectLst/>
                          <a:latin typeface="Times New Roman" panose="02020603050405020304" pitchFamily="18" charset="0"/>
                        </a:rPr>
                        <a:t>Прочие доходы от оказания платных услуг</a:t>
                      </a:r>
                    </a:p>
                  </a:txBody>
                  <a:tcPr marL="7620" marR="7620" marT="7620" marB="0" anchor="ctr"/>
                </a:tc>
                <a:tc>
                  <a:txBody>
                    <a:bodyPr/>
                    <a:lstStyle/>
                    <a:p>
                      <a:pPr algn="ctr" fontAlgn="t"/>
                      <a:r>
                        <a:rPr lang="ru-RU" sz="1000" b="1" i="0" u="none" strike="noStrike">
                          <a:effectLst/>
                          <a:latin typeface="Times New Roman" panose="02020603050405020304" pitchFamily="18" charset="0"/>
                        </a:rPr>
                        <a:t>185,6</a:t>
                      </a:r>
                    </a:p>
                  </a:txBody>
                  <a:tcPr marL="7620" marR="7620" marT="7620" marB="0" anchor="ctr"/>
                </a:tc>
                <a:tc>
                  <a:txBody>
                    <a:bodyPr/>
                    <a:lstStyle/>
                    <a:p>
                      <a:pPr algn="ctr" fontAlgn="t"/>
                      <a:r>
                        <a:rPr lang="ru-RU" sz="1000" b="0" i="0" u="none" strike="noStrike">
                          <a:effectLst/>
                          <a:latin typeface="Times New Roman" panose="02020603050405020304" pitchFamily="18" charset="0"/>
                        </a:rPr>
                        <a:t>0,1</a:t>
                      </a:r>
                    </a:p>
                  </a:txBody>
                  <a:tcPr marL="7620" marR="7620" marT="7620" marB="0" anchor="ctr"/>
                </a:tc>
                <a:tc>
                  <a:txBody>
                    <a:bodyPr/>
                    <a:lstStyle/>
                    <a:p>
                      <a:pPr algn="ctr" fontAlgn="t"/>
                      <a:r>
                        <a:rPr lang="ru-RU" sz="1000" b="1" i="0" u="none" strike="noStrike">
                          <a:effectLst/>
                          <a:latin typeface="Times New Roman" panose="02020603050405020304" pitchFamily="18" charset="0"/>
                        </a:rPr>
                        <a:t>162,8</a:t>
                      </a:r>
                    </a:p>
                  </a:txBody>
                  <a:tcPr marL="7620" marR="7620" marT="7620" marB="0" anchor="ctr"/>
                </a:tc>
                <a:tc>
                  <a:txBody>
                    <a:bodyPr/>
                    <a:lstStyle/>
                    <a:p>
                      <a:pPr algn="ctr" fontAlgn="t"/>
                      <a:r>
                        <a:rPr lang="ru-RU" sz="1000" b="0" i="0" u="none" strike="noStrike">
                          <a:effectLst/>
                          <a:latin typeface="Times New Roman" panose="02020603050405020304" pitchFamily="18" charset="0"/>
                        </a:rPr>
                        <a:t>0,1</a:t>
                      </a:r>
                    </a:p>
                  </a:txBody>
                  <a:tcPr marL="7620" marR="7620" marT="7620" marB="0" anchor="ctr"/>
                </a:tc>
                <a:tc>
                  <a:txBody>
                    <a:bodyPr/>
                    <a:lstStyle/>
                    <a:p>
                      <a:pPr algn="ctr" fontAlgn="t"/>
                      <a:r>
                        <a:rPr lang="ru-RU" sz="1000" b="1" i="0" u="none" strike="noStrike" dirty="0">
                          <a:effectLst/>
                          <a:latin typeface="Times New Roman" panose="02020603050405020304" pitchFamily="18" charset="0"/>
                        </a:rPr>
                        <a:t>162,8</a:t>
                      </a:r>
                    </a:p>
                  </a:txBody>
                  <a:tcPr marL="7620" marR="7620" marT="7620" marB="0" anchor="ctr"/>
                </a:tc>
                <a:tc>
                  <a:txBody>
                    <a:bodyPr/>
                    <a:lstStyle/>
                    <a:p>
                      <a:pPr algn="ctr" fontAlgn="t"/>
                      <a:r>
                        <a:rPr lang="ru-RU" sz="1000" b="0" i="0" u="none" strike="noStrike">
                          <a:effectLst/>
                          <a:latin typeface="Times New Roman" panose="02020603050405020304" pitchFamily="18" charset="0"/>
                        </a:rPr>
                        <a:t>0,1</a:t>
                      </a:r>
                    </a:p>
                  </a:txBody>
                  <a:tcPr marL="7620" marR="7620" marT="7620" marB="0" anchor="ctr"/>
                </a:tc>
                <a:tc>
                  <a:txBody>
                    <a:bodyPr/>
                    <a:lstStyle/>
                    <a:p>
                      <a:pPr algn="ctr" fontAlgn="t"/>
                      <a:r>
                        <a:rPr lang="ru-RU" sz="1000" b="1" i="0" u="none" strike="noStrike">
                          <a:effectLst/>
                          <a:latin typeface="Times New Roman" panose="02020603050405020304" pitchFamily="18" charset="0"/>
                        </a:rPr>
                        <a:t>162,8</a:t>
                      </a:r>
                    </a:p>
                  </a:txBody>
                  <a:tcPr marL="7620" marR="7620" marT="7620" marB="0" anchor="ctr"/>
                </a:tc>
                <a:tc>
                  <a:txBody>
                    <a:bodyPr/>
                    <a:lstStyle/>
                    <a:p>
                      <a:pPr algn="ctr" fontAlgn="t"/>
                      <a:r>
                        <a:rPr lang="ru-RU" sz="1000" b="0" i="0" u="none" strike="noStrike">
                          <a:effectLst/>
                          <a:latin typeface="Times New Roman" panose="02020603050405020304" pitchFamily="18" charset="0"/>
                        </a:rPr>
                        <a:t>0,1</a:t>
                      </a:r>
                    </a:p>
                  </a:txBody>
                  <a:tcPr marL="7620" marR="7620" marT="7620" marB="0" anchor="ctr"/>
                </a:tc>
                <a:extLst>
                  <a:ext uri="{0D108BD9-81ED-4DB2-BD59-A6C34878D82A}">
                    <a16:rowId xmlns:a16="http://schemas.microsoft.com/office/drawing/2014/main" xmlns="" val="10004"/>
                  </a:ext>
                </a:extLst>
              </a:tr>
              <a:tr h="298083">
                <a:tc>
                  <a:txBody>
                    <a:bodyPr/>
                    <a:lstStyle/>
                    <a:p>
                      <a:pPr algn="l" fontAlgn="t"/>
                      <a:r>
                        <a:rPr lang="ru-RU" sz="1000" b="1" i="0" u="none" strike="noStrike" dirty="0">
                          <a:effectLst/>
                          <a:latin typeface="Times New Roman" panose="02020603050405020304" pitchFamily="18" charset="0"/>
                        </a:rPr>
                        <a:t>Доходы от продажи материальных и нематериальных активов</a:t>
                      </a:r>
                    </a:p>
                  </a:txBody>
                  <a:tcPr marL="7620" marR="7620" marT="7620" marB="0" anchor="ctr"/>
                </a:tc>
                <a:tc>
                  <a:txBody>
                    <a:bodyPr/>
                    <a:lstStyle/>
                    <a:p>
                      <a:pPr algn="ctr" fontAlgn="t"/>
                      <a:r>
                        <a:rPr lang="ru-RU" sz="1000" b="1" i="0" u="none" strike="noStrike">
                          <a:effectLst/>
                          <a:latin typeface="Times New Roman" panose="02020603050405020304" pitchFamily="18" charset="0"/>
                        </a:rPr>
                        <a:t>7 160,0</a:t>
                      </a:r>
                    </a:p>
                  </a:txBody>
                  <a:tcPr marL="7620" marR="7620" marT="7620" marB="0" anchor="ctr"/>
                </a:tc>
                <a:tc>
                  <a:txBody>
                    <a:bodyPr/>
                    <a:lstStyle/>
                    <a:p>
                      <a:pPr algn="ctr" fontAlgn="t"/>
                      <a:r>
                        <a:rPr lang="ru-RU" sz="1000" b="0" i="0" u="none" strike="noStrike">
                          <a:effectLst/>
                          <a:latin typeface="Times New Roman" panose="02020603050405020304" pitchFamily="18" charset="0"/>
                        </a:rPr>
                        <a:t>5,1</a:t>
                      </a:r>
                    </a:p>
                  </a:txBody>
                  <a:tcPr marL="7620" marR="7620" marT="7620" marB="0" anchor="ctr"/>
                </a:tc>
                <a:tc>
                  <a:txBody>
                    <a:bodyPr/>
                    <a:lstStyle/>
                    <a:p>
                      <a:pPr algn="ctr" fontAlgn="t"/>
                      <a:r>
                        <a:rPr lang="ru-RU" sz="1000" b="1" i="0" u="none" strike="noStrike">
                          <a:effectLst/>
                          <a:latin typeface="Times New Roman" panose="02020603050405020304" pitchFamily="18" charset="0"/>
                        </a:rPr>
                        <a:t>4 600,0</a:t>
                      </a:r>
                    </a:p>
                  </a:txBody>
                  <a:tcPr marL="7620" marR="7620" marT="7620" marB="0" anchor="ctr"/>
                </a:tc>
                <a:tc>
                  <a:txBody>
                    <a:bodyPr/>
                    <a:lstStyle/>
                    <a:p>
                      <a:pPr algn="ctr" fontAlgn="t"/>
                      <a:r>
                        <a:rPr lang="ru-RU" sz="1000" b="0" i="0" u="none" strike="noStrike">
                          <a:effectLst/>
                          <a:latin typeface="Times New Roman" panose="02020603050405020304" pitchFamily="18" charset="0"/>
                        </a:rPr>
                        <a:t>3,4</a:t>
                      </a:r>
                    </a:p>
                  </a:txBody>
                  <a:tcPr marL="7620" marR="7620" marT="7620" marB="0" anchor="ctr"/>
                </a:tc>
                <a:tc>
                  <a:txBody>
                    <a:bodyPr/>
                    <a:lstStyle/>
                    <a:p>
                      <a:pPr algn="ctr" fontAlgn="t"/>
                      <a:r>
                        <a:rPr lang="ru-RU" sz="1000" b="1" i="0" u="none" strike="noStrike">
                          <a:effectLst/>
                          <a:latin typeface="Times New Roman" panose="02020603050405020304" pitchFamily="18" charset="0"/>
                        </a:rPr>
                        <a:t>1 370,0</a:t>
                      </a:r>
                    </a:p>
                  </a:txBody>
                  <a:tcPr marL="7620" marR="7620" marT="7620" marB="0" anchor="ctr"/>
                </a:tc>
                <a:tc>
                  <a:txBody>
                    <a:bodyPr/>
                    <a:lstStyle/>
                    <a:p>
                      <a:pPr algn="ctr" fontAlgn="t"/>
                      <a:r>
                        <a:rPr lang="ru-RU" sz="1000" b="0" i="0" u="none" strike="noStrike">
                          <a:effectLst/>
                          <a:latin typeface="Times New Roman" panose="02020603050405020304" pitchFamily="18" charset="0"/>
                        </a:rPr>
                        <a:t>1,0</a:t>
                      </a:r>
                    </a:p>
                  </a:txBody>
                  <a:tcPr marL="7620" marR="7620" marT="7620" marB="0" anchor="ctr"/>
                </a:tc>
                <a:tc>
                  <a:txBody>
                    <a:bodyPr/>
                    <a:lstStyle/>
                    <a:p>
                      <a:pPr algn="ctr" fontAlgn="t"/>
                      <a:r>
                        <a:rPr lang="ru-RU" sz="1000" b="1" i="0" u="none" strike="noStrike">
                          <a:effectLst/>
                          <a:latin typeface="Times New Roman" panose="02020603050405020304" pitchFamily="18" charset="0"/>
                        </a:rPr>
                        <a:t>2 380,0</a:t>
                      </a:r>
                    </a:p>
                  </a:txBody>
                  <a:tcPr marL="7620" marR="7620" marT="7620" marB="0" anchor="ctr"/>
                </a:tc>
                <a:tc>
                  <a:txBody>
                    <a:bodyPr/>
                    <a:lstStyle/>
                    <a:p>
                      <a:pPr algn="ctr" fontAlgn="t"/>
                      <a:r>
                        <a:rPr lang="ru-RU" sz="1000" b="0" i="0" u="none" strike="noStrike">
                          <a:effectLst/>
                          <a:latin typeface="Times New Roman" panose="02020603050405020304" pitchFamily="18" charset="0"/>
                        </a:rPr>
                        <a:t>1,6</a:t>
                      </a:r>
                    </a:p>
                  </a:txBody>
                  <a:tcPr marL="7620" marR="7620" marT="7620" marB="0" anchor="ctr"/>
                </a:tc>
                <a:extLst>
                  <a:ext uri="{0D108BD9-81ED-4DB2-BD59-A6C34878D82A}">
                    <a16:rowId xmlns:a16="http://schemas.microsoft.com/office/drawing/2014/main" xmlns="" val="10005"/>
                  </a:ext>
                </a:extLst>
              </a:tr>
              <a:tr h="685020">
                <a:tc>
                  <a:txBody>
                    <a:bodyPr/>
                    <a:lstStyle/>
                    <a:p>
                      <a:pPr algn="l" fontAlgn="t"/>
                      <a:r>
                        <a:rPr lang="ru-RU" sz="1000" b="0" i="0" u="none" strike="noStrike" dirty="0">
                          <a:effectLst/>
                          <a:latin typeface="Times New Roman" panose="02020603050405020304" pitchFamily="18" charset="0"/>
                        </a:rPr>
                        <a:t>Доходы от реализации  имущества, находящегося в государственной  и муниципальной собственности (за исключением имущества автономных учреждений, а  также имущества муниципальных унитарных предприятий, в том числе казенных</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2 757,0</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2,0</a:t>
                      </a:r>
                    </a:p>
                  </a:txBody>
                  <a:tcPr marL="7620" marR="7620" marT="7620" marB="0" anchor="ctr"/>
                </a:tc>
                <a:tc>
                  <a:txBody>
                    <a:bodyPr/>
                    <a:lstStyle/>
                    <a:p>
                      <a:pPr algn="ctr" fontAlgn="t"/>
                      <a:r>
                        <a:rPr lang="ru-RU" sz="1000" b="0" i="0" u="none" strike="noStrike">
                          <a:effectLst/>
                          <a:latin typeface="Times New Roman" panose="02020603050405020304" pitchFamily="18" charset="0"/>
                        </a:rPr>
                        <a:t>3 100,0</a:t>
                      </a:r>
                    </a:p>
                  </a:txBody>
                  <a:tcPr marL="7620" marR="7620" marT="7620" marB="0" anchor="ctr"/>
                </a:tc>
                <a:tc>
                  <a:txBody>
                    <a:bodyPr/>
                    <a:lstStyle/>
                    <a:p>
                      <a:pPr algn="ctr" fontAlgn="t"/>
                      <a:r>
                        <a:rPr lang="ru-RU" sz="1000" b="0" i="0" u="none" strike="noStrike">
                          <a:effectLst/>
                          <a:latin typeface="Times New Roman" panose="02020603050405020304" pitchFamily="18" charset="0"/>
                        </a:rPr>
                        <a:t>2,3</a:t>
                      </a:r>
                    </a:p>
                  </a:txBody>
                  <a:tcPr marL="7620" marR="7620" marT="7620" marB="0" anchor="ctr"/>
                </a:tc>
                <a:tc>
                  <a:txBody>
                    <a:bodyPr/>
                    <a:lstStyle/>
                    <a:p>
                      <a:pPr algn="ctr" fontAlgn="t"/>
                      <a:r>
                        <a:rPr lang="ru-RU" sz="1000" b="0" i="0" u="none" strike="noStrike">
                          <a:effectLst/>
                          <a:latin typeface="Times New Roman" panose="02020603050405020304" pitchFamily="18" charset="0"/>
                        </a:rPr>
                        <a:t>170,0</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0,1</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1 180,0</a:t>
                      </a:r>
                    </a:p>
                  </a:txBody>
                  <a:tcPr marL="7620" marR="7620" marT="7620" marB="0" anchor="ctr"/>
                </a:tc>
                <a:tc>
                  <a:txBody>
                    <a:bodyPr/>
                    <a:lstStyle/>
                    <a:p>
                      <a:pPr algn="ctr" fontAlgn="t"/>
                      <a:r>
                        <a:rPr lang="ru-RU" sz="1000" b="0" i="0" u="none" strike="noStrike">
                          <a:effectLst/>
                          <a:latin typeface="Times New Roman" panose="02020603050405020304" pitchFamily="18" charset="0"/>
                        </a:rPr>
                        <a:t>0,8</a:t>
                      </a:r>
                    </a:p>
                  </a:txBody>
                  <a:tcPr marL="7620" marR="7620" marT="7620" marB="0" anchor="ctr"/>
                </a:tc>
                <a:extLst>
                  <a:ext uri="{0D108BD9-81ED-4DB2-BD59-A6C34878D82A}">
                    <a16:rowId xmlns:a16="http://schemas.microsoft.com/office/drawing/2014/main" xmlns="" val="10006"/>
                  </a:ext>
                </a:extLst>
              </a:tr>
              <a:tr h="515878">
                <a:tc>
                  <a:txBody>
                    <a:bodyPr/>
                    <a:lstStyle/>
                    <a:p>
                      <a:pPr algn="l" fontAlgn="t"/>
                      <a:r>
                        <a:rPr lang="ru-RU" sz="1000" b="0" i="0" u="none" strike="noStrike" dirty="0">
                          <a:effectLst/>
                          <a:latin typeface="Times New Roman" panose="02020603050405020304" pitchFamily="18" charset="0"/>
                        </a:rPr>
                        <a:t>Доходы от продажи земельных участков</a:t>
                      </a:r>
                      <a:r>
                        <a:rPr lang="ru-RU" sz="1000" b="0" i="0" u="none" strike="noStrike" dirty="0" smtClean="0">
                          <a:effectLst/>
                          <a:latin typeface="Times New Roman" panose="02020603050405020304" pitchFamily="18" charset="0"/>
                        </a:rPr>
                        <a:t>, государственная </a:t>
                      </a:r>
                      <a:r>
                        <a:rPr lang="ru-RU" sz="1000" b="0" i="0" u="none" strike="noStrike" dirty="0">
                          <a:effectLst/>
                          <a:latin typeface="Times New Roman" panose="02020603050405020304" pitchFamily="18" charset="0"/>
                        </a:rPr>
                        <a:t>собственность на которые не разграничена и которые расположены в границах городских округов</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4 403,0</a:t>
                      </a:r>
                    </a:p>
                  </a:txBody>
                  <a:tcPr marL="7620" marR="7620" marT="7620" marB="0" anchor="ctr"/>
                </a:tc>
                <a:tc>
                  <a:txBody>
                    <a:bodyPr/>
                    <a:lstStyle/>
                    <a:p>
                      <a:pPr algn="ctr" fontAlgn="t"/>
                      <a:r>
                        <a:rPr lang="ru-RU" sz="1000" b="0" i="0" u="none" strike="noStrike">
                          <a:effectLst/>
                          <a:latin typeface="Times New Roman" panose="02020603050405020304" pitchFamily="18" charset="0"/>
                        </a:rPr>
                        <a:t>3,1</a:t>
                      </a:r>
                    </a:p>
                  </a:txBody>
                  <a:tcPr marL="7620" marR="7620" marT="7620" marB="0" anchor="ctr"/>
                </a:tc>
                <a:tc>
                  <a:txBody>
                    <a:bodyPr/>
                    <a:lstStyle/>
                    <a:p>
                      <a:pPr algn="ctr" fontAlgn="t"/>
                      <a:r>
                        <a:rPr lang="ru-RU" sz="1000" b="0" i="0" u="none" strike="noStrike">
                          <a:effectLst/>
                          <a:latin typeface="Times New Roman" panose="02020603050405020304" pitchFamily="18" charset="0"/>
                        </a:rPr>
                        <a:t>1 500,0</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1,1</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1 200,0</a:t>
                      </a:r>
                    </a:p>
                  </a:txBody>
                  <a:tcPr marL="7620" marR="7620" marT="7620" marB="0" anchor="ctr"/>
                </a:tc>
                <a:tc>
                  <a:txBody>
                    <a:bodyPr/>
                    <a:lstStyle/>
                    <a:p>
                      <a:pPr algn="ctr" fontAlgn="t"/>
                      <a:r>
                        <a:rPr lang="ru-RU" sz="1000" b="0" i="0" u="none" strike="noStrike">
                          <a:effectLst/>
                          <a:latin typeface="Times New Roman" panose="02020603050405020304" pitchFamily="18" charset="0"/>
                        </a:rPr>
                        <a:t>0,9</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1 200,0</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0,8</a:t>
                      </a:r>
                    </a:p>
                  </a:txBody>
                  <a:tcPr marL="7620" marR="7620" marT="7620" marB="0" anchor="ctr"/>
                </a:tc>
                <a:extLst>
                  <a:ext uri="{0D108BD9-81ED-4DB2-BD59-A6C34878D82A}">
                    <a16:rowId xmlns:a16="http://schemas.microsoft.com/office/drawing/2014/main" xmlns="" val="10008"/>
                  </a:ext>
                </a:extLst>
              </a:tr>
              <a:tr h="177598">
                <a:tc>
                  <a:txBody>
                    <a:bodyPr/>
                    <a:lstStyle/>
                    <a:p>
                      <a:pPr algn="l" fontAlgn="t"/>
                      <a:r>
                        <a:rPr lang="ru-RU" sz="1000" b="1" i="0" u="none" strike="noStrike">
                          <a:effectLst/>
                          <a:latin typeface="Times New Roman" panose="02020603050405020304" pitchFamily="18" charset="0"/>
                        </a:rPr>
                        <a:t>Штрафы, санкции, возмещение ущерба</a:t>
                      </a:r>
                    </a:p>
                  </a:txBody>
                  <a:tcPr marL="7620" marR="7620" marT="7620" marB="0" anchor="ctr"/>
                </a:tc>
                <a:tc>
                  <a:txBody>
                    <a:bodyPr/>
                    <a:lstStyle/>
                    <a:p>
                      <a:pPr algn="ctr" fontAlgn="t"/>
                      <a:r>
                        <a:rPr lang="ru-RU" sz="1000" b="1" i="0" u="none" strike="noStrike">
                          <a:effectLst/>
                          <a:latin typeface="Times New Roman" panose="02020603050405020304" pitchFamily="18" charset="0"/>
                        </a:rPr>
                        <a:t>888,5</a:t>
                      </a:r>
                    </a:p>
                  </a:txBody>
                  <a:tcPr marL="7620" marR="7620" marT="7620" marB="0" anchor="ctr"/>
                </a:tc>
                <a:tc>
                  <a:txBody>
                    <a:bodyPr/>
                    <a:lstStyle/>
                    <a:p>
                      <a:pPr algn="ctr" fontAlgn="t"/>
                      <a:r>
                        <a:rPr lang="ru-RU" sz="1000" b="0" i="0" u="none" strike="noStrike">
                          <a:effectLst/>
                          <a:latin typeface="Times New Roman" panose="02020603050405020304" pitchFamily="18" charset="0"/>
                        </a:rPr>
                        <a:t>0,6</a:t>
                      </a:r>
                    </a:p>
                  </a:txBody>
                  <a:tcPr marL="7620" marR="7620" marT="7620" marB="0" anchor="ctr"/>
                </a:tc>
                <a:tc>
                  <a:txBody>
                    <a:bodyPr/>
                    <a:lstStyle/>
                    <a:p>
                      <a:pPr algn="ctr" fontAlgn="t"/>
                      <a:r>
                        <a:rPr lang="ru-RU" sz="1000" b="1" i="0" u="none" strike="noStrike">
                          <a:effectLst/>
                          <a:latin typeface="Times New Roman" panose="02020603050405020304" pitchFamily="18" charset="0"/>
                        </a:rPr>
                        <a:t>891,0</a:t>
                      </a:r>
                    </a:p>
                  </a:txBody>
                  <a:tcPr marL="7620" marR="7620" marT="7620" marB="0" anchor="ctr"/>
                </a:tc>
                <a:tc>
                  <a:txBody>
                    <a:bodyPr/>
                    <a:lstStyle/>
                    <a:p>
                      <a:pPr algn="ctr" fontAlgn="t"/>
                      <a:r>
                        <a:rPr lang="ru-RU" sz="1000" b="0" i="0" u="none" strike="noStrike">
                          <a:effectLst/>
                          <a:latin typeface="Times New Roman" panose="02020603050405020304" pitchFamily="18" charset="0"/>
                        </a:rPr>
                        <a:t>0,7</a:t>
                      </a:r>
                    </a:p>
                  </a:txBody>
                  <a:tcPr marL="7620" marR="7620" marT="7620" marB="0" anchor="ctr"/>
                </a:tc>
                <a:tc>
                  <a:txBody>
                    <a:bodyPr/>
                    <a:lstStyle/>
                    <a:p>
                      <a:pPr algn="ctr" fontAlgn="t"/>
                      <a:r>
                        <a:rPr lang="ru-RU" sz="1000" b="1" i="0" u="none" strike="noStrike" dirty="0">
                          <a:effectLst/>
                          <a:latin typeface="Times New Roman" panose="02020603050405020304" pitchFamily="18" charset="0"/>
                        </a:rPr>
                        <a:t>891,5</a:t>
                      </a:r>
                    </a:p>
                  </a:txBody>
                  <a:tcPr marL="7620" marR="7620" marT="7620" marB="0" anchor="ctr"/>
                </a:tc>
                <a:tc>
                  <a:txBody>
                    <a:bodyPr/>
                    <a:lstStyle/>
                    <a:p>
                      <a:pPr algn="ctr" fontAlgn="t"/>
                      <a:r>
                        <a:rPr lang="ru-RU" sz="1000" b="0" i="0" u="none" strike="noStrike">
                          <a:effectLst/>
                          <a:latin typeface="Times New Roman" panose="02020603050405020304" pitchFamily="18" charset="0"/>
                        </a:rPr>
                        <a:t>0,6</a:t>
                      </a:r>
                    </a:p>
                  </a:txBody>
                  <a:tcPr marL="7620" marR="7620" marT="7620" marB="0" anchor="ctr"/>
                </a:tc>
                <a:tc>
                  <a:txBody>
                    <a:bodyPr/>
                    <a:lstStyle/>
                    <a:p>
                      <a:pPr algn="ctr" fontAlgn="t"/>
                      <a:r>
                        <a:rPr lang="ru-RU" sz="1000" b="1" i="0" u="none" strike="noStrike" dirty="0">
                          <a:effectLst/>
                          <a:latin typeface="Times New Roman" panose="02020603050405020304" pitchFamily="18" charset="0"/>
                        </a:rPr>
                        <a:t>892,2</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0,6</a:t>
                      </a:r>
                    </a:p>
                  </a:txBody>
                  <a:tcPr marL="7620" marR="7620" marT="7620" marB="0" anchor="ctr"/>
                </a:tc>
                <a:extLst>
                  <a:ext uri="{0D108BD9-81ED-4DB2-BD59-A6C34878D82A}">
                    <a16:rowId xmlns:a16="http://schemas.microsoft.com/office/drawing/2014/main" xmlns="" val="10009"/>
                  </a:ext>
                </a:extLst>
              </a:tr>
              <a:tr h="346738">
                <a:tc>
                  <a:txBody>
                    <a:bodyPr/>
                    <a:lstStyle/>
                    <a:p>
                      <a:pPr algn="l" fontAlgn="t"/>
                      <a:r>
                        <a:rPr lang="ru-RU" sz="1000" b="1" i="0" u="none" strike="noStrike">
                          <a:effectLst/>
                          <a:latin typeface="Times New Roman" panose="02020603050405020304" pitchFamily="18" charset="0"/>
                        </a:rPr>
                        <a:t>Прочие неналоговые доходы</a:t>
                      </a:r>
                      <a:br>
                        <a:rPr lang="ru-RU" sz="1000" b="1" i="0" u="none" strike="noStrike">
                          <a:effectLst/>
                          <a:latin typeface="Times New Roman" panose="02020603050405020304" pitchFamily="18" charset="0"/>
                        </a:rPr>
                      </a:br>
                      <a:endParaRPr lang="ru-RU" sz="1000" b="1" i="0" u="none" strike="noStrike">
                        <a:effectLst/>
                        <a:latin typeface="Times New Roman" panose="02020603050405020304" pitchFamily="18" charset="0"/>
                      </a:endParaRPr>
                    </a:p>
                  </a:txBody>
                  <a:tcPr marL="7620" marR="7620" marT="7620" marB="0" anchor="ctr"/>
                </a:tc>
                <a:tc>
                  <a:txBody>
                    <a:bodyPr/>
                    <a:lstStyle/>
                    <a:p>
                      <a:pPr algn="ctr" fontAlgn="t"/>
                      <a:r>
                        <a:rPr lang="ru-RU" sz="1000" b="1" i="0" u="none" strike="noStrike">
                          <a:effectLst/>
                          <a:latin typeface="Times New Roman" panose="02020603050405020304" pitchFamily="18" charset="0"/>
                        </a:rPr>
                        <a:t>632,1</a:t>
                      </a:r>
                    </a:p>
                  </a:txBody>
                  <a:tcPr marL="7620" marR="7620" marT="7620" marB="0" anchor="ctr"/>
                </a:tc>
                <a:tc>
                  <a:txBody>
                    <a:bodyPr/>
                    <a:lstStyle/>
                    <a:p>
                      <a:pPr algn="ctr" fontAlgn="t"/>
                      <a:r>
                        <a:rPr lang="ru-RU" sz="1000" b="0" i="0" u="none" strike="noStrike">
                          <a:effectLst/>
                          <a:latin typeface="Times New Roman" panose="02020603050405020304" pitchFamily="18" charset="0"/>
                        </a:rPr>
                        <a:t>0,5</a:t>
                      </a:r>
                    </a:p>
                  </a:txBody>
                  <a:tcPr marL="7620" marR="7620" marT="7620" marB="0" anchor="ctr"/>
                </a:tc>
                <a:tc>
                  <a:txBody>
                    <a:bodyPr/>
                    <a:lstStyle/>
                    <a:p>
                      <a:pPr algn="ctr" fontAlgn="t"/>
                      <a:r>
                        <a:rPr lang="ru-RU" sz="1000" b="1" i="0" u="none" strike="noStrike">
                          <a:effectLst/>
                          <a:latin typeface="Times New Roman" panose="02020603050405020304" pitchFamily="18" charset="0"/>
                        </a:rPr>
                        <a:t>0,0</a:t>
                      </a:r>
                    </a:p>
                  </a:txBody>
                  <a:tcPr marL="7620" marR="7620" marT="7620" marB="0" anchor="ctr"/>
                </a:tc>
                <a:tc>
                  <a:txBody>
                    <a:bodyPr/>
                    <a:lstStyle/>
                    <a:p>
                      <a:pPr algn="ctr" fontAlgn="t"/>
                      <a:r>
                        <a:rPr lang="ru-RU" sz="1000" b="0" i="0" u="none" strike="noStrike">
                          <a:effectLst/>
                          <a:latin typeface="Times New Roman" panose="02020603050405020304" pitchFamily="18" charset="0"/>
                        </a:rPr>
                        <a:t>0,0</a:t>
                      </a:r>
                    </a:p>
                  </a:txBody>
                  <a:tcPr marL="7620" marR="7620" marT="7620" marB="0" anchor="ctr"/>
                </a:tc>
                <a:tc>
                  <a:txBody>
                    <a:bodyPr/>
                    <a:lstStyle/>
                    <a:p>
                      <a:pPr algn="ctr" fontAlgn="t"/>
                      <a:r>
                        <a:rPr lang="ru-RU" sz="1000" b="1" i="0" u="none" strike="noStrike" dirty="0">
                          <a:effectLst/>
                          <a:latin typeface="Times New Roman" panose="02020603050405020304" pitchFamily="18" charset="0"/>
                        </a:rPr>
                        <a:t>0,0</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0,0</a:t>
                      </a:r>
                    </a:p>
                  </a:txBody>
                  <a:tcPr marL="7620" marR="7620" marT="7620" marB="0" anchor="ctr"/>
                </a:tc>
                <a:tc>
                  <a:txBody>
                    <a:bodyPr/>
                    <a:lstStyle/>
                    <a:p>
                      <a:pPr algn="ctr" fontAlgn="t"/>
                      <a:r>
                        <a:rPr lang="ru-RU" sz="1000" b="1" i="0" u="none" strike="noStrike" dirty="0">
                          <a:effectLst/>
                          <a:latin typeface="Times New Roman" panose="02020603050405020304" pitchFamily="18" charset="0"/>
                        </a:rPr>
                        <a:t>0,0</a:t>
                      </a:r>
                    </a:p>
                  </a:txBody>
                  <a:tcPr marL="7620" marR="7620" marT="7620" marB="0" anchor="ctr"/>
                </a:tc>
                <a:tc>
                  <a:txBody>
                    <a:bodyPr/>
                    <a:lstStyle/>
                    <a:p>
                      <a:pPr algn="ctr" fontAlgn="t"/>
                      <a:r>
                        <a:rPr lang="ru-RU" sz="1000" b="0" i="0" u="none" strike="noStrike" dirty="0">
                          <a:effectLst/>
                          <a:latin typeface="Times New Roman" panose="02020603050405020304" pitchFamily="18" charset="0"/>
                        </a:rPr>
                        <a:t>0,0</a:t>
                      </a:r>
                    </a:p>
                  </a:txBody>
                  <a:tcPr marL="7620" marR="7620" marT="7620" marB="0" anchor="ctr"/>
                </a:tc>
                <a:extLst>
                  <a:ext uri="{0D108BD9-81ED-4DB2-BD59-A6C34878D82A}">
                    <a16:rowId xmlns:a16="http://schemas.microsoft.com/office/drawing/2014/main" xmlns="" val="10010"/>
                  </a:ext>
                </a:extLst>
              </a:tr>
            </a:tbl>
          </a:graphicData>
        </a:graphic>
      </p:graphicFrame>
    </p:spTree>
  </p:cSld>
  <p:clrMapOvr>
    <a:masterClrMapping/>
  </p:clrMapOvr>
  <p:transition>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116632"/>
            <a:ext cx="8856984" cy="6186309"/>
          </a:xfrm>
          <a:prstGeom prst="rect">
            <a:avLst/>
          </a:prstGeom>
        </p:spPr>
        <p:txBody>
          <a:bodyPr wrap="square">
            <a:spAutoFit/>
          </a:bodyPr>
          <a:lstStyle/>
          <a:p>
            <a:pPr algn="just"/>
            <a:r>
              <a:rPr lang="ru-RU" sz="1000" dirty="0" smtClean="0">
                <a:latin typeface="Times New Roman" panose="02020603050405020304" pitchFamily="18" charset="0"/>
                <a:cs typeface="Times New Roman" panose="02020603050405020304" pitchFamily="18" charset="0"/>
              </a:rPr>
              <a:t>      </a:t>
            </a:r>
            <a:r>
              <a:rPr lang="ru-RU" sz="1200" dirty="0">
                <a:latin typeface="Times New Roman" panose="02020603050405020304" pitchFamily="18" charset="0"/>
                <a:cs typeface="Times New Roman" panose="02020603050405020304" pitchFamily="18" charset="0"/>
              </a:rPr>
              <a:t>В состав налоговых и неналоговых доходов проекта бюджета на </a:t>
            </a:r>
            <a:r>
              <a:rPr lang="ru-RU" sz="1200" dirty="0" smtClean="0">
                <a:latin typeface="Times New Roman" panose="02020603050405020304" pitchFamily="18" charset="0"/>
                <a:cs typeface="Times New Roman" panose="02020603050405020304" pitchFamily="18" charset="0"/>
              </a:rPr>
              <a:t>2022 </a:t>
            </a:r>
            <a:r>
              <a:rPr lang="ru-RU" sz="1200" dirty="0">
                <a:latin typeface="Times New Roman" panose="02020603050405020304" pitchFamily="18" charset="0"/>
                <a:cs typeface="Times New Roman" panose="02020603050405020304" pitchFamily="18" charset="0"/>
              </a:rPr>
              <a:t>год и плановый период </a:t>
            </a:r>
            <a:r>
              <a:rPr lang="ru-RU" sz="1200" dirty="0" smtClean="0">
                <a:latin typeface="Times New Roman" panose="02020603050405020304" pitchFamily="18" charset="0"/>
                <a:cs typeface="Times New Roman" panose="02020603050405020304" pitchFamily="18" charset="0"/>
              </a:rPr>
              <a:t>2023-2024 </a:t>
            </a:r>
            <a:r>
              <a:rPr lang="ru-RU" sz="1200" dirty="0">
                <a:latin typeface="Times New Roman" panose="02020603050405020304" pitchFamily="18" charset="0"/>
                <a:cs typeface="Times New Roman" panose="02020603050405020304" pitchFamily="18" charset="0"/>
              </a:rPr>
              <a:t>годов вошли налоги и сборы, поступающие в бюджет городского округа Октябрьск:</a:t>
            </a:r>
          </a:p>
          <a:p>
            <a:pPr algn="just"/>
            <a:r>
              <a:rPr lang="ru-RU" sz="1200" b="1" dirty="0">
                <a:latin typeface="Times New Roman" panose="02020603050405020304" pitchFamily="18" charset="0"/>
                <a:cs typeface="Times New Roman" panose="02020603050405020304" pitchFamily="18" charset="0"/>
              </a:rPr>
              <a:t>• Налог на доходы физических лиц </a:t>
            </a:r>
            <a:r>
              <a:rPr lang="ru-RU" sz="1200" dirty="0">
                <a:latin typeface="Times New Roman" panose="02020603050405020304" pitchFamily="18" charset="0"/>
                <a:cs typeface="Times New Roman" panose="02020603050405020304" pitchFamily="18" charset="0"/>
              </a:rPr>
              <a:t>– поступления налога прогнозируется в 2022 г. – 72900,0 тыс. рублей, что выше ожидаемой оценки 2021 года  на 5,9% или на 4091,8 тыс. рублей,  в  2023 г. – 78583,0 тыс. рублей, в 2024 г. – 84942,0 тыс. рублей.</a:t>
            </a:r>
          </a:p>
          <a:p>
            <a:pPr algn="just"/>
            <a:r>
              <a:rPr lang="ru-RU" sz="1200" dirty="0" smtClean="0">
                <a:latin typeface="Times New Roman" panose="02020603050405020304" pitchFamily="18" charset="0"/>
                <a:cs typeface="Times New Roman" panose="02020603050405020304" pitchFamily="18" charset="0"/>
              </a:rPr>
              <a:t>    Прогноз </a:t>
            </a:r>
            <a:r>
              <a:rPr lang="ru-RU" sz="1200" dirty="0">
                <a:latin typeface="Times New Roman" panose="02020603050405020304" pitchFamily="18" charset="0"/>
                <a:cs typeface="Times New Roman" panose="02020603050405020304" pitchFamily="18" charset="0"/>
              </a:rPr>
              <a:t>поступлений налога на доходы физических лиц  произведен с учетом темпов роста фонда оплаты труда и анализа фактических поступлений по организациям, учреждениям, индивидуальным предпринимателям в 2021 году . При прогнозировании поступлений налога на доходы физических лиц  учтены суммы предоставляемых стандартных, социальных и имущественных налоговых вычетов в соответствии со статьями 218-220 главы 23 Налогового кодекса Российской Федерации.</a:t>
            </a:r>
          </a:p>
          <a:p>
            <a:pPr algn="just"/>
            <a:r>
              <a:rPr lang="ru-RU" sz="1200" dirty="0" smtClean="0">
                <a:latin typeface="Times New Roman" panose="02020603050405020304" pitchFamily="18" charset="0"/>
                <a:cs typeface="Times New Roman" panose="02020603050405020304" pitchFamily="18" charset="0"/>
              </a:rPr>
              <a:t>    По </a:t>
            </a:r>
            <a:r>
              <a:rPr lang="ru-RU" sz="1200" dirty="0">
                <a:latin typeface="Times New Roman" panose="02020603050405020304" pitchFamily="18" charset="0"/>
                <a:cs typeface="Times New Roman" panose="02020603050405020304" pitchFamily="18" charset="0"/>
              </a:rPr>
              <a:t>данным Управления экономического развития, инвестиций, предпринимательства и торговли Администрации городского округа Октябрьск Самарской области темп роста фонда заработной платы в 2022 году составит 6,5% к уровню 2021 года, в 2023 году – 7,2% к уровню 2022 года, в 2024 г. – 7,4% к уровню 2023 года.</a:t>
            </a:r>
          </a:p>
          <a:p>
            <a:pPr algn="just"/>
            <a:r>
              <a:rPr lang="ru-RU" sz="1200" dirty="0" smtClean="0">
                <a:latin typeface="Times New Roman" panose="02020603050405020304" pitchFamily="18" charset="0"/>
                <a:cs typeface="Times New Roman" panose="02020603050405020304" pitchFamily="18" charset="0"/>
              </a:rPr>
              <a:t>     Налог </a:t>
            </a:r>
            <a:r>
              <a:rPr lang="ru-RU" sz="1200" dirty="0">
                <a:latin typeface="Times New Roman" panose="02020603050405020304" pitchFamily="18" charset="0"/>
                <a:cs typeface="Times New Roman" panose="02020603050405020304" pitchFamily="18" charset="0"/>
              </a:rPr>
              <a:t>на доходы физических лиц, поступающий в бюджет городского округа, составит 30,0% от данного вида налога, как и в предыдущие годы. В структуре прогноза поступлений налоговых и неналоговых доходов наибольший удельный вес занимает налог на доходы физических лиц: 2022 г. – 54,1%, 2023 год – 56,9%, 2024 год – 58,2%.</a:t>
            </a:r>
          </a:p>
          <a:p>
            <a:pPr algn="just"/>
            <a:r>
              <a:rPr lang="ru-RU" sz="1200" b="1" dirty="0" smtClean="0">
                <a:latin typeface="Times New Roman" panose="02020603050405020304" pitchFamily="18" charset="0"/>
                <a:cs typeface="Times New Roman" panose="02020603050405020304" pitchFamily="18" charset="0"/>
              </a:rPr>
              <a:t>• </a:t>
            </a:r>
            <a:r>
              <a:rPr lang="ru-RU" sz="1200" b="1" dirty="0">
                <a:latin typeface="Times New Roman" panose="02020603050405020304" pitchFamily="18" charset="0"/>
                <a:cs typeface="Times New Roman" panose="02020603050405020304" pitchFamily="18" charset="0"/>
              </a:rPr>
              <a:t>Акцизы на дизельное топливо</a:t>
            </a:r>
            <a:r>
              <a:rPr lang="ru-RU" sz="1200" dirty="0">
                <a:latin typeface="Times New Roman" panose="02020603050405020304" pitchFamily="18" charset="0"/>
                <a:cs typeface="Times New Roman" panose="02020603050405020304" pitchFamily="18" charset="0"/>
              </a:rPr>
              <a:t>, моторные масла, автомобильный и прямогонный бензин.</a:t>
            </a:r>
          </a:p>
          <a:p>
            <a:pPr algn="just"/>
            <a:r>
              <a:rPr lang="ru-RU" sz="1200" dirty="0" smtClean="0">
                <a:latin typeface="Times New Roman" panose="02020603050405020304" pitchFamily="18" charset="0"/>
                <a:cs typeface="Times New Roman" panose="02020603050405020304" pitchFamily="18" charset="0"/>
              </a:rPr>
              <a:t>    Прогноз </a:t>
            </a:r>
            <a:r>
              <a:rPr lang="ru-RU" sz="1200" dirty="0">
                <a:latin typeface="Times New Roman" panose="02020603050405020304" pitchFamily="18" charset="0"/>
                <a:cs typeface="Times New Roman" panose="02020603050405020304" pitchFamily="18" charset="0"/>
              </a:rPr>
              <a:t>поступления от данного вида налогового дохода определен в 2022 году в сумме 8423,1 тыс. рублей, в 2023-2024 годах в сумме 8625,2 тыс. рублей  соответственно по годам.</a:t>
            </a:r>
          </a:p>
          <a:p>
            <a:pPr algn="just"/>
            <a:r>
              <a:rPr lang="ru-RU" sz="1200" dirty="0" smtClean="0">
                <a:latin typeface="Times New Roman" panose="02020603050405020304" pitchFamily="18" charset="0"/>
                <a:cs typeface="Times New Roman" panose="02020603050405020304" pitchFamily="18" charset="0"/>
              </a:rPr>
              <a:t>    Данный </a:t>
            </a:r>
            <a:r>
              <a:rPr lang="ru-RU" sz="1200" dirty="0">
                <a:latin typeface="Times New Roman" panose="02020603050405020304" pitchFamily="18" charset="0"/>
                <a:cs typeface="Times New Roman" panose="02020603050405020304" pitchFamily="18" charset="0"/>
              </a:rPr>
              <a:t>доход является одним из источников формирования муниципального дорожного фонда, что позволит направить средства на ремонт и содержание муниципальных дорог.</a:t>
            </a:r>
          </a:p>
          <a:p>
            <a:pPr algn="just"/>
            <a:r>
              <a:rPr lang="ru-RU" sz="1200" dirty="0" smtClean="0">
                <a:latin typeface="Times New Roman" panose="02020603050405020304" pitchFamily="18" charset="0"/>
                <a:cs typeface="Times New Roman" panose="02020603050405020304" pitchFamily="18" charset="0"/>
              </a:rPr>
              <a:t>    Данный </a:t>
            </a:r>
            <a:r>
              <a:rPr lang="ru-RU" sz="1200" dirty="0">
                <a:latin typeface="Times New Roman" panose="02020603050405020304" pitchFamily="18" charset="0"/>
                <a:cs typeface="Times New Roman" panose="02020603050405020304" pitchFamily="18" charset="0"/>
              </a:rPr>
              <a:t>вид налога прогнозируется управлением Федерального казначейства по Самарской области.</a:t>
            </a:r>
          </a:p>
          <a:p>
            <a:pPr algn="just"/>
            <a:r>
              <a:rPr lang="ru-RU" sz="1200" b="1" dirty="0" smtClean="0">
                <a:latin typeface="Times New Roman" panose="02020603050405020304" pitchFamily="18" charset="0"/>
                <a:cs typeface="Times New Roman" panose="02020603050405020304" pitchFamily="18" charset="0"/>
              </a:rPr>
              <a:t>• </a:t>
            </a:r>
            <a:r>
              <a:rPr lang="ru-RU" sz="1200" b="1" dirty="0">
                <a:latin typeface="Times New Roman" panose="02020603050405020304" pitchFamily="18" charset="0"/>
                <a:cs typeface="Times New Roman" panose="02020603050405020304" pitchFamily="18" charset="0"/>
              </a:rPr>
              <a:t>Налоги на совокупный доход</a:t>
            </a:r>
            <a:r>
              <a:rPr lang="ru-RU" sz="1200" dirty="0">
                <a:latin typeface="Times New Roman" panose="02020603050405020304" pitchFamily="18" charset="0"/>
                <a:cs typeface="Times New Roman" panose="02020603050405020304" pitchFamily="18" charset="0"/>
              </a:rPr>
              <a:t> – прогнозируемый объем поступлений в 2022 году 4691,0 тыс. рублей, что ниже ожидаемой оценки 2021 года на 20,4% или на 1203,0 тыс. рублей, на  2023 г. – 4899,0 тыс. рублей, в 2024 г. – 5130,0 тыс. рублей.</a:t>
            </a:r>
          </a:p>
          <a:p>
            <a:pPr algn="just"/>
            <a:r>
              <a:rPr lang="ru-RU" sz="1200" dirty="0" smtClean="0">
                <a:latin typeface="Times New Roman" panose="02020603050405020304" pitchFamily="18" charset="0"/>
                <a:cs typeface="Times New Roman" panose="02020603050405020304" pitchFamily="18" charset="0"/>
              </a:rPr>
              <a:t>    </a:t>
            </a:r>
            <a:r>
              <a:rPr lang="ru-RU" sz="1200" dirty="0">
                <a:latin typeface="Times New Roman" panose="02020603050405020304" pitchFamily="18" charset="0"/>
                <a:cs typeface="Times New Roman" panose="02020603050405020304" pitchFamily="18" charset="0"/>
              </a:rPr>
              <a:t>Поступления в 2022 году </a:t>
            </a:r>
            <a:r>
              <a:rPr lang="ru-RU" sz="1200" dirty="0" smtClean="0">
                <a:latin typeface="Times New Roman" panose="02020603050405020304" pitchFamily="18" charset="0"/>
                <a:cs typeface="Times New Roman" panose="02020603050405020304" pitchFamily="18" charset="0"/>
              </a:rPr>
              <a:t>спрогнозированы </a:t>
            </a:r>
            <a:r>
              <a:rPr lang="ru-RU" sz="1200" dirty="0">
                <a:latin typeface="Times New Roman" panose="02020603050405020304" pitchFamily="18" charset="0"/>
                <a:cs typeface="Times New Roman" panose="02020603050405020304" pitchFamily="18" charset="0"/>
              </a:rPr>
              <a:t>по  данным МИ ФНС №3 по Самарской </a:t>
            </a:r>
            <a:r>
              <a:rPr lang="ru-RU" sz="1200" dirty="0" smtClean="0">
                <a:latin typeface="Times New Roman" panose="02020603050405020304" pitchFamily="18" charset="0"/>
                <a:cs typeface="Times New Roman" panose="02020603050405020304" pitchFamily="18" charset="0"/>
              </a:rPr>
              <a:t>области </a:t>
            </a:r>
            <a:r>
              <a:rPr lang="ru-RU" sz="1200" dirty="0">
                <a:latin typeface="Times New Roman" panose="02020603050405020304" pitchFamily="18" charset="0"/>
                <a:cs typeface="Times New Roman" panose="02020603050405020304" pitchFamily="18" charset="0"/>
              </a:rPr>
              <a:t>с учетом погашения задолженности  в 2021г. индивидуальными </a:t>
            </a:r>
            <a:r>
              <a:rPr lang="ru-RU" sz="1200" dirty="0" smtClean="0">
                <a:latin typeface="Times New Roman" panose="02020603050405020304" pitchFamily="18" charset="0"/>
                <a:cs typeface="Times New Roman" panose="02020603050405020304" pitchFamily="18" charset="0"/>
              </a:rPr>
              <a:t>предпринимателями и </a:t>
            </a:r>
            <a:r>
              <a:rPr lang="ru-RU" sz="1200" dirty="0">
                <a:latin typeface="Times New Roman" panose="02020603050405020304" pitchFamily="18" charset="0"/>
                <a:cs typeface="Times New Roman" panose="02020603050405020304" pitchFamily="18" charset="0"/>
              </a:rPr>
              <a:t>поступлений за 4 квартал 2020г. по отменному  единому налогу на вменный доход (отменен с 01.01.2021 года часть 8 ст.5 Федерального Закона от 29.06.2012 года №97-ФЗ). </a:t>
            </a:r>
            <a:endParaRPr lang="ru-RU" sz="1200" dirty="0" smtClean="0">
              <a:latin typeface="Times New Roman" panose="02020603050405020304" pitchFamily="18" charset="0"/>
              <a:cs typeface="Times New Roman" panose="02020603050405020304" pitchFamily="18" charset="0"/>
            </a:endParaRPr>
          </a:p>
          <a:p>
            <a:pPr algn="just"/>
            <a:r>
              <a:rPr lang="ru-RU" sz="1200" b="1" dirty="0" smtClean="0">
                <a:latin typeface="Times New Roman" panose="02020603050405020304" pitchFamily="18" charset="0"/>
                <a:cs typeface="Times New Roman" panose="02020603050405020304" pitchFamily="18" charset="0"/>
              </a:rPr>
              <a:t>• </a:t>
            </a:r>
            <a:r>
              <a:rPr lang="ru-RU" sz="1200" b="1" dirty="0">
                <a:latin typeface="Times New Roman" panose="02020603050405020304" pitchFamily="18" charset="0"/>
                <a:cs typeface="Times New Roman" panose="02020603050405020304" pitchFamily="18" charset="0"/>
              </a:rPr>
              <a:t>Налог на имущество физических лиц</a:t>
            </a:r>
            <a:r>
              <a:rPr lang="ru-RU" sz="1200" dirty="0">
                <a:latin typeface="Times New Roman" panose="02020603050405020304" pitchFamily="18" charset="0"/>
                <a:cs typeface="Times New Roman" panose="02020603050405020304" pitchFamily="18" charset="0"/>
              </a:rPr>
              <a:t> – прогнозируемый объем поступлений в 2022 году определен в сумме 7114,0 тыс. рублей, что ниже ожидаемой оценки 2021 года на 3,3% или на 246,0 тыс. рублей,  за счет погашения задолженности в 2021 году </a:t>
            </a:r>
            <a:r>
              <a:rPr lang="ru-RU" sz="1200" dirty="0" smtClean="0">
                <a:latin typeface="Times New Roman" panose="02020603050405020304" pitchFamily="18" charset="0"/>
                <a:cs typeface="Times New Roman" panose="02020603050405020304" pitchFamily="18" charset="0"/>
              </a:rPr>
              <a:t>физическими  лицами</a:t>
            </a:r>
            <a:r>
              <a:rPr lang="ru-RU" sz="1200" dirty="0">
                <a:latin typeface="Times New Roman" panose="02020603050405020304" pitchFamily="18" charset="0"/>
                <a:cs typeface="Times New Roman" panose="02020603050405020304" pitchFamily="18" charset="0"/>
              </a:rPr>
              <a:t>, 2023-2024 годы в сумме 7494,0 тыс. рублей  и 7911,0 тыс. рублей соответственно по годам.</a:t>
            </a:r>
          </a:p>
          <a:p>
            <a:pPr algn="just"/>
            <a:r>
              <a:rPr lang="ru-RU" sz="1200" dirty="0" smtClean="0">
                <a:latin typeface="Times New Roman" panose="02020603050405020304" pitchFamily="18" charset="0"/>
                <a:cs typeface="Times New Roman" panose="02020603050405020304" pitchFamily="18" charset="0"/>
              </a:rPr>
              <a:t>     Поступления </a:t>
            </a:r>
            <a:r>
              <a:rPr lang="ru-RU" sz="1200" dirty="0">
                <a:latin typeface="Times New Roman" panose="02020603050405020304" pitchFamily="18" charset="0"/>
                <a:cs typeface="Times New Roman" panose="02020603050405020304" pitchFamily="18" charset="0"/>
              </a:rPr>
              <a:t>спрогнозированы по  данным МИ ФНС №3 по Самарской области.</a:t>
            </a:r>
          </a:p>
          <a:p>
            <a:pPr algn="just"/>
            <a:r>
              <a:rPr lang="ru-RU" sz="1200" b="1" dirty="0">
                <a:latin typeface="Times New Roman" panose="02020603050405020304" pitchFamily="18" charset="0"/>
                <a:cs typeface="Times New Roman" panose="02020603050405020304" pitchFamily="18" charset="0"/>
              </a:rPr>
              <a:t>• Земельный налог</a:t>
            </a:r>
            <a:r>
              <a:rPr lang="ru-RU" sz="1200" dirty="0">
                <a:latin typeface="Times New Roman" panose="02020603050405020304" pitchFamily="18" charset="0"/>
                <a:cs typeface="Times New Roman" panose="02020603050405020304" pitchFamily="18" charset="0"/>
              </a:rPr>
              <a:t> – прогнозируемый объем поступлений в 2022-2024  годах: 23998,0 тыс. рублей, 23998,0 тыс. рублей, 23998,0 тыс. рублей соответственно по годам.</a:t>
            </a:r>
          </a:p>
          <a:p>
            <a:pPr algn="just"/>
            <a:r>
              <a:rPr lang="ru-RU" sz="1200" dirty="0" smtClean="0">
                <a:latin typeface="Times New Roman" panose="02020603050405020304" pitchFamily="18" charset="0"/>
                <a:cs typeface="Times New Roman" panose="02020603050405020304" pitchFamily="18" charset="0"/>
              </a:rPr>
              <a:t>     По </a:t>
            </a:r>
            <a:r>
              <a:rPr lang="ru-RU" sz="1200" dirty="0">
                <a:latin typeface="Times New Roman" panose="02020603050405020304" pitchFamily="18" charset="0"/>
                <a:cs typeface="Times New Roman" panose="02020603050405020304" pitchFamily="18" charset="0"/>
              </a:rPr>
              <a:t>данному налогу по сравнению с оценкой 2021 года прогнозируется снижение поступлений на 6875,1 тыс. рублей или 22,3%, за счет  изменения кадастровой стоимости земельных участков  и погашения задолженности в 2021 </a:t>
            </a:r>
            <a:r>
              <a:rPr lang="ru-RU" sz="1200" dirty="0" smtClean="0">
                <a:latin typeface="Times New Roman" panose="02020603050405020304" pitchFamily="18" charset="0"/>
                <a:cs typeface="Times New Roman" panose="02020603050405020304" pitchFamily="18" charset="0"/>
              </a:rPr>
              <a:t>году.</a:t>
            </a:r>
            <a:endParaRPr lang="ru-RU" sz="1200" dirty="0">
              <a:latin typeface="Times New Roman" panose="02020603050405020304" pitchFamily="18" charset="0"/>
              <a:cs typeface="Times New Roman" panose="02020603050405020304" pitchFamily="18" charset="0"/>
            </a:endParaRPr>
          </a:p>
        </p:txBody>
      </p:sp>
    </p:spTree>
  </p:cSld>
  <p:clrMapOvr>
    <a:masterClrMapping/>
  </p:clrMapOvr>
  <p:transition>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07504" y="34161"/>
            <a:ext cx="8928992" cy="7040389"/>
          </a:xfrm>
          <a:prstGeom prst="rect">
            <a:avLst/>
          </a:prstGeom>
        </p:spPr>
        <p:txBody>
          <a:bodyPr wrap="square">
            <a:spAutoFit/>
          </a:bodyPr>
          <a:lstStyle/>
          <a:p>
            <a:pPr algn="just"/>
            <a:r>
              <a:rPr lang="ru-RU" sz="1000" dirty="0" smtClean="0">
                <a:latin typeface="Times New Roman" panose="02020603050405020304" pitchFamily="18" charset="0"/>
                <a:cs typeface="Times New Roman" panose="02020603050405020304" pitchFamily="18" charset="0"/>
              </a:rPr>
              <a:t>     </a:t>
            </a:r>
            <a:r>
              <a:rPr lang="ru-RU" sz="1050" b="1" dirty="0">
                <a:latin typeface="Times New Roman" panose="02020603050405020304" pitchFamily="18" charset="0"/>
                <a:cs typeface="Times New Roman" panose="02020603050405020304" pitchFamily="18" charset="0"/>
              </a:rPr>
              <a:t>• Государственная пошлина</a:t>
            </a:r>
            <a:r>
              <a:rPr lang="ru-RU" sz="1050" dirty="0">
                <a:latin typeface="Times New Roman" panose="02020603050405020304" pitchFamily="18" charset="0"/>
                <a:cs typeface="Times New Roman" panose="02020603050405020304" pitchFamily="18" charset="0"/>
              </a:rPr>
              <a:t> – прогнозируемый объем поступлений в 2022-2024 гг. определен в сумме 4168,0 тыс. рублей, 4378,6 тыс. рублей, 4311,4 тыс. рублей соответственно по годам.</a:t>
            </a:r>
          </a:p>
          <a:p>
            <a:pPr algn="just"/>
            <a:r>
              <a:rPr lang="ru-RU" sz="1050" dirty="0">
                <a:latin typeface="Times New Roman" panose="02020603050405020304" pitchFamily="18" charset="0"/>
                <a:cs typeface="Times New Roman" panose="02020603050405020304" pitchFamily="18" charset="0"/>
              </a:rPr>
              <a:t>     По сравнению с оценкой 2021 года прогнозируется снижение поступлений на 288,8 тыс. рублей, за счет уменьшения числа граждан, обращающихся в МФЦ.</a:t>
            </a:r>
          </a:p>
          <a:p>
            <a:pPr algn="just"/>
            <a:r>
              <a:rPr lang="ru-RU" sz="1050" dirty="0">
                <a:latin typeface="Times New Roman" panose="02020603050405020304" pitchFamily="18" charset="0"/>
                <a:cs typeface="Times New Roman" panose="02020603050405020304" pitchFamily="18" charset="0"/>
              </a:rPr>
              <a:t>     Поступления спрогнозированы на основе прогнозных данных, предоставляемых главными администраторами доходов. </a:t>
            </a:r>
          </a:p>
          <a:p>
            <a:pPr algn="just"/>
            <a:r>
              <a:rPr lang="ru-RU" sz="1050" b="1" dirty="0">
                <a:latin typeface="Times New Roman" panose="02020603050405020304" pitchFamily="18" charset="0"/>
                <a:cs typeface="Times New Roman" panose="02020603050405020304" pitchFamily="18" charset="0"/>
              </a:rPr>
              <a:t>• Доходы от использования имущества</a:t>
            </a:r>
            <a:r>
              <a:rPr lang="ru-RU" sz="1050" dirty="0">
                <a:latin typeface="Times New Roman" panose="02020603050405020304" pitchFamily="18" charset="0"/>
                <a:cs typeface="Times New Roman" panose="02020603050405020304" pitchFamily="18" charset="0"/>
              </a:rPr>
              <a:t>, находящегося в государственной и муниципальной собственности – прогнозируемый объем поступлений в 2022-2024 гг. определен в сумме 7732,0 тыс. рублей, 7542,0 тыс. рублей, 7562,0 тыс. рублей соответственно по годам.</a:t>
            </a:r>
          </a:p>
          <a:p>
            <a:pPr algn="just">
              <a:tabLst>
                <a:tab pos="182563" algn="l"/>
              </a:tabLst>
            </a:pPr>
            <a:r>
              <a:rPr lang="ru-RU" sz="1050" dirty="0" smtClean="0">
                <a:latin typeface="Times New Roman" panose="02020603050405020304" pitchFamily="18" charset="0"/>
                <a:cs typeface="Times New Roman" panose="02020603050405020304" pitchFamily="18" charset="0"/>
              </a:rPr>
              <a:t>Данные </a:t>
            </a:r>
            <a:r>
              <a:rPr lang="ru-RU" sz="1050" dirty="0">
                <a:latin typeface="Times New Roman" panose="02020603050405020304" pitchFamily="18" charset="0"/>
                <a:cs typeface="Times New Roman" panose="02020603050405020304" pitchFamily="18" charset="0"/>
              </a:rPr>
              <a:t>доходы в 2022 году включают:</a:t>
            </a:r>
          </a:p>
          <a:p>
            <a:pPr algn="just">
              <a:tabLst>
                <a:tab pos="182563" algn="l"/>
              </a:tabLst>
            </a:pPr>
            <a:r>
              <a:rPr lang="ru-RU" sz="1050" dirty="0">
                <a:latin typeface="Times New Roman" panose="02020603050405020304" pitchFamily="18" charset="0"/>
                <a:cs typeface="Times New Roman" panose="02020603050405020304" pitchFamily="18" charset="0"/>
              </a:rPr>
              <a:t>2500,0 тыс. рублей - доходы, получаемые в виде арендной платы за земельные участки, государственная собственность на которые не разграничена и которые расположены в границах городских округов, а также средств от продажи права на заключение договоров аренды указанных земельных участков . </a:t>
            </a:r>
          </a:p>
          <a:p>
            <a:pPr algn="just">
              <a:tabLst>
                <a:tab pos="182563" algn="l"/>
              </a:tabLst>
            </a:pPr>
            <a:r>
              <a:rPr lang="ru-RU" sz="1050" dirty="0">
                <a:latin typeface="Times New Roman" panose="02020603050405020304" pitchFamily="18" charset="0"/>
                <a:cs typeface="Times New Roman" panose="02020603050405020304" pitchFamily="18" charset="0"/>
              </a:rPr>
              <a:t> </a:t>
            </a:r>
            <a:r>
              <a:rPr lang="ru-RU" sz="1050" dirty="0" smtClean="0">
                <a:latin typeface="Times New Roman" panose="02020603050405020304" pitchFamily="18" charset="0"/>
                <a:cs typeface="Times New Roman" panose="02020603050405020304" pitchFamily="18" charset="0"/>
              </a:rPr>
              <a:t>    По </a:t>
            </a:r>
            <a:r>
              <a:rPr lang="ru-RU" sz="1050" dirty="0">
                <a:latin typeface="Times New Roman" panose="02020603050405020304" pitchFamily="18" charset="0"/>
                <a:cs typeface="Times New Roman" panose="02020603050405020304" pitchFamily="18" charset="0"/>
              </a:rPr>
              <a:t>сравнению с оценкой 2021 года, доходы снижены на 9,1%, или на 250,0 тыс. рублей, в связи со снижением кадастровой стоимости земельных участков.</a:t>
            </a:r>
          </a:p>
          <a:p>
            <a:pPr algn="just">
              <a:tabLst>
                <a:tab pos="182563" algn="l"/>
              </a:tabLst>
            </a:pPr>
            <a:r>
              <a:rPr lang="ru-RU" sz="1050" dirty="0">
                <a:latin typeface="Times New Roman" panose="02020603050405020304" pitchFamily="18" charset="0"/>
                <a:cs typeface="Times New Roman" panose="02020603050405020304" pitchFamily="18" charset="0"/>
              </a:rPr>
              <a:t>5230,0 тыс. рублей - прочие поступления от использования имущества, находящегося в собственности городских округов (за исключением имущества бюджетных и автономных учреждений, а также имущества унитарных предприятий, в том числе казенных) .</a:t>
            </a:r>
          </a:p>
          <a:p>
            <a:pPr algn="just">
              <a:tabLst>
                <a:tab pos="182563" algn="l"/>
              </a:tabLst>
            </a:pPr>
            <a:r>
              <a:rPr lang="ru-RU" sz="1050" dirty="0">
                <a:latin typeface="Times New Roman" panose="02020603050405020304" pitchFamily="18" charset="0"/>
                <a:cs typeface="Times New Roman" panose="02020603050405020304" pitchFamily="18" charset="0"/>
              </a:rPr>
              <a:t> </a:t>
            </a:r>
            <a:r>
              <a:rPr lang="ru-RU" sz="1050" dirty="0" smtClean="0">
                <a:latin typeface="Times New Roman" panose="02020603050405020304" pitchFamily="18" charset="0"/>
                <a:cs typeface="Times New Roman" panose="02020603050405020304" pitchFamily="18" charset="0"/>
              </a:rPr>
              <a:t>    По </a:t>
            </a:r>
            <a:r>
              <a:rPr lang="ru-RU" sz="1050" dirty="0">
                <a:latin typeface="Times New Roman" panose="02020603050405020304" pitchFamily="18" charset="0"/>
                <a:cs typeface="Times New Roman" panose="02020603050405020304" pitchFamily="18" charset="0"/>
              </a:rPr>
              <a:t>сравнению с оценкой 2021 года прочие поступления  увеличены  на 6,2%, или на 304,4 тыс. рублей, в связи  с заключенными в 2021 году договорами с индивидуальными предпринимателями </a:t>
            </a:r>
            <a:r>
              <a:rPr lang="ru-RU" sz="1050" dirty="0" smtClean="0">
                <a:latin typeface="Times New Roman" panose="02020603050405020304" pitchFamily="18" charset="0"/>
                <a:cs typeface="Times New Roman" panose="02020603050405020304" pitchFamily="18" charset="0"/>
              </a:rPr>
              <a:t>по </a:t>
            </a:r>
            <a:r>
              <a:rPr lang="ru-RU" sz="1050" dirty="0">
                <a:latin typeface="Times New Roman" panose="02020603050405020304" pitchFamily="18" charset="0"/>
                <a:cs typeface="Times New Roman" panose="02020603050405020304" pitchFamily="18" charset="0"/>
              </a:rPr>
              <a:t>нестационарным торговым объектам.</a:t>
            </a:r>
          </a:p>
          <a:p>
            <a:pPr algn="just">
              <a:tabLst>
                <a:tab pos="182563" algn="l"/>
              </a:tabLst>
            </a:pPr>
            <a:r>
              <a:rPr lang="ru-RU" sz="1050" dirty="0">
                <a:latin typeface="Times New Roman" panose="02020603050405020304" pitchFamily="18" charset="0"/>
                <a:cs typeface="Times New Roman" panose="02020603050405020304" pitchFamily="18" charset="0"/>
              </a:rPr>
              <a:t>2,0 тыс. рублей - доходы от перечисления части прибыли государственных и муниципальных унитарных предприятий, остающейся после уплаты налогов и обязательных </a:t>
            </a:r>
            <a:r>
              <a:rPr lang="ru-RU" sz="1050" dirty="0" smtClean="0">
                <a:latin typeface="Times New Roman" panose="02020603050405020304" pitchFamily="18" charset="0"/>
                <a:cs typeface="Times New Roman" panose="02020603050405020304" pitchFamily="18" charset="0"/>
              </a:rPr>
              <a:t>платежей. Прогноз </a:t>
            </a:r>
            <a:r>
              <a:rPr lang="ru-RU" sz="1050" dirty="0">
                <a:latin typeface="Times New Roman" panose="02020603050405020304" pitchFamily="18" charset="0"/>
                <a:cs typeface="Times New Roman" panose="02020603050405020304" pitchFamily="18" charset="0"/>
              </a:rPr>
              <a:t>указанных доходов  основан на данных, предоставленных главным администратором доходов Администрации городского округа Октябрьск (Комитетом имущественных отношений).</a:t>
            </a:r>
          </a:p>
          <a:p>
            <a:pPr algn="just">
              <a:tabLst>
                <a:tab pos="182563" algn="l"/>
              </a:tabLst>
            </a:pPr>
            <a:r>
              <a:rPr lang="ru-RU" sz="1050" b="1" dirty="0">
                <a:latin typeface="Times New Roman" panose="02020603050405020304" pitchFamily="18" charset="0"/>
                <a:cs typeface="Times New Roman" panose="02020603050405020304" pitchFamily="18" charset="0"/>
              </a:rPr>
              <a:t> </a:t>
            </a:r>
            <a:r>
              <a:rPr lang="ru-RU" sz="1050" b="1" dirty="0" smtClean="0">
                <a:latin typeface="Times New Roman" panose="02020603050405020304" pitchFamily="18" charset="0"/>
                <a:cs typeface="Times New Roman" panose="02020603050405020304" pitchFamily="18" charset="0"/>
              </a:rPr>
              <a:t>• </a:t>
            </a:r>
            <a:r>
              <a:rPr lang="ru-RU" sz="1050" b="1" dirty="0">
                <a:latin typeface="Times New Roman" panose="02020603050405020304" pitchFamily="18" charset="0"/>
                <a:cs typeface="Times New Roman" panose="02020603050405020304" pitchFamily="18" charset="0"/>
              </a:rPr>
              <a:t>Платежи при пользовании природными ресурсами </a:t>
            </a:r>
            <a:r>
              <a:rPr lang="ru-RU" sz="1050" dirty="0">
                <a:latin typeface="Times New Roman" panose="02020603050405020304" pitchFamily="18" charset="0"/>
                <a:cs typeface="Times New Roman" panose="02020603050405020304" pitchFamily="18" charset="0"/>
              </a:rPr>
              <a:t>– прогноз поступлений в 2022 году в сумме 73,7 тыс. рублей, в 2023 год- 77,5 тыс. рублей, 2024 год – 81,3 тыс. рублей. По сравнению с оценкой 2021 года поступления увеличены на 24,0%, или на 17,7 тыс. рублей.                                                  </a:t>
            </a:r>
          </a:p>
          <a:p>
            <a:pPr algn="just">
              <a:tabLst>
                <a:tab pos="182563" algn="l"/>
              </a:tabLst>
            </a:pPr>
            <a:r>
              <a:rPr lang="ru-RU" sz="1050" dirty="0" smtClean="0">
                <a:latin typeface="Times New Roman" panose="02020603050405020304" pitchFamily="18" charset="0"/>
                <a:cs typeface="Times New Roman" panose="02020603050405020304" pitchFamily="18" charset="0"/>
              </a:rPr>
              <a:t>    Прогноз </a:t>
            </a:r>
            <a:r>
              <a:rPr lang="ru-RU" sz="1050" dirty="0">
                <a:latin typeface="Times New Roman" panose="02020603050405020304" pitchFamily="18" charset="0"/>
                <a:cs typeface="Times New Roman" panose="02020603050405020304" pitchFamily="18" charset="0"/>
              </a:rPr>
              <a:t>указанных доходов  основан на данных, предоставленных главным администратором доходов Межрегиональным управлением Федеральной службы по надзору в сфере природопользования по Самарской и Ульяновской областям.</a:t>
            </a:r>
          </a:p>
          <a:p>
            <a:pPr algn="just">
              <a:tabLst>
                <a:tab pos="182563" algn="l"/>
              </a:tabLst>
            </a:pPr>
            <a:r>
              <a:rPr lang="ru-RU" sz="1050" b="1" dirty="0">
                <a:latin typeface="Times New Roman" panose="02020603050405020304" pitchFamily="18" charset="0"/>
                <a:cs typeface="Times New Roman" panose="02020603050405020304" pitchFamily="18" charset="0"/>
              </a:rPr>
              <a:t>• Доходы от реализации имущества</a:t>
            </a:r>
            <a:r>
              <a:rPr lang="ru-RU" sz="1050" dirty="0">
                <a:latin typeface="Times New Roman" panose="02020603050405020304" pitchFamily="18" charset="0"/>
                <a:cs typeface="Times New Roman" panose="02020603050405020304" pitchFamily="18" charset="0"/>
              </a:rPr>
              <a:t>, находящегося в собственности городских округов прогнозируются по данным Комитета имущественных отношений, согласно прогнозному плану приватизации на 2022-2024 годы. </a:t>
            </a:r>
          </a:p>
          <a:p>
            <a:pPr algn="just">
              <a:tabLst>
                <a:tab pos="182563" algn="l"/>
              </a:tabLst>
            </a:pPr>
            <a:r>
              <a:rPr lang="ru-RU" sz="1050" dirty="0" smtClean="0">
                <a:latin typeface="Times New Roman" panose="02020603050405020304" pitchFamily="18" charset="0"/>
                <a:cs typeface="Times New Roman" panose="02020603050405020304" pitchFamily="18" charset="0"/>
              </a:rPr>
              <a:t>    В </a:t>
            </a:r>
            <a:r>
              <a:rPr lang="ru-RU" sz="1050" dirty="0">
                <a:latin typeface="Times New Roman" panose="02020603050405020304" pitchFamily="18" charset="0"/>
                <a:cs typeface="Times New Roman" panose="02020603050405020304" pitchFamily="18" charset="0"/>
              </a:rPr>
              <a:t>2022 году поступления   прогнозируются в сумме 3100,0 тыс. рублей (нежилое  здание – гараж, расположенного по адресу г. Октябрьск район ГПТУ- 50,0 тыс. рублей, нежилое  здание – гараж, расположенного по адресу г. Октябрьск район центральной котельной - 50,0 тыс. рублей, нежилое здание – здание лечебного корпуса, расположенного по адресу г. Октябрьск ул. Мичурина, 24 - 3000,0 тыс. рублей ).   </a:t>
            </a:r>
          </a:p>
          <a:p>
            <a:pPr algn="just">
              <a:tabLst>
                <a:tab pos="182563" algn="l"/>
              </a:tabLst>
            </a:pPr>
            <a:r>
              <a:rPr lang="ru-RU" sz="1050" dirty="0" smtClean="0">
                <a:latin typeface="Times New Roman" panose="02020603050405020304" pitchFamily="18" charset="0"/>
                <a:cs typeface="Times New Roman" panose="02020603050405020304" pitchFamily="18" charset="0"/>
              </a:rPr>
              <a:t>    В </a:t>
            </a:r>
            <a:r>
              <a:rPr lang="ru-RU" sz="1050" dirty="0">
                <a:latin typeface="Times New Roman" panose="02020603050405020304" pitchFamily="18" charset="0"/>
                <a:cs typeface="Times New Roman" panose="02020603050405020304" pitchFamily="18" charset="0"/>
              </a:rPr>
              <a:t>2023 году поступления прогнозируются в сумме 170,0 тыс. рублей (нежилое  здание – бойлерной по адресу г. Октябрьск, во дворе дома №53 по ул. Ленина).</a:t>
            </a:r>
          </a:p>
          <a:p>
            <a:pPr algn="just">
              <a:tabLst>
                <a:tab pos="182563" algn="l"/>
              </a:tabLst>
            </a:pPr>
            <a:r>
              <a:rPr lang="ru-RU" sz="1050" dirty="0" smtClean="0">
                <a:latin typeface="Times New Roman" panose="02020603050405020304" pitchFamily="18" charset="0"/>
                <a:cs typeface="Times New Roman" panose="02020603050405020304" pitchFamily="18" charset="0"/>
              </a:rPr>
              <a:t>    В </a:t>
            </a:r>
            <a:r>
              <a:rPr lang="ru-RU" sz="1050" dirty="0">
                <a:latin typeface="Times New Roman" panose="02020603050405020304" pitchFamily="18" charset="0"/>
                <a:cs typeface="Times New Roman" panose="02020603050405020304" pitchFamily="18" charset="0"/>
              </a:rPr>
              <a:t>2024 году в сумме 1180,0 тыс. рублей (встроенное нежилое  помещение в жилой дом, часть нежилого помещения в </a:t>
            </a:r>
            <a:r>
              <a:rPr lang="ru-RU" sz="1050" dirty="0" err="1">
                <a:latin typeface="Times New Roman" panose="02020603050405020304" pitchFamily="18" charset="0"/>
                <a:cs typeface="Times New Roman" panose="02020603050405020304" pitchFamily="18" charset="0"/>
              </a:rPr>
              <a:t>пристрое</a:t>
            </a:r>
            <a:r>
              <a:rPr lang="ru-RU" sz="1050" dirty="0">
                <a:latin typeface="Times New Roman" panose="02020603050405020304" pitchFamily="18" charset="0"/>
                <a:cs typeface="Times New Roman" panose="02020603050405020304" pitchFamily="18" charset="0"/>
              </a:rPr>
              <a:t> к жилому дому по адресу г. Октябрьск, ул. Ватутина, 9).	</a:t>
            </a:r>
          </a:p>
          <a:p>
            <a:pPr algn="just">
              <a:tabLst>
                <a:tab pos="182563" algn="l"/>
              </a:tabLst>
            </a:pPr>
            <a:r>
              <a:rPr lang="ru-RU" sz="1050" b="1" dirty="0">
                <a:latin typeface="Times New Roman" panose="02020603050405020304" pitchFamily="18" charset="0"/>
                <a:cs typeface="Times New Roman" panose="02020603050405020304" pitchFamily="18" charset="0"/>
              </a:rPr>
              <a:t>• Доходы от продажи земельных участков </a:t>
            </a:r>
            <a:r>
              <a:rPr lang="ru-RU" sz="1050" dirty="0">
                <a:latin typeface="Times New Roman" panose="02020603050405020304" pitchFamily="18" charset="0"/>
                <a:cs typeface="Times New Roman" panose="02020603050405020304" pitchFamily="18" charset="0"/>
              </a:rPr>
              <a:t>прогнозируются по данным Комитета имущественных отношений. </a:t>
            </a:r>
          </a:p>
          <a:p>
            <a:pPr algn="just">
              <a:tabLst>
                <a:tab pos="182563" algn="l"/>
              </a:tabLst>
            </a:pPr>
            <a:r>
              <a:rPr lang="ru-RU" sz="1050" dirty="0" smtClean="0">
                <a:latin typeface="Times New Roman" panose="02020603050405020304" pitchFamily="18" charset="0"/>
                <a:cs typeface="Times New Roman" panose="02020603050405020304" pitchFamily="18" charset="0"/>
              </a:rPr>
              <a:t>    Поступления </a:t>
            </a:r>
            <a:r>
              <a:rPr lang="ru-RU" sz="1050" dirty="0">
                <a:latin typeface="Times New Roman" panose="02020603050405020304" pitchFamily="18" charset="0"/>
                <a:cs typeface="Times New Roman" panose="02020603050405020304" pitchFamily="18" charset="0"/>
              </a:rPr>
              <a:t>от продажи земельных участков в 2022 году прогнозируются в сумме 1500,0 тыс. рублей; в 2023 году в сумме 1200,0 тыс. рублей, в 2024 году в сумме 1200,0 тыс. рублей.</a:t>
            </a:r>
          </a:p>
          <a:p>
            <a:pPr algn="just">
              <a:tabLst>
                <a:tab pos="182563" algn="l"/>
              </a:tabLst>
            </a:pPr>
            <a:r>
              <a:rPr lang="ru-RU" sz="1050" b="1" dirty="0">
                <a:latin typeface="Times New Roman" panose="02020603050405020304" pitchFamily="18" charset="0"/>
                <a:cs typeface="Times New Roman" panose="02020603050405020304" pitchFamily="18" charset="0"/>
              </a:rPr>
              <a:t> • Штрафы, санкции, возмещение ущерба </a:t>
            </a:r>
            <a:r>
              <a:rPr lang="ru-RU" sz="1050" dirty="0">
                <a:latin typeface="Times New Roman" panose="02020603050405020304" pitchFamily="18" charset="0"/>
                <a:cs typeface="Times New Roman" panose="02020603050405020304" pitchFamily="18" charset="0"/>
              </a:rPr>
              <a:t>– поступления прогнозируются в 2022 году в сумме 891,0 тыс. рублей, в 2023 году – 891,5 тыс. рублей,  в 2024 году – 892,2 тыс. рублей по следующим администраторам доходов:</a:t>
            </a:r>
          </a:p>
          <a:p>
            <a:pPr algn="just">
              <a:tabLst>
                <a:tab pos="182563" algn="l"/>
              </a:tabLst>
            </a:pPr>
            <a:r>
              <a:rPr lang="ru-RU" sz="1050" dirty="0" smtClean="0">
                <a:latin typeface="Times New Roman" panose="02020603050405020304" pitchFamily="18" charset="0"/>
                <a:cs typeface="Times New Roman" panose="02020603050405020304" pitchFamily="18" charset="0"/>
              </a:rPr>
              <a:t>    Служба </a:t>
            </a:r>
            <a:r>
              <a:rPr lang="ru-RU" sz="1050" dirty="0">
                <a:latin typeface="Times New Roman" panose="02020603050405020304" pitchFamily="18" charset="0"/>
                <a:cs typeface="Times New Roman" panose="02020603050405020304" pitchFamily="18" charset="0"/>
              </a:rPr>
              <a:t>мировых судей Самарской области – 617,2 тыс. рублей;</a:t>
            </a:r>
          </a:p>
          <a:p>
            <a:pPr algn="just">
              <a:tabLst>
                <a:tab pos="182563" algn="l"/>
              </a:tabLst>
            </a:pPr>
            <a:r>
              <a:rPr lang="ru-RU" sz="1050" dirty="0" smtClean="0">
                <a:latin typeface="Times New Roman" panose="02020603050405020304" pitchFamily="18" charset="0"/>
                <a:cs typeface="Times New Roman" panose="02020603050405020304" pitchFamily="18" charset="0"/>
              </a:rPr>
              <a:t>    Администрация </a:t>
            </a:r>
            <a:r>
              <a:rPr lang="ru-RU" sz="1050" dirty="0">
                <a:latin typeface="Times New Roman" panose="02020603050405020304" pitchFamily="18" charset="0"/>
                <a:cs typeface="Times New Roman" panose="02020603050405020304" pitchFamily="18" charset="0"/>
              </a:rPr>
              <a:t>городского округа Октябрьск Самарской области – 270,0 тыс. рублей;</a:t>
            </a:r>
          </a:p>
          <a:p>
            <a:pPr algn="just">
              <a:tabLst>
                <a:tab pos="182563" algn="l"/>
              </a:tabLst>
            </a:pPr>
            <a:r>
              <a:rPr lang="ru-RU" sz="1050" dirty="0" smtClean="0">
                <a:latin typeface="Times New Roman" panose="02020603050405020304" pitchFamily="18" charset="0"/>
                <a:cs typeface="Times New Roman" panose="02020603050405020304" pitchFamily="18" charset="0"/>
              </a:rPr>
              <a:t>    Министерство </a:t>
            </a:r>
            <a:r>
              <a:rPr lang="ru-RU" sz="1050" dirty="0">
                <a:latin typeface="Times New Roman" panose="02020603050405020304" pitchFamily="18" charset="0"/>
                <a:cs typeface="Times New Roman" panose="02020603050405020304" pitchFamily="18" charset="0"/>
              </a:rPr>
              <a:t>социально-демографической и семейной политики Самарской области – 3,8 тыс. рублей.</a:t>
            </a:r>
          </a:p>
          <a:p>
            <a:pPr algn="just">
              <a:tabLst>
                <a:tab pos="182563" algn="l"/>
              </a:tabLst>
            </a:pPr>
            <a:r>
              <a:rPr lang="ru-RU" sz="1050" dirty="0" smtClean="0">
                <a:latin typeface="Times New Roman" panose="02020603050405020304" pitchFamily="18" charset="0"/>
                <a:cs typeface="Times New Roman" panose="02020603050405020304" pitchFamily="18" charset="0"/>
              </a:rPr>
              <a:t>    По </a:t>
            </a:r>
            <a:r>
              <a:rPr lang="ru-RU" sz="1050" dirty="0">
                <a:latin typeface="Times New Roman" panose="02020603050405020304" pitchFamily="18" charset="0"/>
                <a:cs typeface="Times New Roman" panose="02020603050405020304" pitchFamily="18" charset="0"/>
              </a:rPr>
              <a:t>сравнению с оценкой 2021года в 2022 году  штрафы спрогнозированы выше на 0,3%, или на 2,5 тыс. рублей.</a:t>
            </a:r>
          </a:p>
          <a:p>
            <a:pPr algn="just">
              <a:tabLst>
                <a:tab pos="182563" algn="l"/>
              </a:tabLst>
            </a:pPr>
            <a:r>
              <a:rPr lang="ru-RU" sz="1050" dirty="0" smtClean="0">
                <a:latin typeface="Times New Roman" panose="02020603050405020304" pitchFamily="18" charset="0"/>
                <a:cs typeface="Times New Roman" panose="02020603050405020304" pitchFamily="18" charset="0"/>
              </a:rPr>
              <a:t>    </a:t>
            </a:r>
            <a:endParaRPr lang="ru-RU" sz="1050" dirty="0">
              <a:latin typeface="Times New Roman" panose="02020603050405020304" pitchFamily="18" charset="0"/>
              <a:cs typeface="Times New Roman" panose="02020603050405020304" pitchFamily="18" charset="0"/>
            </a:endParaRPr>
          </a:p>
        </p:txBody>
      </p:sp>
    </p:spTree>
  </p:cSld>
  <p:clrMapOvr>
    <a:masterClrMapping/>
  </p:clrMapOvr>
  <p:transition>
    <p:pull dir="d"/>
  </p:transition>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5305</TotalTime>
  <Words>7638</Words>
  <Application>Microsoft Office PowerPoint</Application>
  <PresentationFormat>Экран (4:3)</PresentationFormat>
  <Paragraphs>1151</Paragraphs>
  <Slides>28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28</vt:i4>
      </vt:variant>
    </vt:vector>
  </HeadingPairs>
  <TitlesOfParts>
    <vt:vector size="29" baseType="lpstr">
      <vt:lpstr>Воздушный 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Finupr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Журавлева Л.В.</cp:lastModifiedBy>
  <cp:revision>588</cp:revision>
  <cp:lastPrinted>2016-10-27T07:12:25Z</cp:lastPrinted>
  <dcterms:created xsi:type="dcterms:W3CDTF">2008-09-22T04:47:10Z</dcterms:created>
  <dcterms:modified xsi:type="dcterms:W3CDTF">2021-10-26T04:17:49Z</dcterms:modified>
</cp:coreProperties>
</file>