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6666FF"/>
    <a:srgbClr val="3333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52" d="100"/>
          <a:sy n="52" d="100"/>
        </p:scale>
        <p:origin x="-2274" y="-9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14.11.2024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14.11.2024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14.11.2024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14.11.2024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14.11.2024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14.11.2024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14.11.2024</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92696" y="2771800"/>
            <a:ext cx="5722962" cy="4176464"/>
          </a:xfrm>
        </p:spPr>
        <p:txBody>
          <a:bodyPr>
            <a:normAutofit fontScale="90000"/>
          </a:bodyPr>
          <a:lstStyle/>
          <a:p>
            <a:r>
              <a:rPr lang="ru-RU" b="1" dirty="0">
                <a:solidFill>
                  <a:schemeClr val="accent1"/>
                </a:solidFill>
              </a:rPr>
              <a:t>СОДЕЙСТВИЕ АДАПТАЦИИ ТРУДОВЫХ МИГРАНТОВ </a:t>
            </a:r>
            <a:r>
              <a:rPr lang="ru-RU" b="1" dirty="0" smtClean="0">
                <a:solidFill>
                  <a:schemeClr val="accent1"/>
                </a:solidFill>
              </a:rPr>
              <a:t/>
            </a:r>
            <a:br>
              <a:rPr lang="ru-RU" b="1" dirty="0" smtClean="0">
                <a:solidFill>
                  <a:schemeClr val="accent1"/>
                </a:solidFill>
              </a:rPr>
            </a:br>
            <a:r>
              <a:rPr lang="ru-RU" b="1" dirty="0" smtClean="0">
                <a:solidFill>
                  <a:schemeClr val="accent1"/>
                </a:solidFill>
              </a:rPr>
              <a:t>ИЗ </a:t>
            </a:r>
            <a:r>
              <a:rPr lang="ru-RU" b="1" dirty="0">
                <a:solidFill>
                  <a:schemeClr val="accent1"/>
                </a:solidFill>
              </a:rPr>
              <a:t>ЦЕНТРАЛЬНО-АЗИАТСКОГО РЕГИОНА </a:t>
            </a:r>
            <a:r>
              <a:rPr lang="ru-RU" b="1" dirty="0" smtClean="0">
                <a:solidFill>
                  <a:schemeClr val="accent1"/>
                </a:solidFill>
              </a:rPr>
              <a:t/>
            </a:r>
            <a:br>
              <a:rPr lang="ru-RU" b="1" dirty="0" smtClean="0">
                <a:solidFill>
                  <a:schemeClr val="accent1"/>
                </a:solidFill>
              </a:rPr>
            </a:br>
            <a:r>
              <a:rPr lang="ru-RU" b="1" dirty="0" smtClean="0">
                <a:solidFill>
                  <a:schemeClr val="accent1"/>
                </a:solidFill>
              </a:rPr>
              <a:t>В </a:t>
            </a:r>
            <a:r>
              <a:rPr lang="ru-RU" b="1" dirty="0">
                <a:solidFill>
                  <a:schemeClr val="accent1"/>
                </a:solidFill>
              </a:rPr>
              <a:t>РОССИЙСКОЙ ФЕДЕРАЦИИ</a:t>
            </a:r>
          </a:p>
        </p:txBody>
      </p:sp>
      <p:sp>
        <p:nvSpPr>
          <p:cNvPr id="3" name="Подзаголовок 2"/>
          <p:cNvSpPr>
            <a:spLocks noGrp="1"/>
          </p:cNvSpPr>
          <p:nvPr>
            <p:ph type="subTitle" idx="1"/>
          </p:nvPr>
        </p:nvSpPr>
        <p:spPr>
          <a:xfrm>
            <a:off x="2420888" y="251520"/>
            <a:ext cx="3888432" cy="2088232"/>
          </a:xfrm>
        </p:spPr>
        <p:txBody>
          <a:bodyPr>
            <a:normAutofit/>
          </a:bodyPr>
          <a:lstStyle/>
          <a:p>
            <a:r>
              <a:rPr lang="ru-RU" sz="2400" b="1" dirty="0" smtClean="0">
                <a:latin typeface="Times New Roman" pitchFamily="18" charset="0"/>
                <a:cs typeface="Times New Roman" pitchFamily="18" charset="0"/>
              </a:rPr>
              <a:t>Администрация </a:t>
            </a:r>
          </a:p>
          <a:p>
            <a:r>
              <a:rPr lang="ru-RU" sz="2400" b="1" dirty="0" smtClean="0">
                <a:latin typeface="Times New Roman" pitchFamily="18" charset="0"/>
                <a:cs typeface="Times New Roman" pitchFamily="18" charset="0"/>
              </a:rPr>
              <a:t>городского округа Октябрьск </a:t>
            </a:r>
          </a:p>
          <a:p>
            <a:r>
              <a:rPr lang="ru-RU" sz="2400" b="1" dirty="0" smtClean="0">
                <a:latin typeface="Times New Roman" pitchFamily="18" charset="0"/>
                <a:cs typeface="Times New Roman" pitchFamily="18" charset="0"/>
              </a:rPr>
              <a:t>Самарской области</a:t>
            </a:r>
            <a:endParaRPr lang="ru-RU" sz="2400" b="1" dirty="0">
              <a:latin typeface="Times New Roman" pitchFamily="18" charset="0"/>
              <a:cs typeface="Times New Roman"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572" y="0"/>
            <a:ext cx="2078986" cy="2121024"/>
          </a:xfrm>
          <a:prstGeom prst="rect">
            <a:avLst/>
          </a:prstGeom>
        </p:spPr>
      </p:pic>
    </p:spTree>
    <p:extLst>
      <p:ext uri="{BB962C8B-B14F-4D97-AF65-F5344CB8AC3E}">
        <p14:creationId xmlns:p14="http://schemas.microsoft.com/office/powerpoint/2010/main" val="820075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96952" y="462643"/>
            <a:ext cx="3230116" cy="1524000"/>
          </a:xfrm>
        </p:spPr>
        <p:txBody>
          <a:bodyPr/>
          <a:lstStyle/>
          <a:p>
            <a:r>
              <a:rPr lang="ru-RU" sz="4800" b="1" dirty="0" smtClean="0"/>
              <a:t>Патент</a:t>
            </a:r>
            <a:r>
              <a:rPr lang="ru-RU" dirty="0" smtClean="0"/>
              <a:t> </a:t>
            </a:r>
            <a:endParaRPr lang="ru-RU" dirty="0"/>
          </a:p>
        </p:txBody>
      </p:sp>
      <p:sp>
        <p:nvSpPr>
          <p:cNvPr id="3" name="Объект 2"/>
          <p:cNvSpPr>
            <a:spLocks noGrp="1"/>
          </p:cNvSpPr>
          <p:nvPr>
            <p:ph idx="1"/>
          </p:nvPr>
        </p:nvSpPr>
        <p:spPr>
          <a:xfrm>
            <a:off x="342900" y="2133601"/>
            <a:ext cx="6172200" cy="6614863"/>
          </a:xfrm>
        </p:spPr>
        <p:txBody>
          <a:bodyPr>
            <a:normAutofit lnSpcReduction="10000"/>
          </a:bodyPr>
          <a:lstStyle/>
          <a:p>
            <a:pPr marL="0" indent="0" algn="just">
              <a:buNone/>
            </a:pPr>
            <a:r>
              <a:rPr lang="ru-RU"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Патент</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это документ, который дает право иностранному гражданину или лицу без гражданства, достигшему 18 лет и прибывшему в Россию в порядке, не требующем получения визы, работать у физического или юридического лица.</a:t>
            </a:r>
          </a:p>
          <a:p>
            <a:pPr marL="0" indent="0" algn="just">
              <a:buNone/>
            </a:pPr>
            <a:r>
              <a:rPr lang="ru-RU" sz="2400" dirty="0" smtClean="0">
                <a:latin typeface="Times New Roman" pitchFamily="18" charset="0"/>
                <a:cs typeface="Times New Roman" pitchFamily="18" charset="0"/>
              </a:rPr>
              <a:t>    Патент </a:t>
            </a:r>
            <a:r>
              <a:rPr lang="ru-RU" sz="2400" dirty="0">
                <a:latin typeface="Times New Roman" pitchFamily="18" charset="0"/>
                <a:cs typeface="Times New Roman" pitchFamily="18" charset="0"/>
              </a:rPr>
              <a:t>получают граждане Азербайджанской Республики, республик Узбекистан, Таджикистан, </a:t>
            </a:r>
            <a:r>
              <a:rPr lang="ru-RU" sz="2400" dirty="0" smtClean="0">
                <a:latin typeface="Times New Roman" pitchFamily="18" charset="0"/>
                <a:cs typeface="Times New Roman" pitchFamily="18" charset="0"/>
              </a:rPr>
              <a:t>Молдова.</a:t>
            </a:r>
          </a:p>
          <a:p>
            <a:pPr marL="0" indent="0" algn="just">
              <a:buNone/>
            </a:pPr>
            <a:endParaRPr lang="ru-RU" sz="2400" dirty="0">
              <a:latin typeface="Times New Roman" pitchFamily="18" charset="0"/>
              <a:cs typeface="Times New Roman" pitchFamily="18" charset="0"/>
            </a:endParaRPr>
          </a:p>
          <a:p>
            <a:pPr marL="0" indent="0">
              <a:buNone/>
            </a:pPr>
            <a:r>
              <a:rPr lang="ru-RU" sz="2400" i="1" dirty="0" smtClean="0">
                <a:solidFill>
                  <a:srgbClr val="FF0000"/>
                </a:solidFill>
                <a:latin typeface="Times New Roman" pitchFamily="18" charset="0"/>
                <a:cs typeface="Times New Roman" pitchFamily="18" charset="0"/>
              </a:rPr>
              <a:t>!!!</a:t>
            </a:r>
            <a:r>
              <a:rPr lang="ru-RU" sz="2400" i="1" dirty="0" smtClean="0">
                <a:latin typeface="Times New Roman" pitchFamily="18" charset="0"/>
                <a:cs typeface="Times New Roman" pitchFamily="18" charset="0"/>
              </a:rPr>
              <a:t> Чтобы </a:t>
            </a:r>
            <a:r>
              <a:rPr lang="ru-RU" sz="2400" i="1" dirty="0">
                <a:latin typeface="Times New Roman" pitchFamily="18" charset="0"/>
                <a:cs typeface="Times New Roman" pitchFamily="18" charset="0"/>
              </a:rPr>
              <a:t>оформить патент </a:t>
            </a:r>
            <a:r>
              <a:rPr lang="ru-RU" sz="2400" i="1" dirty="0" smtClean="0">
                <a:latin typeface="Times New Roman" pitchFamily="18" charset="0"/>
                <a:cs typeface="Times New Roman" pitchFamily="18" charset="0"/>
              </a:rPr>
              <a:t>необходимо </a:t>
            </a:r>
            <a:r>
              <a:rPr lang="ru-RU" sz="2400" i="1" dirty="0">
                <a:latin typeface="Times New Roman" pitchFamily="18" charset="0"/>
                <a:cs typeface="Times New Roman" pitchFamily="18" charset="0"/>
              </a:rPr>
              <a:t>собрать пакет документов и подать их в Управление по вопросам миграции ГУ МВД России по Самарской области через филиал в Самарской области федерального государственного унитарного предприятия «Паспортно-визовая служба» по адресу: </a:t>
            </a:r>
            <a:endParaRPr lang="ru-RU" sz="2400" i="1" dirty="0" smtClean="0">
              <a:latin typeface="Times New Roman" pitchFamily="18" charset="0"/>
              <a:cs typeface="Times New Roman" pitchFamily="18" charset="0"/>
            </a:endParaRPr>
          </a:p>
          <a:p>
            <a:pPr marL="0" indent="0">
              <a:buNone/>
            </a:pPr>
            <a:r>
              <a:rPr lang="ru-RU" sz="2400" i="1" dirty="0" smtClean="0">
                <a:latin typeface="Times New Roman" pitchFamily="18" charset="0"/>
                <a:cs typeface="Times New Roman" pitchFamily="18" charset="0"/>
              </a:rPr>
              <a:t>г</a:t>
            </a:r>
            <a:r>
              <a:rPr lang="ru-RU" sz="2400" i="1" dirty="0">
                <a:latin typeface="Times New Roman" pitchFamily="18" charset="0"/>
                <a:cs typeface="Times New Roman" pitchFamily="18" charset="0"/>
              </a:rPr>
              <a:t>. Самара, ул. Кабельная, д.13а.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2656" y="107079"/>
            <a:ext cx="2492896" cy="1879564"/>
          </a:xfrm>
          <a:prstGeom prst="rect">
            <a:avLst/>
          </a:prstGeom>
        </p:spPr>
      </p:pic>
    </p:spTree>
    <p:extLst>
      <p:ext uri="{BB962C8B-B14F-4D97-AF65-F5344CB8AC3E}">
        <p14:creationId xmlns:p14="http://schemas.microsoft.com/office/powerpoint/2010/main" val="2585178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2928" y="395536"/>
            <a:ext cx="5976664" cy="8402300"/>
          </a:xfrm>
          <a:prstGeom prst="rect">
            <a:avLst/>
          </a:prstGeom>
        </p:spPr>
        <p:txBody>
          <a:bodyPr wrap="square">
            <a:spAutoFit/>
          </a:bodyPr>
          <a:lstStyle/>
          <a:p>
            <a:r>
              <a:rPr lang="ru-RU" dirty="0">
                <a:latin typeface="Times New Roman" pitchFamily="18" charset="0"/>
                <a:cs typeface="Times New Roman" pitchFamily="18" charset="0"/>
              </a:rPr>
              <a:t>На обращение за оформлением патента вам отводится 3</a:t>
            </a:r>
            <a:r>
              <a:rPr lang="ru-RU" b="1" dirty="0">
                <a:latin typeface="Times New Roman" pitchFamily="18" charset="0"/>
                <a:cs typeface="Times New Roman" pitchFamily="18" charset="0"/>
              </a:rPr>
              <a:t>0 календарных дней</a:t>
            </a:r>
            <a:r>
              <a:rPr lang="ru-RU" dirty="0">
                <a:latin typeface="Times New Roman" pitchFamily="18" charset="0"/>
                <a:cs typeface="Times New Roman" pitchFamily="18" charset="0"/>
              </a:rPr>
              <a:t> со дня въезда в Россию. Однако обратите внимание, если вы подаёте документы через уполномоченную организацию, то вы должны обратиться в нее </a:t>
            </a:r>
            <a:r>
              <a:rPr lang="ru-RU" b="1" dirty="0">
                <a:latin typeface="Times New Roman" pitchFamily="18" charset="0"/>
                <a:cs typeface="Times New Roman" pitchFamily="18" charset="0"/>
              </a:rPr>
              <a:t>не позднее 22 дней </a:t>
            </a:r>
            <a:r>
              <a:rPr lang="ru-RU" dirty="0">
                <a:latin typeface="Times New Roman" pitchFamily="18" charset="0"/>
                <a:cs typeface="Times New Roman" pitchFamily="18" charset="0"/>
              </a:rPr>
              <a:t>с момента въезда. </a:t>
            </a:r>
            <a:endParaRPr lang="ru-RU" dirty="0" smtClean="0">
              <a:latin typeface="Times New Roman" pitchFamily="18" charset="0"/>
              <a:cs typeface="Times New Roman" pitchFamily="18" charset="0"/>
            </a:endParaRPr>
          </a:p>
          <a:p>
            <a:r>
              <a:rPr lang="ru-RU" u="sng" dirty="0" smtClean="0">
                <a:latin typeface="Times New Roman" pitchFamily="18" charset="0"/>
                <a:cs typeface="Times New Roman" pitchFamily="18" charset="0"/>
              </a:rPr>
              <a:t>!!! Если </a:t>
            </a:r>
            <a:r>
              <a:rPr lang="ru-RU" u="sng" dirty="0">
                <a:latin typeface="Times New Roman" pitchFamily="18" charset="0"/>
                <a:cs typeface="Times New Roman" pitchFamily="18" charset="0"/>
              </a:rPr>
              <a:t>вы не успеете сделать это в срок, вам придется оплатить штраф в размере от 10 до 15 тыс. рублей.</a:t>
            </a:r>
          </a:p>
          <a:p>
            <a:r>
              <a:rPr lang="ru-RU" dirty="0">
                <a:latin typeface="Times New Roman" pitchFamily="18" charset="0"/>
                <a:cs typeface="Times New Roman" pitchFamily="18" charset="0"/>
              </a:rPr>
              <a:t>После поступления вашего заявления в ГУ МВД вы получите патент в течение 10 дней, и в течение 5, если у вас есть ИНН.</a:t>
            </a:r>
          </a:p>
          <a:p>
            <a:r>
              <a:rPr lang="ru-RU" dirty="0">
                <a:latin typeface="Times New Roman" pitchFamily="18" charset="0"/>
                <a:cs typeface="Times New Roman" pitchFamily="18" charset="0"/>
              </a:rPr>
              <a:t>Для оформления патента вам нужны следующие документы:</a:t>
            </a:r>
          </a:p>
          <a:p>
            <a:r>
              <a:rPr lang="ru-RU" dirty="0">
                <a:latin typeface="Times New Roman" pitchFamily="18" charset="0"/>
                <a:cs typeface="Times New Roman" pitchFamily="18" charset="0"/>
              </a:rPr>
              <a:t>− заявление о выдаче  патента (бланк заявления и образец его заполнения можно получить бесплатно в отделениях Главного управления по вопросам миграции Министерства внутренних дел России (ГУВМ МВД России) или на сайте – </a:t>
            </a:r>
            <a:r>
              <a:rPr lang="ru-RU" dirty="0" err="1">
                <a:latin typeface="Times New Roman" pitchFamily="18" charset="0"/>
                <a:cs typeface="Times New Roman" pitchFamily="18" charset="0"/>
              </a:rPr>
              <a:t>мвд.рф</a:t>
            </a:r>
            <a:r>
              <a:rPr lang="ru-RU" dirty="0">
                <a:latin typeface="Times New Roman" pitchFamily="18" charset="0"/>
                <a:cs typeface="Times New Roman" pitchFamily="18" charset="0"/>
              </a:rPr>
              <a:t> в разделе «государственные услуги в сфере миграции»;</a:t>
            </a:r>
          </a:p>
          <a:p>
            <a:r>
              <a:rPr lang="ru-RU" dirty="0">
                <a:latin typeface="Times New Roman" pitchFamily="18" charset="0"/>
                <a:cs typeface="Times New Roman" pitchFamily="18" charset="0"/>
              </a:rPr>
              <a:t>−	документ, удостоверяющий личность, (паспорт) и его нотариально заверенный перевод на русский язык;</a:t>
            </a:r>
          </a:p>
          <a:p>
            <a:r>
              <a:rPr lang="ru-RU" dirty="0">
                <a:latin typeface="Times New Roman" pitchFamily="18" charset="0"/>
                <a:cs typeface="Times New Roman" pitchFamily="18" charset="0"/>
              </a:rPr>
              <a:t>−	миграционная карта;</a:t>
            </a:r>
          </a:p>
          <a:p>
            <a:r>
              <a:rPr lang="ru-RU" dirty="0">
                <a:latin typeface="Times New Roman" pitchFamily="18" charset="0"/>
                <a:cs typeface="Times New Roman" pitchFamily="18" charset="0"/>
              </a:rPr>
              <a:t>−	уведомление о постановке на миграционный учет (регистрация);</a:t>
            </a:r>
          </a:p>
          <a:p>
            <a:r>
              <a:rPr lang="ru-RU" dirty="0">
                <a:latin typeface="Times New Roman" pitchFamily="18" charset="0"/>
                <a:cs typeface="Times New Roman" pitchFamily="18" charset="0"/>
              </a:rPr>
              <a:t>−	фото 3х4 см (цветное, матовое);</a:t>
            </a:r>
          </a:p>
          <a:p>
            <a:r>
              <a:rPr lang="ru-RU" dirty="0">
                <a:latin typeface="Times New Roman" pitchFamily="18" charset="0"/>
                <a:cs typeface="Times New Roman" pitchFamily="18" charset="0"/>
              </a:rPr>
              <a:t>− договор (полис) добровольного медицинского страхования (ДМС), либо договор о предоставлении платных медицинских услуг, заключенный с медицинской организацией, находящейся в регионе, на территории которого вы будете осуществлять трудовую деятельность, либо полис обязательного медицинского страхования.</a:t>
            </a:r>
          </a:p>
        </p:txBody>
      </p:sp>
    </p:spTree>
    <p:extLst>
      <p:ext uri="{BB962C8B-B14F-4D97-AF65-F5344CB8AC3E}">
        <p14:creationId xmlns:p14="http://schemas.microsoft.com/office/powerpoint/2010/main" val="1745898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648" y="611560"/>
            <a:ext cx="6326460" cy="1037464"/>
          </a:xfrm>
        </p:spPr>
        <p:txBody>
          <a:bodyPr>
            <a:noAutofit/>
          </a:bodyPr>
          <a:lstStyle/>
          <a:p>
            <a:endParaRPr lang="ru-RU" sz="3200" i="1" dirty="0"/>
          </a:p>
        </p:txBody>
      </p:sp>
      <p:sp>
        <p:nvSpPr>
          <p:cNvPr id="3" name="Объект 2"/>
          <p:cNvSpPr>
            <a:spLocks noGrp="1"/>
          </p:cNvSpPr>
          <p:nvPr>
            <p:ph idx="1"/>
          </p:nvPr>
        </p:nvSpPr>
        <p:spPr>
          <a:xfrm>
            <a:off x="548680" y="2771800"/>
            <a:ext cx="5688632" cy="5224584"/>
          </a:xfrm>
        </p:spPr>
        <p:txBody>
          <a:bodyPr>
            <a:noAutofit/>
          </a:bodyPr>
          <a:lstStyle/>
          <a:p>
            <a:pPr marL="0" indent="0">
              <a:buNone/>
            </a:pPr>
            <a:r>
              <a:rPr lang="ru-RU" sz="2000" dirty="0">
                <a:latin typeface="Times New Roman" pitchFamily="18" charset="0"/>
                <a:cs typeface="Times New Roman" pitchFamily="18" charset="0"/>
              </a:rPr>
              <a:t>В Самарской области для оформления патента вам необходимо оформить и получить </a:t>
            </a:r>
            <a:r>
              <a:rPr lang="ru-RU" sz="2000" b="1" dirty="0">
                <a:latin typeface="Times New Roman" pitchFamily="18" charset="0"/>
                <a:cs typeface="Times New Roman" pitchFamily="18" charset="0"/>
              </a:rPr>
              <a:t>договор (полис) </a:t>
            </a:r>
            <a:r>
              <a:rPr lang="ru-RU" sz="2000" dirty="0">
                <a:latin typeface="Times New Roman" pitchFamily="18" charset="0"/>
                <a:cs typeface="Times New Roman" pitchFamily="18" charset="0"/>
              </a:rPr>
              <a:t>добровольного медицинского страхования. Сделать это вы можете по адресу: г</a:t>
            </a:r>
            <a:r>
              <a:rPr lang="ru-RU" sz="2000" u="sng" dirty="0">
                <a:latin typeface="Times New Roman" pitchFamily="18" charset="0"/>
                <a:cs typeface="Times New Roman" pitchFamily="18" charset="0"/>
              </a:rPr>
              <a:t>. Самара, ул. Кабельная 13а</a:t>
            </a:r>
            <a:endParaRPr lang="ru-RU" sz="2000" u="sng" dirty="0" smtClean="0">
              <a:latin typeface="Times New Roman" pitchFamily="18" charset="0"/>
              <a:cs typeface="Times New Roman" pitchFamily="18" charset="0"/>
            </a:endParaRPr>
          </a:p>
          <a:p>
            <a:pPr marL="0" indent="0">
              <a:buNone/>
            </a:pPr>
            <a:endParaRPr lang="ru-RU" sz="2000" dirty="0">
              <a:latin typeface="Times New Roman" pitchFamily="18" charset="0"/>
              <a:cs typeface="Times New Roman" pitchFamily="18" charset="0"/>
            </a:endParaRPr>
          </a:p>
          <a:p>
            <a:pPr marL="0" indent="0">
              <a:buNone/>
            </a:pPr>
            <a:r>
              <a:rPr lang="ru-RU" sz="2000" dirty="0" smtClean="0">
                <a:latin typeface="Times New Roman" pitchFamily="18" charset="0"/>
                <a:cs typeface="Times New Roman" pitchFamily="18" charset="0"/>
              </a:rPr>
              <a:t>В </a:t>
            </a:r>
            <a:r>
              <a:rPr lang="ru-RU" sz="2000" dirty="0">
                <a:latin typeface="Times New Roman" pitchFamily="18" charset="0"/>
                <a:cs typeface="Times New Roman" pitchFamily="18" charset="0"/>
              </a:rPr>
              <a:t>Самарской области иностранные граждане, в том числе оформляющие патент, могут пройти экзамен для подтверждения владения русским языком, знания истории России и основ законодательства Российской Федерации по адресам: </a:t>
            </a:r>
          </a:p>
          <a:p>
            <a:pPr marL="0" indent="0">
              <a:buNone/>
            </a:pPr>
            <a:r>
              <a:rPr lang="ru-RU" sz="2000" dirty="0" smtClean="0">
                <a:latin typeface="Times New Roman" pitchFamily="18" charset="0"/>
                <a:cs typeface="Times New Roman" pitchFamily="18" charset="0"/>
              </a:rPr>
              <a:t>       г</a:t>
            </a:r>
            <a:r>
              <a:rPr lang="ru-RU" sz="2000" dirty="0">
                <a:latin typeface="Times New Roman" pitchFamily="18" charset="0"/>
                <a:cs typeface="Times New Roman" pitchFamily="18" charset="0"/>
              </a:rPr>
              <a:t>. Самара, ул. Кабельная </a:t>
            </a:r>
            <a:r>
              <a:rPr lang="ru-RU" sz="2000" dirty="0" smtClean="0">
                <a:latin typeface="Times New Roman" pitchFamily="18" charset="0"/>
                <a:cs typeface="Times New Roman" pitchFamily="18" charset="0"/>
              </a:rPr>
              <a:t>13а;</a:t>
            </a:r>
          </a:p>
          <a:p>
            <a:pPr marL="0" indent="0">
              <a:buNone/>
            </a:pP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      г</a:t>
            </a:r>
            <a:r>
              <a:rPr lang="ru-RU" sz="2000" dirty="0">
                <a:latin typeface="Times New Roman" pitchFamily="18" charset="0"/>
                <a:cs typeface="Times New Roman" pitchFamily="18" charset="0"/>
              </a:rPr>
              <a:t>. Самара, ул. Черногорская, </a:t>
            </a:r>
            <a:r>
              <a:rPr lang="ru-RU" sz="2000" dirty="0" smtClean="0">
                <a:latin typeface="Times New Roman" pitchFamily="18" charset="0"/>
                <a:cs typeface="Times New Roman" pitchFamily="18" charset="0"/>
              </a:rPr>
              <a:t>2.</a:t>
            </a:r>
            <a:endParaRPr lang="ru-RU" sz="2000" dirty="0">
              <a:latin typeface="Times New Roman" pitchFamily="18" charset="0"/>
              <a:cs typeface="Times New Roman" pitchFamily="18" charset="0"/>
            </a:endParaRPr>
          </a:p>
          <a:p>
            <a:endParaRPr lang="ru-RU" sz="1800" dirty="0">
              <a:latin typeface="Times New Roman" pitchFamily="18" charset="0"/>
              <a:cs typeface="Times New Roman"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0728" y="683568"/>
            <a:ext cx="5544616" cy="1584176"/>
          </a:xfrm>
          <a:prstGeom prst="rect">
            <a:avLst/>
          </a:prstGeom>
        </p:spPr>
      </p:pic>
    </p:spTree>
    <p:extLst>
      <p:ext uri="{BB962C8B-B14F-4D97-AF65-F5344CB8AC3E}">
        <p14:creationId xmlns:p14="http://schemas.microsoft.com/office/powerpoint/2010/main" val="4266430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2936" y="366184"/>
            <a:ext cx="3662164" cy="1109472"/>
          </a:xfrm>
        </p:spPr>
        <p:txBody>
          <a:bodyPr>
            <a:normAutofit/>
          </a:bodyPr>
          <a:lstStyle/>
          <a:p>
            <a:r>
              <a:rPr lang="ru-RU" sz="2000" b="1" dirty="0">
                <a:latin typeface="Times New Roman" pitchFamily="18" charset="0"/>
                <a:cs typeface="Times New Roman" pitchFamily="18" charset="0"/>
              </a:rPr>
              <a:t>важно запомнить о </a:t>
            </a:r>
            <a:r>
              <a:rPr lang="ru-RU" sz="2000" b="1" dirty="0" smtClean="0">
                <a:latin typeface="Times New Roman" pitchFamily="18" charset="0"/>
                <a:cs typeface="Times New Roman" pitchFamily="18" charset="0"/>
              </a:rPr>
              <a:t>Патенте</a:t>
            </a:r>
            <a:endParaRPr lang="ru-RU" sz="2000" b="1"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55000" lnSpcReduction="20000"/>
          </a:bodyPr>
          <a:lstStyle/>
          <a:p>
            <a:pPr marL="0" indent="0">
              <a:buNone/>
            </a:pPr>
            <a:endParaRPr lang="ru-RU" dirty="0">
              <a:latin typeface="Times New Roman" pitchFamily="18" charset="0"/>
              <a:cs typeface="Times New Roman" pitchFamily="18" charset="0"/>
            </a:endParaRPr>
          </a:p>
          <a:p>
            <a:pPr marL="0" indent="0">
              <a:buNone/>
            </a:pPr>
            <a:r>
              <a:rPr lang="ru-RU" dirty="0" smtClean="0">
                <a:latin typeface="Times New Roman" pitchFamily="18" charset="0"/>
                <a:cs typeface="Times New Roman" pitchFamily="18" charset="0"/>
              </a:rPr>
              <a:t>1. Для </a:t>
            </a:r>
            <a:r>
              <a:rPr lang="ru-RU" dirty="0">
                <a:latin typeface="Times New Roman" pitchFamily="18" charset="0"/>
                <a:cs typeface="Times New Roman" pitchFamily="18" charset="0"/>
              </a:rPr>
              <a:t>оплаты патента вам понадобится ИНН (идентификационный номер налогоплательщика). Также он необходим, чтобы работодатель в дальнейшем выплачивал за вас налог с дохода (НДФЛ).</a:t>
            </a:r>
          </a:p>
          <a:p>
            <a:r>
              <a:rPr lang="ru-RU" dirty="0">
                <a:latin typeface="Times New Roman" pitchFamily="18" charset="0"/>
                <a:cs typeface="Times New Roman" pitchFamily="18" charset="0"/>
              </a:rPr>
              <a:t>ИНН оформляется однократно и остается постоянным, сделать это вы можете:</a:t>
            </a:r>
          </a:p>
          <a:p>
            <a:pPr marL="0" indent="0">
              <a:buNone/>
            </a:pPr>
            <a:r>
              <a:rPr lang="ru-RU" dirty="0" smtClean="0">
                <a:latin typeface="Times New Roman" pitchFamily="18" charset="0"/>
                <a:cs typeface="Times New Roman" pitchFamily="18" charset="0"/>
              </a:rPr>
              <a:t>              - лично </a:t>
            </a:r>
            <a:r>
              <a:rPr lang="ru-RU" dirty="0">
                <a:latin typeface="Times New Roman" pitchFamily="18" charset="0"/>
                <a:cs typeface="Times New Roman" pitchFamily="18" charset="0"/>
              </a:rPr>
              <a:t>обратившись в налоговый орган;</a:t>
            </a:r>
          </a:p>
          <a:p>
            <a:pPr marL="0" indent="0">
              <a:buNone/>
            </a:pPr>
            <a:r>
              <a:rPr lang="ru-RU" dirty="0" smtClean="0">
                <a:latin typeface="Times New Roman" pitchFamily="18" charset="0"/>
                <a:cs typeface="Times New Roman" pitchFamily="18" charset="0"/>
              </a:rPr>
              <a:t>             -  направив </a:t>
            </a:r>
            <a:r>
              <a:rPr lang="ru-RU" dirty="0">
                <a:latin typeface="Times New Roman" pitchFamily="18" charset="0"/>
                <a:cs typeface="Times New Roman" pitchFamily="18" charset="0"/>
              </a:rPr>
              <a:t>необходимые документы по почте </a:t>
            </a:r>
            <a:endParaRPr lang="ru-RU" dirty="0" smtClean="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заказным</a:t>
            </a:r>
            <a:r>
              <a:rPr lang="ru-RU" dirty="0">
                <a:latin typeface="Times New Roman" pitchFamily="18" charset="0"/>
                <a:cs typeface="Times New Roman" pitchFamily="18" charset="0"/>
              </a:rPr>
              <a:t>	 письмом с уведомлением о вручении;</a:t>
            </a:r>
          </a:p>
          <a:p>
            <a:pPr marL="0" indent="0">
              <a:buNone/>
            </a:pPr>
            <a:r>
              <a:rPr lang="ru-RU" dirty="0" smtClean="0">
                <a:latin typeface="Times New Roman" pitchFamily="18" charset="0"/>
                <a:cs typeface="Times New Roman" pitchFamily="18" charset="0"/>
              </a:rPr>
              <a:t>             - подав </a:t>
            </a:r>
            <a:r>
              <a:rPr lang="ru-RU" dirty="0">
                <a:latin typeface="Times New Roman" pitchFamily="18" charset="0"/>
                <a:cs typeface="Times New Roman" pitchFamily="18" charset="0"/>
              </a:rPr>
              <a:t>заявку с помощью сервиса на сайте </a:t>
            </a:r>
            <a:r>
              <a:rPr lang="ru-RU" dirty="0" smtClean="0">
                <a:latin typeface="Times New Roman" pitchFamily="18" charset="0"/>
                <a:cs typeface="Times New Roman" pitchFamily="18" charset="0"/>
              </a:rPr>
              <a:t>ФНС</a:t>
            </a:r>
          </a:p>
          <a:p>
            <a:pPr marL="0" indent="0">
              <a:buNone/>
            </a:pP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России (https://service.nalog.ru/zpufl/);</a:t>
            </a:r>
          </a:p>
          <a:p>
            <a:pPr marL="0" indent="0">
              <a:buNone/>
            </a:pPr>
            <a:r>
              <a:rPr lang="ru-RU" dirty="0" smtClean="0">
                <a:latin typeface="Times New Roman" pitchFamily="18" charset="0"/>
                <a:cs typeface="Times New Roman" pitchFamily="18" charset="0"/>
              </a:rPr>
              <a:t>             - через </a:t>
            </a:r>
            <a:r>
              <a:rPr lang="ru-RU" dirty="0" err="1">
                <a:latin typeface="Times New Roman" pitchFamily="18" charset="0"/>
                <a:cs typeface="Times New Roman" pitchFamily="18" charset="0"/>
              </a:rPr>
              <a:t>Госуслуги</a:t>
            </a:r>
            <a:r>
              <a:rPr lang="ru-RU" dirty="0">
                <a:latin typeface="Times New Roman" pitchFamily="18" charset="0"/>
                <a:cs typeface="Times New Roman" pitchFamily="18" charset="0"/>
              </a:rPr>
              <a:t> при наличии учетной записи на </a:t>
            </a:r>
            <a:endParaRPr lang="ru-RU" dirty="0" smtClean="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портале</a:t>
            </a:r>
            <a:r>
              <a:rPr lang="ru-RU" dirty="0">
                <a:latin typeface="Times New Roman" pitchFamily="18" charset="0"/>
                <a:cs typeface="Times New Roman" pitchFamily="18" charset="0"/>
              </a:rPr>
              <a:t>. </a:t>
            </a:r>
          </a:p>
          <a:p>
            <a:r>
              <a:rPr lang="ru-RU" dirty="0" smtClean="0">
                <a:latin typeface="Times New Roman" pitchFamily="18" charset="0"/>
                <a:cs typeface="Times New Roman" pitchFamily="18" charset="0"/>
              </a:rPr>
              <a:t>Патент </a:t>
            </a:r>
            <a:r>
              <a:rPr lang="ru-RU" dirty="0">
                <a:latin typeface="Times New Roman" pitchFamily="18" charset="0"/>
                <a:cs typeface="Times New Roman" pitchFamily="18" charset="0"/>
              </a:rPr>
              <a:t>выдается на срок до 12 месяцев. По окончании срока действия необходимо либо переоформить его, либо выехать из России. Переоформлять патент нужно не позднее, чем за 10 рабочих дней, если документы подаются напрямую в МВД России и не позднее, чем за 15 рабочих дней, если патент оформляется через уполномоченную организацию). Для переоформления на следующий год к документам, о которых было сказано ранее, надо добавить трудовой или гражданско-правовой договор, а также ходатайство работодателя.</a:t>
            </a:r>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664" y="76572"/>
            <a:ext cx="2132856" cy="2132856"/>
          </a:xfrm>
          <a:prstGeom prst="rect">
            <a:avLst/>
          </a:prstGeom>
        </p:spPr>
      </p:pic>
    </p:spTree>
    <p:extLst>
      <p:ext uri="{BB962C8B-B14F-4D97-AF65-F5344CB8AC3E}">
        <p14:creationId xmlns:p14="http://schemas.microsoft.com/office/powerpoint/2010/main" val="441962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2936" y="366184"/>
            <a:ext cx="3662164" cy="1109472"/>
          </a:xfrm>
        </p:spPr>
        <p:txBody>
          <a:bodyPr>
            <a:normAutofit/>
          </a:bodyPr>
          <a:lstStyle/>
          <a:p>
            <a:r>
              <a:rPr lang="ru-RU" sz="2000" b="1" dirty="0">
                <a:latin typeface="Times New Roman" pitchFamily="18" charset="0"/>
                <a:cs typeface="Times New Roman" pitchFamily="18" charset="0"/>
              </a:rPr>
              <a:t>важно запомнить о </a:t>
            </a:r>
            <a:r>
              <a:rPr lang="ru-RU" sz="2000" b="1" dirty="0" smtClean="0">
                <a:latin typeface="Times New Roman" pitchFamily="18" charset="0"/>
                <a:cs typeface="Times New Roman" pitchFamily="18" charset="0"/>
              </a:rPr>
              <a:t>Патенте</a:t>
            </a:r>
            <a:endParaRPr lang="ru-RU" sz="2000" b="1" dirty="0">
              <a:latin typeface="Times New Roman" pitchFamily="18" charset="0"/>
              <a:cs typeface="Times New Roman" pitchFamily="18" charset="0"/>
            </a:endParaRPr>
          </a:p>
        </p:txBody>
      </p:sp>
      <p:sp>
        <p:nvSpPr>
          <p:cNvPr id="3" name="Объект 2"/>
          <p:cNvSpPr>
            <a:spLocks noGrp="1"/>
          </p:cNvSpPr>
          <p:nvPr>
            <p:ph idx="1"/>
          </p:nvPr>
        </p:nvSpPr>
        <p:spPr>
          <a:xfrm>
            <a:off x="836712" y="2133601"/>
            <a:ext cx="5678388" cy="6034617"/>
          </a:xfrm>
        </p:spPr>
        <p:txBody>
          <a:bodyPr>
            <a:normAutofit/>
          </a:bodyPr>
          <a:lstStyle/>
          <a:p>
            <a:pPr marL="0" indent="0">
              <a:buNone/>
            </a:pPr>
            <a:r>
              <a:rPr lang="ru-RU" sz="1800" dirty="0" smtClean="0">
                <a:latin typeface="Times New Roman" pitchFamily="18" charset="0"/>
                <a:cs typeface="Times New Roman" pitchFamily="18" charset="0"/>
              </a:rPr>
              <a:t>2.</a:t>
            </a:r>
            <a:r>
              <a:rPr lang="ru-RU" dirty="0">
                <a:latin typeface="Times New Roman" pitchFamily="18" charset="0"/>
                <a:cs typeface="Times New Roman" pitchFamily="18" charset="0"/>
              </a:rPr>
              <a:t>	</a:t>
            </a:r>
            <a:r>
              <a:rPr lang="ru-RU" sz="1900" dirty="0">
                <a:latin typeface="Times New Roman" pitchFamily="18" charset="0"/>
                <a:cs typeface="Times New Roman" pitchFamily="18" charset="0"/>
              </a:rPr>
              <a:t>Патент может быть выдан, продлен или переоформлен только после его оплаты. Платить нужно за каждый месяц действия патента по месту осуществления деятельности (работы). При своевременном внесении оплаты патента, его действие будет продлено автоматически. Вы можете оплатить минимум 1 месяц или несколько месяцев вперед, но не более чем 12 месяцев, так как патент выдается на год.</a:t>
            </a:r>
            <a:endParaRPr lang="ru-RU" sz="19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664" y="76572"/>
            <a:ext cx="2132856" cy="2132856"/>
          </a:xfrm>
          <a:prstGeom prst="rect">
            <a:avLst/>
          </a:prstGeom>
        </p:spPr>
      </p:pic>
    </p:spTree>
    <p:extLst>
      <p:ext uri="{BB962C8B-B14F-4D97-AF65-F5344CB8AC3E}">
        <p14:creationId xmlns:p14="http://schemas.microsoft.com/office/powerpoint/2010/main" val="1301452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2936" y="366184"/>
            <a:ext cx="3662164" cy="1109472"/>
          </a:xfrm>
        </p:spPr>
        <p:txBody>
          <a:bodyPr>
            <a:normAutofit/>
          </a:bodyPr>
          <a:lstStyle/>
          <a:p>
            <a:r>
              <a:rPr lang="ru-RU" sz="2000" b="1" dirty="0">
                <a:latin typeface="Times New Roman" pitchFamily="18" charset="0"/>
                <a:cs typeface="Times New Roman" pitchFamily="18" charset="0"/>
              </a:rPr>
              <a:t>важно запомнить о </a:t>
            </a:r>
            <a:r>
              <a:rPr lang="ru-RU" sz="2000" b="1" dirty="0" smtClean="0">
                <a:latin typeface="Times New Roman" pitchFamily="18" charset="0"/>
                <a:cs typeface="Times New Roman" pitchFamily="18" charset="0"/>
              </a:rPr>
              <a:t>Патенте</a:t>
            </a:r>
            <a:endParaRPr lang="ru-RU" sz="2000" b="1" dirty="0">
              <a:latin typeface="Times New Roman" pitchFamily="18" charset="0"/>
              <a:cs typeface="Times New Roman" pitchFamily="18" charset="0"/>
            </a:endParaRPr>
          </a:p>
        </p:txBody>
      </p:sp>
      <p:sp>
        <p:nvSpPr>
          <p:cNvPr id="3" name="Объект 2"/>
          <p:cNvSpPr>
            <a:spLocks noGrp="1"/>
          </p:cNvSpPr>
          <p:nvPr>
            <p:ph idx="1"/>
          </p:nvPr>
        </p:nvSpPr>
        <p:spPr>
          <a:xfrm>
            <a:off x="836712" y="2133601"/>
            <a:ext cx="5678388" cy="6034617"/>
          </a:xfrm>
        </p:spPr>
        <p:txBody>
          <a:bodyPr>
            <a:normAutofit/>
          </a:bodyPr>
          <a:lstStyle/>
          <a:p>
            <a:pPr marL="0" indent="0">
              <a:buNone/>
            </a:pPr>
            <a:r>
              <a:rPr lang="ru-RU" sz="1800" dirty="0">
                <a:latin typeface="Times New Roman" pitchFamily="18" charset="0"/>
                <a:cs typeface="Times New Roman" pitchFamily="18" charset="0"/>
              </a:rPr>
              <a:t>3.	Самое главное. Если вы задержите оплату патента, то он прекратит свое действие.</a:t>
            </a:r>
          </a:p>
          <a:p>
            <a:pPr marL="0" indent="0">
              <a:buNone/>
            </a:pPr>
            <a:r>
              <a:rPr lang="ru-RU" sz="1800" dirty="0">
                <a:latin typeface="Times New Roman" pitchFamily="18" charset="0"/>
                <a:cs typeface="Times New Roman" pitchFamily="18" charset="0"/>
              </a:rPr>
              <a:t>4.	В каждом субъекте Российской Федерации размер платежа по патенту отличается, а его сумма меняется от года к году. Так, в Самарской области в 2024 году стоимость оплаты патента за месяц составляет 6 048 рублей. </a:t>
            </a:r>
          </a:p>
          <a:p>
            <a:pPr marL="0" indent="0">
              <a:buNone/>
            </a:pPr>
            <a:r>
              <a:rPr lang="ru-RU" sz="1800" dirty="0">
                <a:latin typeface="Times New Roman" pitchFamily="18" charset="0"/>
                <a:cs typeface="Times New Roman" pitchFamily="18" charset="0"/>
              </a:rPr>
              <a:t>5.	Патент действует только в том регионе России, в котором он получен и для работы в другом регионе необходимо получить новый патент.</a:t>
            </a:r>
          </a:p>
          <a:p>
            <a:pPr marL="0" indent="0">
              <a:buNone/>
            </a:pPr>
            <a:r>
              <a:rPr lang="ru-RU" sz="1800" dirty="0">
                <a:latin typeface="Times New Roman" pitchFamily="18" charset="0"/>
                <a:cs typeface="Times New Roman" pitchFamily="18" charset="0"/>
              </a:rPr>
              <a:t>6.	В патенте на работу может указываться профессия, и в таком случае необходимо работать только по ней. </a:t>
            </a:r>
          </a:p>
          <a:p>
            <a:pPr marL="0" indent="0">
              <a:buNone/>
            </a:pPr>
            <a:r>
              <a:rPr lang="ru-RU" sz="1800" i="1" dirty="0" smtClean="0">
                <a:latin typeface="Times New Roman" pitchFamily="18" charset="0"/>
                <a:cs typeface="Times New Roman" pitchFamily="18" charset="0"/>
              </a:rPr>
              <a:t>    В </a:t>
            </a:r>
            <a:r>
              <a:rPr lang="ru-RU" sz="1800" i="1" dirty="0">
                <a:latin typeface="Times New Roman" pitchFamily="18" charset="0"/>
                <a:cs typeface="Times New Roman" pitchFamily="18" charset="0"/>
              </a:rPr>
              <a:t>Самарской области в патенте в обязательном порядке указывается профессия, по которой вы можете работать.</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664" y="76572"/>
            <a:ext cx="2132856" cy="2132856"/>
          </a:xfrm>
          <a:prstGeom prst="rect">
            <a:avLst/>
          </a:prstGeom>
        </p:spPr>
      </p:pic>
    </p:spTree>
    <p:extLst>
      <p:ext uri="{BB962C8B-B14F-4D97-AF65-F5344CB8AC3E}">
        <p14:creationId xmlns:p14="http://schemas.microsoft.com/office/powerpoint/2010/main" val="4058048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2936" y="366184"/>
            <a:ext cx="3662164" cy="1109472"/>
          </a:xfrm>
        </p:spPr>
        <p:txBody>
          <a:bodyPr>
            <a:normAutofit/>
          </a:bodyPr>
          <a:lstStyle/>
          <a:p>
            <a:r>
              <a:rPr lang="ru-RU" sz="2000" b="1" dirty="0" smtClean="0">
                <a:latin typeface="Times New Roman" pitchFamily="18" charset="0"/>
                <a:cs typeface="Times New Roman" pitchFamily="18" charset="0"/>
              </a:rPr>
              <a:t>ВАЖНО!!!</a:t>
            </a:r>
            <a:endParaRPr lang="ru-RU" sz="2000" b="1" dirty="0">
              <a:latin typeface="Times New Roman" pitchFamily="18" charset="0"/>
              <a:cs typeface="Times New Roman" pitchFamily="18" charset="0"/>
            </a:endParaRPr>
          </a:p>
        </p:txBody>
      </p:sp>
      <p:sp>
        <p:nvSpPr>
          <p:cNvPr id="3" name="Объект 2"/>
          <p:cNvSpPr>
            <a:spLocks noGrp="1"/>
          </p:cNvSpPr>
          <p:nvPr>
            <p:ph idx="1"/>
          </p:nvPr>
        </p:nvSpPr>
        <p:spPr>
          <a:xfrm>
            <a:off x="352128" y="2132856"/>
            <a:ext cx="6110436" cy="6470847"/>
          </a:xfrm>
        </p:spPr>
        <p:txBody>
          <a:bodyPr>
            <a:normAutofit/>
          </a:bodyPr>
          <a:lstStyle/>
          <a:p>
            <a:pPr marL="0" indent="0" algn="ctr">
              <a:buNone/>
            </a:pPr>
            <a:r>
              <a:rPr lang="ru-RU" sz="1800" i="1" dirty="0">
                <a:latin typeface="Times New Roman" pitchFamily="18" charset="0"/>
                <a:cs typeface="Times New Roman" pitchFamily="18" charset="0"/>
              </a:rPr>
              <a:t>В случае необходимости вы имеете право обратиться в Управление по вопросам миграции ГУ МВД России по Самарской области для изменения профессии.</a:t>
            </a:r>
          </a:p>
          <a:p>
            <a:pPr marL="0" indent="0">
              <a:buNone/>
            </a:pPr>
            <a:r>
              <a:rPr lang="ru-RU" sz="1800" dirty="0">
                <a:latin typeface="Times New Roman" pitchFamily="18" charset="0"/>
                <a:cs typeface="Times New Roman" pitchFamily="18" charset="0"/>
              </a:rPr>
              <a:t>Кроме того, в 2024 году в Самарской области иностранным гражданам, осуществляющим трудовую деятельность на основании патентов, </a:t>
            </a:r>
            <a:r>
              <a:rPr lang="ru-RU" sz="1800" b="1" dirty="0">
                <a:latin typeface="Times New Roman" pitchFamily="18" charset="0"/>
                <a:cs typeface="Times New Roman" pitchFamily="18" charset="0"/>
              </a:rPr>
              <a:t>запрещено</a:t>
            </a:r>
            <a:r>
              <a:rPr lang="ru-RU" sz="1800" dirty="0">
                <a:latin typeface="Times New Roman" pitchFamily="18" charset="0"/>
                <a:cs typeface="Times New Roman" pitchFamily="18" charset="0"/>
              </a:rPr>
              <a:t> </a:t>
            </a:r>
            <a:r>
              <a:rPr lang="ru-RU" sz="1800" u="sng" dirty="0">
                <a:latin typeface="Times New Roman" pitchFamily="18" charset="0"/>
                <a:cs typeface="Times New Roman" pitchFamily="18" charset="0"/>
              </a:rPr>
              <a:t>работать в сфере легкового такси и в агентствах по подбору персонала</a:t>
            </a:r>
            <a:r>
              <a:rPr lang="ru-RU" sz="1800" dirty="0">
                <a:latin typeface="Times New Roman" pitchFamily="18" charset="0"/>
                <a:cs typeface="Times New Roman" pitchFamily="18" charset="0"/>
              </a:rPr>
              <a:t>.</a:t>
            </a:r>
          </a:p>
          <a:p>
            <a:pPr marL="0" indent="0">
              <a:buNone/>
            </a:pPr>
            <a:r>
              <a:rPr lang="ru-RU" sz="1800" dirty="0">
                <a:latin typeface="Times New Roman" pitchFamily="18" charset="0"/>
                <a:cs typeface="Times New Roman" pitchFamily="18" charset="0"/>
              </a:rPr>
              <a:t>Кроме того, в таких сферах, как регулярные перевозки пассажиров автобусами в городском и пригородном сообщении; регулярные перевозки пассажиров троллейбусами в городском и пригородном сообщении; регулярные перевозки пассажиров трамваями в городском и пригородном сообщении;  перевозка пассажиров метрополитеном, вы сможете </a:t>
            </a:r>
            <a:r>
              <a:rPr lang="ru-RU" sz="1800" u="sng" dirty="0">
                <a:latin typeface="Times New Roman" pitchFamily="18" charset="0"/>
                <a:cs typeface="Times New Roman" pitchFamily="18" charset="0"/>
              </a:rPr>
              <a:t>работать только по профессиям дворник, уборщик производственных и служебных помещений, уборщик территорий</a:t>
            </a:r>
            <a:r>
              <a:rPr lang="ru-RU" sz="1800" dirty="0">
                <a:latin typeface="Times New Roman" pitchFamily="18" charset="0"/>
                <a:cs typeface="Times New Roman" pitchFamily="18" charset="0"/>
              </a:rPr>
              <a:t>. По иным профессиям работать иностранным в этих сферах запрещено.</a:t>
            </a:r>
          </a:p>
          <a:p>
            <a:pPr marL="0" indent="0">
              <a:buNone/>
            </a:pPr>
            <a:r>
              <a:rPr lang="ru-RU" sz="1800" dirty="0">
                <a:latin typeface="Times New Roman" pitchFamily="18" charset="0"/>
                <a:cs typeface="Times New Roman" pitchFamily="18" charset="0"/>
              </a:rPr>
              <a:t>Так же и </a:t>
            </a:r>
            <a:r>
              <a:rPr lang="ru-RU" sz="1800" b="1" dirty="0">
                <a:latin typeface="Times New Roman" pitchFamily="18" charset="0"/>
                <a:cs typeface="Times New Roman" pitchFamily="18" charset="0"/>
              </a:rPr>
              <a:t>в сфере образования </a:t>
            </a:r>
            <a:r>
              <a:rPr lang="ru-RU" sz="1800" dirty="0">
                <a:latin typeface="Times New Roman" pitchFamily="18" charset="0"/>
                <a:cs typeface="Times New Roman" pitchFamily="18" charset="0"/>
              </a:rPr>
              <a:t>вы сможете работать </a:t>
            </a:r>
            <a:r>
              <a:rPr lang="ru-RU" sz="1800" u="sng" dirty="0">
                <a:latin typeface="Times New Roman" pitchFamily="18" charset="0"/>
                <a:cs typeface="Times New Roman" pitchFamily="18" charset="0"/>
              </a:rPr>
              <a:t>только  по профессиям дворник, уборщик производственных и служебных помещений, уборщик территорий.</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664" y="76572"/>
            <a:ext cx="2132856" cy="2132856"/>
          </a:xfrm>
          <a:prstGeom prst="rect">
            <a:avLst/>
          </a:prstGeom>
        </p:spPr>
      </p:pic>
    </p:spTree>
    <p:extLst>
      <p:ext uri="{BB962C8B-B14F-4D97-AF65-F5344CB8AC3E}">
        <p14:creationId xmlns:p14="http://schemas.microsoft.com/office/powerpoint/2010/main" val="2390252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Трудовой договор – это соглашение между работником и работодателем, которое устанавливает их взаимные права и обязанности. Заключать такие договоры можно как с человеком, так и с компанией.</a:t>
            </a:r>
          </a:p>
        </p:txBody>
      </p:sp>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l="25062" r="25062"/>
          <a:stretch>
            <a:fillRect/>
          </a:stretch>
        </p:blipFill>
        <p:spPr>
          <a:xfrm>
            <a:off x="1268760" y="251520"/>
            <a:ext cx="4605064" cy="4968552"/>
          </a:xfrm>
        </p:spPr>
      </p:pic>
      <p:sp>
        <p:nvSpPr>
          <p:cNvPr id="4" name="Текст 3"/>
          <p:cNvSpPr>
            <a:spLocks noGrp="1"/>
          </p:cNvSpPr>
          <p:nvPr>
            <p:ph type="body" sz="half" idx="2"/>
          </p:nvPr>
        </p:nvSpPr>
        <p:spPr>
          <a:xfrm>
            <a:off x="1052736" y="7308304"/>
            <a:ext cx="4749080" cy="1080120"/>
          </a:xfrm>
        </p:spPr>
        <p:txBody>
          <a:bodyPr>
            <a:normAutofit/>
          </a:bodyPr>
          <a:lstStyle/>
          <a:p>
            <a:r>
              <a:rPr lang="ru-RU" sz="2000" b="1" dirty="0">
                <a:latin typeface="Times New Roman" pitchFamily="18" charset="0"/>
                <a:cs typeface="Times New Roman" pitchFamily="18" charset="0"/>
              </a:rPr>
              <a:t>Помните</a:t>
            </a:r>
            <a:r>
              <a:rPr lang="ru-RU" sz="1600" dirty="0">
                <a:latin typeface="Times New Roman" pitchFamily="18" charset="0"/>
                <a:cs typeface="Times New Roman" pitchFamily="18" charset="0"/>
              </a:rPr>
              <a:t>! Работать </a:t>
            </a:r>
            <a:r>
              <a:rPr lang="ru-RU" sz="1800" dirty="0">
                <a:latin typeface="Times New Roman" pitchFamily="18" charset="0"/>
                <a:cs typeface="Times New Roman" pitchFamily="18" charset="0"/>
              </a:rPr>
              <a:t>неофициально</a:t>
            </a:r>
            <a:r>
              <a:rPr lang="ru-RU" sz="1600" dirty="0">
                <a:latin typeface="Times New Roman" pitchFamily="18" charset="0"/>
                <a:cs typeface="Times New Roman" pitchFamily="18" charset="0"/>
              </a:rPr>
              <a:t>, без оформления трудового или гражданско-правового договоров и получать зарплату </a:t>
            </a:r>
            <a:r>
              <a:rPr lang="ru-RU" sz="2000" b="1" dirty="0">
                <a:latin typeface="Times New Roman" pitchFamily="18" charset="0"/>
                <a:cs typeface="Times New Roman" pitchFamily="18" charset="0"/>
              </a:rPr>
              <a:t>незаконно</a:t>
            </a:r>
            <a:r>
              <a:rPr lang="ru-RU" sz="1600" dirty="0">
                <a:latin typeface="Times New Roman" pitchFamily="18" charset="0"/>
                <a:cs typeface="Times New Roman" pitchFamily="18" charset="0"/>
              </a:rPr>
              <a:t>!</a:t>
            </a:r>
          </a:p>
        </p:txBody>
      </p:sp>
    </p:spTree>
    <p:extLst>
      <p:ext uri="{BB962C8B-B14F-4D97-AF65-F5344CB8AC3E}">
        <p14:creationId xmlns:p14="http://schemas.microsoft.com/office/powerpoint/2010/main" val="2742521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0688" y="395536"/>
            <a:ext cx="5760640" cy="7017306"/>
          </a:xfrm>
          <a:prstGeom prst="rect">
            <a:avLst/>
          </a:prstGeom>
        </p:spPr>
        <p:txBody>
          <a:bodyPr wrap="square">
            <a:spAutoFit/>
          </a:bodyPr>
          <a:lstStyle/>
          <a:p>
            <a:pPr algn="just"/>
            <a:r>
              <a:rPr lang="ru-RU" dirty="0">
                <a:latin typeface="Times New Roman" pitchFamily="18" charset="0"/>
                <a:cs typeface="Times New Roman" pitchFamily="18" charset="0"/>
              </a:rPr>
              <a:t>Государственный язык в Российской Федерации – русский. Все официальные и правовые документы составляются на русском языке. </a:t>
            </a:r>
            <a:r>
              <a:rPr lang="ru-RU" dirty="0" smtClean="0">
                <a:latin typeface="Times New Roman" pitchFamily="18" charset="0"/>
                <a:cs typeface="Times New Roman" pitchFamily="18" charset="0"/>
              </a:rPr>
              <a:t>российские </a:t>
            </a:r>
            <a:r>
              <a:rPr lang="ru-RU" dirty="0">
                <a:latin typeface="Times New Roman" pitchFamily="18" charset="0"/>
                <a:cs typeface="Times New Roman" pitchFamily="18" charset="0"/>
              </a:rPr>
              <a:t>законы защищают только тех работников, с которыми заключены официальные трудовые договоры. </a:t>
            </a:r>
            <a:r>
              <a:rPr lang="ru-RU" i="1" dirty="0">
                <a:latin typeface="Times New Roman" pitchFamily="18" charset="0"/>
                <a:cs typeface="Times New Roman" pitchFamily="18" charset="0"/>
              </a:rPr>
              <a:t>Обязательно помните об этом, когда устраиваетесь на работу.</a:t>
            </a:r>
          </a:p>
          <a:p>
            <a:pPr algn="just"/>
            <a:r>
              <a:rPr lang="ru-RU" dirty="0">
                <a:latin typeface="Times New Roman" pitchFamily="18" charset="0"/>
                <a:cs typeface="Times New Roman" pitchFamily="18" charset="0"/>
              </a:rPr>
              <a:t>Договор заключается в двух экземплярах. Вы обязательно должны получить на руки экземпляр трудового договора с подписью работодателя. </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Е</a:t>
            </a:r>
            <a:r>
              <a:rPr lang="ru-RU" dirty="0" smtClean="0">
                <a:latin typeface="Times New Roman" pitchFamily="18" charset="0"/>
                <a:cs typeface="Times New Roman" pitchFamily="18" charset="0"/>
              </a:rPr>
              <a:t>сли </a:t>
            </a:r>
            <a:r>
              <a:rPr lang="ru-RU" dirty="0">
                <a:latin typeface="Times New Roman" pitchFamily="18" charset="0"/>
                <a:cs typeface="Times New Roman" pitchFamily="18" charset="0"/>
              </a:rPr>
              <a:t>ваш навыки владения русским языком недостаточно высокие, защитить свои права в России вам будет гораздо </a:t>
            </a:r>
            <a:r>
              <a:rPr lang="ru-RU" dirty="0" smtClean="0">
                <a:latin typeface="Times New Roman" pitchFamily="18" charset="0"/>
                <a:cs typeface="Times New Roman" pitchFamily="18" charset="0"/>
              </a:rPr>
              <a:t>труднее.</a:t>
            </a:r>
          </a:p>
          <a:p>
            <a:pPr algn="just"/>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В случае нарушения своих прав вы можете обращаться </a:t>
            </a:r>
            <a:r>
              <a:rPr lang="ru-RU" dirty="0" smtClean="0">
                <a:latin typeface="Times New Roman" pitchFamily="18" charset="0"/>
                <a:cs typeface="Times New Roman" pitchFamily="18" charset="0"/>
              </a:rPr>
              <a:t>в </a:t>
            </a:r>
            <a:r>
              <a:rPr lang="ru-RU" b="1" dirty="0" smtClean="0">
                <a:latin typeface="Times New Roman" pitchFamily="18" charset="0"/>
                <a:cs typeface="Times New Roman" pitchFamily="18" charset="0"/>
              </a:rPr>
              <a:t>ГУ </a:t>
            </a:r>
            <a:r>
              <a:rPr lang="ru-RU" b="1" dirty="0">
                <a:latin typeface="Times New Roman" pitchFamily="18" charset="0"/>
                <a:cs typeface="Times New Roman" pitchFamily="18" charset="0"/>
              </a:rPr>
              <a:t>МВД России по Самарской области </a:t>
            </a:r>
            <a:r>
              <a:rPr lang="ru-RU" dirty="0">
                <a:latin typeface="Times New Roman" pitchFamily="18" charset="0"/>
                <a:cs typeface="Times New Roman" pitchFamily="18" charset="0"/>
              </a:rPr>
              <a:t>8 (846) 921-14-44 – телефонная справочная, 8 (846) 921-13-40 – телефон доверия</a:t>
            </a:r>
          </a:p>
          <a:p>
            <a:r>
              <a:rPr lang="ru-RU" b="1" dirty="0">
                <a:latin typeface="Times New Roman" pitchFamily="18" charset="0"/>
                <a:cs typeface="Times New Roman" pitchFamily="18" charset="0"/>
              </a:rPr>
              <a:t>Прокуратура Самарской области </a:t>
            </a:r>
            <a:r>
              <a:rPr lang="ru-RU" dirty="0">
                <a:latin typeface="Times New Roman" pitchFamily="18" charset="0"/>
                <a:cs typeface="Times New Roman" pitchFamily="18" charset="0"/>
              </a:rPr>
              <a:t>8 (846) 333-54-28, 8 (846) 333-35-98</a:t>
            </a:r>
          </a:p>
          <a:p>
            <a:r>
              <a:rPr lang="ru-RU" b="1" dirty="0">
                <a:latin typeface="Times New Roman" pitchFamily="18" charset="0"/>
                <a:cs typeface="Times New Roman" pitchFamily="18" charset="0"/>
              </a:rPr>
              <a:t>Государственная инспекция труда </a:t>
            </a:r>
            <a:r>
              <a:rPr lang="ru-RU" dirty="0">
                <a:latin typeface="Times New Roman" pitchFamily="18" charset="0"/>
                <a:cs typeface="Times New Roman" pitchFamily="18" charset="0"/>
              </a:rPr>
              <a:t>8 (846) 263-52-17, 8 (846) 263-53-48</a:t>
            </a:r>
          </a:p>
          <a:p>
            <a:r>
              <a:rPr lang="ru-RU" b="1" dirty="0">
                <a:latin typeface="Times New Roman" pitchFamily="18" charset="0"/>
                <a:cs typeface="Times New Roman" pitchFamily="18" charset="0"/>
              </a:rPr>
              <a:t>Уполномоченный по правам человека в Самарской области </a:t>
            </a:r>
            <a:r>
              <a:rPr lang="ru-RU" dirty="0">
                <a:latin typeface="Times New Roman" pitchFamily="18" charset="0"/>
                <a:cs typeface="Times New Roman" pitchFamily="18" charset="0"/>
              </a:rPr>
              <a:t>8 (846) 337-29-03 – «горячая» линия</a:t>
            </a:r>
          </a:p>
          <a:p>
            <a:endParaRPr lang="ru-RU" dirty="0"/>
          </a:p>
        </p:txBody>
      </p:sp>
    </p:spTree>
    <p:extLst>
      <p:ext uri="{BB962C8B-B14F-4D97-AF65-F5344CB8AC3E}">
        <p14:creationId xmlns:p14="http://schemas.microsoft.com/office/powerpoint/2010/main" val="4281201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dirty="0" smtClean="0">
                <a:latin typeface="Times New Roman" pitchFamily="18" charset="0"/>
                <a:cs typeface="Times New Roman" pitchFamily="18" charset="0"/>
              </a:rPr>
              <a:t>Заключение </a:t>
            </a:r>
            <a:r>
              <a:rPr lang="ru-RU" sz="3600" b="1" dirty="0">
                <a:latin typeface="Times New Roman" pitchFamily="18" charset="0"/>
                <a:cs typeface="Times New Roman" pitchFamily="18" charset="0"/>
              </a:rPr>
              <a:t>договора оказания услуг или подряда</a:t>
            </a:r>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   Если </a:t>
            </a:r>
            <a:r>
              <a:rPr lang="ru-RU" dirty="0"/>
              <a:t>вы заключаете не трудовой, а гражданско-правовой договор, то договор будет называться «Об оказании услуг» или «Договор подряда», а вы в договоре будете названы «Исполнителем» или «Подрядчиком». В этом случае права, предусмотренные в трудовом законодательстве (минимальная оплата, ограничение рабочего времени, отпуск, выходные и т. п.) вам не предоставляются, все определяется условиями </a:t>
            </a:r>
            <a:r>
              <a:rPr lang="ru-RU" dirty="0" smtClean="0"/>
              <a:t>договора.</a:t>
            </a:r>
          </a:p>
          <a:p>
            <a:pPr marL="0" indent="0">
              <a:buNone/>
            </a:pPr>
            <a:endParaRPr lang="ru-RU" dirty="0"/>
          </a:p>
          <a:p>
            <a:pPr marL="0" indent="0">
              <a:buNone/>
            </a:pPr>
            <a:r>
              <a:rPr lang="ru-RU" dirty="0" smtClean="0"/>
              <a:t>!!! </a:t>
            </a:r>
            <a:r>
              <a:rPr lang="ru-RU" b="1" i="1" dirty="0" smtClean="0"/>
              <a:t>Не </a:t>
            </a:r>
            <a:r>
              <a:rPr lang="ru-RU" b="1" i="1" dirty="0"/>
              <a:t>подписывайте договор, если не согласны: вы можете предлагать свои условия и обязательно </a:t>
            </a:r>
            <a:r>
              <a:rPr lang="ru-RU" b="1" i="1" dirty="0" err="1"/>
              <a:t>получи́те</a:t>
            </a:r>
            <a:r>
              <a:rPr lang="ru-RU" b="1" i="1" dirty="0"/>
              <a:t> на руки свой экземпляр договора</a:t>
            </a:r>
            <a:r>
              <a:rPr lang="ru-RU" i="1" dirty="0"/>
              <a:t>.</a:t>
            </a:r>
          </a:p>
          <a:p>
            <a:pPr marL="0" indent="0">
              <a:buNone/>
            </a:pPr>
            <a:r>
              <a:rPr lang="ru-RU" dirty="0" smtClean="0"/>
              <a:t>   Выполнение </a:t>
            </a:r>
            <a:r>
              <a:rPr lang="ru-RU" dirty="0"/>
              <a:t>такого  договора  подтверждается актом приема-передачи в 2 экземплярах, один из которых вы также должны обязательно получить на руки.</a:t>
            </a:r>
          </a:p>
          <a:p>
            <a:endParaRPr lang="ru-RU" dirty="0"/>
          </a:p>
        </p:txBody>
      </p:sp>
    </p:spTree>
    <p:extLst>
      <p:ext uri="{BB962C8B-B14F-4D97-AF65-F5344CB8AC3E}">
        <p14:creationId xmlns:p14="http://schemas.microsoft.com/office/powerpoint/2010/main" val="32918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70000" lnSpcReduction="20000"/>
          </a:bodyPr>
          <a:lstStyle/>
          <a:p>
            <a:pPr marL="0" indent="0" algn="ctr">
              <a:buNone/>
            </a:pPr>
            <a:r>
              <a:rPr lang="ru-RU" b="1" dirty="0"/>
              <a:t>Управление по вопросам миграции ГУ МВД России по Самарской области : 443045, г. Самара, улица Гагарина 66</a:t>
            </a:r>
            <a:r>
              <a:rPr lang="ru-RU" dirty="0"/>
              <a:t>. </a:t>
            </a:r>
          </a:p>
          <a:p>
            <a:r>
              <a:rPr lang="ru-RU" dirty="0"/>
              <a:t>Автоинформатор: 8 (846) 339-00-39. </a:t>
            </a:r>
          </a:p>
          <a:p>
            <a:r>
              <a:rPr lang="ru-RU" dirty="0"/>
              <a:t>E-</a:t>
            </a:r>
            <a:r>
              <a:rPr lang="ru-RU" dirty="0" err="1"/>
              <a:t>mail</a:t>
            </a:r>
            <a:r>
              <a:rPr lang="ru-RU" dirty="0"/>
              <a:t>: uvm63@mvd.ru   </a:t>
            </a:r>
          </a:p>
          <a:p>
            <a:r>
              <a:rPr lang="ru-RU" dirty="0"/>
              <a:t>8 (846) 211-01-54 - по вопросам гражданства; </a:t>
            </a:r>
          </a:p>
          <a:p>
            <a:r>
              <a:rPr lang="ru-RU" dirty="0"/>
              <a:t>8 (846) 250-04-57 - по вопросам учета иностранных граждан и лиц без гражданства по месту пребывания;</a:t>
            </a:r>
          </a:p>
          <a:p>
            <a:r>
              <a:rPr lang="ru-RU" dirty="0"/>
              <a:t>8 (846) 250-04-46 - по вопросам трудовой миграции, - по вопросам получения разрешения на работу иностранному гражданину; </a:t>
            </a:r>
          </a:p>
          <a:p>
            <a:r>
              <a:rPr lang="ru-RU" dirty="0"/>
              <a:t>8 (846) 339-00-24 - по вопросам иммиграционного контроля; </a:t>
            </a:r>
          </a:p>
          <a:p>
            <a:r>
              <a:rPr lang="ru-RU" dirty="0"/>
              <a:t>8 (846) 211-01-54 - по вопросам беженцев и участию в Госпрограмме по переселению соотечественников. </a:t>
            </a:r>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688" y="155998"/>
            <a:ext cx="5760640" cy="1983307"/>
          </a:xfrm>
          <a:prstGeom prst="rect">
            <a:avLst/>
          </a:prstGeom>
        </p:spPr>
      </p:pic>
    </p:spTree>
    <p:extLst>
      <p:ext uri="{BB962C8B-B14F-4D97-AF65-F5344CB8AC3E}">
        <p14:creationId xmlns:p14="http://schemas.microsoft.com/office/powerpoint/2010/main" val="660187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smtClean="0">
                <a:latin typeface="Times New Roman" pitchFamily="18" charset="0"/>
                <a:cs typeface="Times New Roman" pitchFamily="18" charset="0"/>
              </a:rPr>
              <a:t>Основы </a:t>
            </a:r>
            <a:r>
              <a:rPr lang="ru-RU" sz="2800" dirty="0">
                <a:latin typeface="Times New Roman" pitchFamily="18" charset="0"/>
                <a:cs typeface="Times New Roman" pitchFamily="18" charset="0"/>
              </a:rPr>
              <a:t>миграционного и трудового законодательства Российской Федерации</a:t>
            </a:r>
          </a:p>
        </p:txBody>
      </p:sp>
      <p:sp>
        <p:nvSpPr>
          <p:cNvPr id="3" name="Объект 2"/>
          <p:cNvSpPr>
            <a:spLocks noGrp="1"/>
          </p:cNvSpPr>
          <p:nvPr>
            <p:ph idx="1"/>
          </p:nvPr>
        </p:nvSpPr>
        <p:spPr>
          <a:xfrm>
            <a:off x="342900" y="2133601"/>
            <a:ext cx="6172200" cy="6326831"/>
          </a:xfrm>
        </p:spPr>
        <p:txBody>
          <a:bodyPr>
            <a:normAutofit fontScale="62500" lnSpcReduction="20000"/>
          </a:bodyPr>
          <a:lstStyle/>
          <a:p>
            <a:pPr marL="0" indent="0" algn="ctr">
              <a:buNone/>
            </a:pPr>
            <a:r>
              <a:rPr lang="ru-RU" dirty="0"/>
              <a:t>При прибытии вам необходимо пройти ряд шагов:</a:t>
            </a:r>
          </a:p>
          <a:p>
            <a:pPr marL="0" indent="0">
              <a:buNone/>
            </a:pPr>
            <a:r>
              <a:rPr lang="ru-RU" b="1" dirty="0" smtClean="0"/>
              <a:t> 1</a:t>
            </a:r>
            <a:r>
              <a:rPr lang="ru-RU" b="1" dirty="0"/>
              <a:t>.</a:t>
            </a:r>
            <a:r>
              <a:rPr lang="ru-RU" dirty="0"/>
              <a:t>	заполнить миграционную карту (в день </a:t>
            </a:r>
            <a:endParaRPr lang="ru-RU" dirty="0" smtClean="0"/>
          </a:p>
          <a:p>
            <a:pPr marL="0" indent="0">
              <a:buNone/>
            </a:pPr>
            <a:r>
              <a:rPr lang="ru-RU" dirty="0"/>
              <a:t> </a:t>
            </a:r>
            <a:r>
              <a:rPr lang="ru-RU" dirty="0" smtClean="0"/>
              <a:t>     въезда</a:t>
            </a:r>
            <a:r>
              <a:rPr lang="ru-RU" dirty="0"/>
              <a:t>);</a:t>
            </a:r>
          </a:p>
          <a:p>
            <a:pPr marL="0" indent="0">
              <a:buNone/>
            </a:pPr>
            <a:r>
              <a:rPr lang="ru-RU" b="1" dirty="0" smtClean="0"/>
              <a:t>2.</a:t>
            </a:r>
            <a:r>
              <a:rPr lang="ru-RU" dirty="0" smtClean="0"/>
              <a:t>	получить </a:t>
            </a:r>
            <a:r>
              <a:rPr lang="ru-RU" dirty="0"/>
              <a:t>уведомление о постановке на миграционный учет (оформить </a:t>
            </a:r>
            <a:r>
              <a:rPr lang="ru-RU" dirty="0" smtClean="0"/>
              <a:t>регистрацию в </a:t>
            </a:r>
            <a:r>
              <a:rPr lang="ru-RU" dirty="0"/>
              <a:t>течение 7–15 дней в зависимости от страны въезда);</a:t>
            </a:r>
          </a:p>
          <a:p>
            <a:pPr marL="0" indent="0">
              <a:buNone/>
            </a:pPr>
            <a:r>
              <a:rPr lang="ru-RU" b="1" dirty="0"/>
              <a:t>3.</a:t>
            </a:r>
            <a:r>
              <a:rPr lang="ru-RU" dirty="0"/>
              <a:t>	оформить патент (в течение 30 дней): оформить все необходимые документы и в том числе:</a:t>
            </a:r>
          </a:p>
          <a:p>
            <a:pPr marL="0" indent="0">
              <a:buNone/>
            </a:pPr>
            <a:r>
              <a:rPr lang="ru-RU" b="1" dirty="0" smtClean="0"/>
              <a:t>   3.1</a:t>
            </a:r>
            <a:r>
              <a:rPr lang="ru-RU" b="1" dirty="0"/>
              <a:t>.</a:t>
            </a:r>
            <a:r>
              <a:rPr lang="ru-RU" dirty="0"/>
              <a:t>	пройти медицинское освидетельствование </a:t>
            </a:r>
            <a:r>
              <a:rPr lang="ru-RU" dirty="0" smtClean="0"/>
              <a:t> </a:t>
            </a:r>
          </a:p>
          <a:p>
            <a:pPr marL="0" indent="0">
              <a:buNone/>
            </a:pPr>
            <a:r>
              <a:rPr lang="ru-RU" dirty="0"/>
              <a:t> </a:t>
            </a:r>
            <a:r>
              <a:rPr lang="ru-RU" dirty="0" smtClean="0"/>
              <a:t>               (</a:t>
            </a:r>
            <a:r>
              <a:rPr lang="ru-RU" dirty="0"/>
              <a:t>в течение 30 дней);</a:t>
            </a:r>
          </a:p>
          <a:p>
            <a:pPr marL="0" indent="0">
              <a:buNone/>
            </a:pPr>
            <a:r>
              <a:rPr lang="ru-RU" b="1" dirty="0" smtClean="0"/>
              <a:t>   3.2</a:t>
            </a:r>
            <a:r>
              <a:rPr lang="ru-RU" dirty="0"/>
              <a:t>.	пройти процедуру обязательной </a:t>
            </a:r>
            <a:endParaRPr lang="ru-RU" dirty="0" smtClean="0"/>
          </a:p>
          <a:p>
            <a:pPr marL="0" indent="0">
              <a:buNone/>
            </a:pPr>
            <a:r>
              <a:rPr lang="ru-RU" dirty="0"/>
              <a:t> </a:t>
            </a:r>
            <a:r>
              <a:rPr lang="ru-RU" dirty="0" smtClean="0"/>
              <a:t>               государственной </a:t>
            </a:r>
            <a:r>
              <a:rPr lang="ru-RU" dirty="0"/>
              <a:t>дактилоскопической </a:t>
            </a:r>
            <a:endParaRPr lang="ru-RU" dirty="0" smtClean="0"/>
          </a:p>
          <a:p>
            <a:pPr marL="0" indent="0">
              <a:buNone/>
            </a:pPr>
            <a:r>
              <a:rPr lang="ru-RU" dirty="0"/>
              <a:t> </a:t>
            </a:r>
            <a:r>
              <a:rPr lang="ru-RU" dirty="0" smtClean="0"/>
              <a:t>               регистрации </a:t>
            </a:r>
            <a:r>
              <a:rPr lang="ru-RU" dirty="0"/>
              <a:t>и фотографирования (в течение </a:t>
            </a:r>
            <a:endParaRPr lang="ru-RU" dirty="0" smtClean="0"/>
          </a:p>
          <a:p>
            <a:pPr marL="0" indent="0">
              <a:buNone/>
            </a:pPr>
            <a:r>
              <a:rPr lang="ru-RU" dirty="0"/>
              <a:t> </a:t>
            </a:r>
            <a:r>
              <a:rPr lang="ru-RU" dirty="0" smtClean="0"/>
              <a:t>               30 </a:t>
            </a:r>
            <a:r>
              <a:rPr lang="ru-RU" dirty="0"/>
              <a:t>дней);</a:t>
            </a:r>
          </a:p>
          <a:p>
            <a:pPr marL="0" indent="0">
              <a:buNone/>
            </a:pPr>
            <a:r>
              <a:rPr lang="ru-RU" b="1" dirty="0"/>
              <a:t>4.</a:t>
            </a:r>
            <a:r>
              <a:rPr lang="ru-RU" dirty="0"/>
              <a:t>	заключить трудовой договор и направить уведомление о вашем трудоустройстве в МВД России (в течение двух месяцев со дня выдачи патента);</a:t>
            </a:r>
          </a:p>
          <a:p>
            <a:pPr marL="0" indent="0">
              <a:buNone/>
            </a:pPr>
            <a:r>
              <a:rPr lang="ru-RU" b="1" dirty="0"/>
              <a:t>5</a:t>
            </a:r>
            <a:r>
              <a:rPr lang="ru-RU" dirty="0"/>
              <a:t>.	после прохождения всех этих шагов вам необходимо будет в срок продлять регистрацию (миграционный учет) и патент, а также ежегодно проходить медицинское освидетельствование.</a:t>
            </a:r>
          </a:p>
          <a:p>
            <a:endParaRPr lang="ru-RU" dirty="0"/>
          </a:p>
        </p:txBody>
      </p:sp>
    </p:spTree>
    <p:extLst>
      <p:ext uri="{BB962C8B-B14F-4D97-AF65-F5344CB8AC3E}">
        <p14:creationId xmlns:p14="http://schemas.microsoft.com/office/powerpoint/2010/main" val="747924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latin typeface="Times New Roman" pitchFamily="18" charset="0"/>
                <a:cs typeface="Times New Roman" pitchFamily="18" charset="0"/>
              </a:rPr>
              <a:t>Порядок </a:t>
            </a:r>
            <a:r>
              <a:rPr lang="ru-RU" sz="3600" b="1" dirty="0">
                <a:latin typeface="Times New Roman" pitchFamily="18" charset="0"/>
                <a:cs typeface="Times New Roman" pitchFamily="18" charset="0"/>
              </a:rPr>
              <a:t>въезда </a:t>
            </a:r>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иностранных </a:t>
            </a:r>
            <a:r>
              <a:rPr lang="ru-RU" sz="3600" b="1" dirty="0">
                <a:latin typeface="Times New Roman" pitchFamily="18" charset="0"/>
                <a:cs typeface="Times New Roman" pitchFamily="18" charset="0"/>
              </a:rPr>
              <a:t>граждан </a:t>
            </a:r>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smtClean="0">
                <a:latin typeface="Times New Roman" pitchFamily="18" charset="0"/>
                <a:cs typeface="Times New Roman" pitchFamily="18" charset="0"/>
              </a:rPr>
              <a:t>в </a:t>
            </a:r>
            <a:r>
              <a:rPr lang="ru-RU" sz="3600" b="1" dirty="0">
                <a:latin typeface="Times New Roman" pitchFamily="18" charset="0"/>
                <a:cs typeface="Times New Roman" pitchFamily="18" charset="0"/>
              </a:rPr>
              <a:t>Российскую Федерацию</a:t>
            </a:r>
          </a:p>
        </p:txBody>
      </p:sp>
      <p:sp>
        <p:nvSpPr>
          <p:cNvPr id="3" name="Объект 2"/>
          <p:cNvSpPr>
            <a:spLocks noGrp="1"/>
          </p:cNvSpPr>
          <p:nvPr>
            <p:ph idx="1"/>
          </p:nvPr>
        </p:nvSpPr>
        <p:spPr/>
        <p:txBody>
          <a:bodyPr>
            <a:normAutofit fontScale="70000" lnSpcReduction="20000"/>
          </a:bodyPr>
          <a:lstStyle/>
          <a:p>
            <a:pPr marL="0" indent="0" algn="ctr">
              <a:buNone/>
            </a:pPr>
            <a:r>
              <a:rPr lang="ru-RU" b="1" dirty="0"/>
              <a:t>Миграционная карта</a:t>
            </a:r>
          </a:p>
          <a:p>
            <a:pPr marL="0" indent="0" algn="just">
              <a:buNone/>
            </a:pPr>
            <a:r>
              <a:rPr lang="ru-RU" dirty="0" smtClean="0"/>
              <a:t>  При </a:t>
            </a:r>
            <a:r>
              <a:rPr lang="ru-RU" dirty="0"/>
              <a:t>пересечении границы вы заполняли специальный документ, который называется миграционная карта. Миграционная карта содержит основные сведения о вас, то есть иностранных гражданах, и подтверждает ваше право на пребывание в России.</a:t>
            </a:r>
          </a:p>
          <a:p>
            <a:pPr marL="0" indent="0" algn="just">
              <a:buNone/>
            </a:pPr>
            <a:r>
              <a:rPr lang="ru-RU" dirty="0" smtClean="0"/>
              <a:t>  Бланк </a:t>
            </a:r>
            <a:r>
              <a:rPr lang="ru-RU" dirty="0"/>
              <a:t>миграционной карты выдается бесплатно и должен быть заполнен до прохождения паспортного контроля. Вам его могут выдать как сотрудники пограничной службы при прохождении пограничного контроля в аэропорту, так и экипаж самолета, проводник поезда или водитель автобуса, на котором вы въезжаете в Россию.</a:t>
            </a:r>
          </a:p>
          <a:p>
            <a:pPr marL="0" indent="0" algn="just">
              <a:buNone/>
            </a:pPr>
            <a:r>
              <a:rPr lang="ru-RU" dirty="0" smtClean="0"/>
              <a:t>  Одна </a:t>
            </a:r>
            <a:r>
              <a:rPr lang="ru-RU" dirty="0"/>
              <a:t>часть этого документа (часть А) отдается сотрудникам пограничной службы, а вторая часть (часть Б) остается у </a:t>
            </a:r>
            <a:r>
              <a:rPr lang="ru-RU" dirty="0" smtClean="0"/>
              <a:t>вас.</a:t>
            </a:r>
            <a:endParaRPr lang="ru-RU" dirty="0"/>
          </a:p>
        </p:txBody>
      </p:sp>
    </p:spTree>
    <p:extLst>
      <p:ext uri="{BB962C8B-B14F-4D97-AF65-F5344CB8AC3E}">
        <p14:creationId xmlns:p14="http://schemas.microsoft.com/office/powerpoint/2010/main" val="232377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76672" y="251520"/>
            <a:ext cx="5904656" cy="8679299"/>
          </a:xfrm>
          <a:prstGeom prst="rect">
            <a:avLst/>
          </a:prstGeom>
        </p:spPr>
        <p:txBody>
          <a:bodyPr wrap="square">
            <a:spAutoFit/>
          </a:bodyPr>
          <a:lstStyle/>
          <a:p>
            <a:pPr algn="ctr"/>
            <a:r>
              <a:rPr lang="ru-RU" sz="2000" b="1" u="sng" dirty="0"/>
              <a:t>несколько моментов, которые вы можете не знать</a:t>
            </a:r>
            <a:r>
              <a:rPr lang="ru-RU" sz="2000" b="1" dirty="0"/>
              <a:t>:</a:t>
            </a:r>
          </a:p>
          <a:p>
            <a:r>
              <a:rPr lang="ru-RU" dirty="0" smtClean="0">
                <a:solidFill>
                  <a:srgbClr val="FF0000"/>
                </a:solidFill>
              </a:rPr>
              <a:t>!!! </a:t>
            </a:r>
            <a:r>
              <a:rPr lang="ru-RU" dirty="0" smtClean="0"/>
              <a:t>Если </a:t>
            </a:r>
            <a:r>
              <a:rPr lang="ru-RU" dirty="0"/>
              <a:t>миграционная карта испорчена (разорвана, испачкана так, что ничего не понять) или потеряна, вы обязаны в течение трех рабочих дней заявить об этом в ближайшее к месту вашего пребывания отделение МВД России и написать соответствующее заявление. В этом случае в течение трех рабочих дней вам выдадут дубликат миграционной карты.</a:t>
            </a:r>
          </a:p>
          <a:p>
            <a:r>
              <a:rPr lang="ru-RU" u="sng" dirty="0"/>
              <a:t>Важно</a:t>
            </a:r>
            <a:r>
              <a:rPr lang="ru-RU" dirty="0"/>
              <a:t>! Дубликат выдается бесплатно. Миграционные карты на территории России не продаются! Если вам предложили купить такой документ, помните, что это мошенничество и вас пытаются </a:t>
            </a:r>
            <a:r>
              <a:rPr lang="ru-RU" dirty="0" smtClean="0"/>
              <a:t>обмануть.</a:t>
            </a:r>
          </a:p>
          <a:p>
            <a:r>
              <a:rPr lang="ru-RU" dirty="0" smtClean="0">
                <a:solidFill>
                  <a:srgbClr val="FF0000"/>
                </a:solidFill>
              </a:rPr>
              <a:t>!!! </a:t>
            </a:r>
            <a:r>
              <a:rPr lang="ru-RU" dirty="0" smtClean="0"/>
              <a:t>Поддельная </a:t>
            </a:r>
            <a:r>
              <a:rPr lang="ru-RU" dirty="0"/>
              <a:t>миграционная карта, то есть та, что «куплена с рук», не пройдет проверку в официальных базах (МВД России, ФСБ России) и ваше пребывание в стране будет нелегальным.</a:t>
            </a:r>
          </a:p>
          <a:p>
            <a:r>
              <a:rPr lang="ru-RU" dirty="0"/>
              <a:t>Предоставление поддельной миграционной карты наказывается административным штрафом в размере от 2 до 5 тыс. рублей и выдворением за пределы России</a:t>
            </a:r>
            <a:r>
              <a:rPr lang="ru-RU" dirty="0" smtClean="0"/>
              <a:t>!</a:t>
            </a:r>
          </a:p>
          <a:p>
            <a:r>
              <a:rPr lang="ru-RU" dirty="0" smtClean="0">
                <a:solidFill>
                  <a:srgbClr val="FF0000"/>
                </a:solidFill>
              </a:rPr>
              <a:t>!!!</a:t>
            </a:r>
            <a:r>
              <a:rPr lang="ru-RU" dirty="0" smtClean="0"/>
              <a:t> В </a:t>
            </a:r>
            <a:r>
              <a:rPr lang="ru-RU" dirty="0"/>
              <a:t>миграционной карте указывается настоящая цель вашего приезда в Россию.</a:t>
            </a:r>
          </a:p>
          <a:p>
            <a:r>
              <a:rPr lang="ru-RU" dirty="0"/>
              <a:t>Но если вдруг цель вашего приезда в страну изменилась, вам не нужно уезжать и заново пересекать границу с Россией</a:t>
            </a:r>
            <a:r>
              <a:rPr lang="ru-RU" dirty="0" smtClean="0"/>
              <a:t>.  В </a:t>
            </a:r>
            <a:r>
              <a:rPr lang="ru-RU" dirty="0"/>
              <a:t>этом случае, чтобы, например, изменить цель въезда с «Частной» на «Работу», вам необходимо подать заявление на оформление патента. При его получении (после выдачи документа) в базе МВД России цель приезда изменится автоматически.</a:t>
            </a:r>
          </a:p>
          <a:p>
            <a:endParaRPr lang="ru-RU" dirty="0"/>
          </a:p>
          <a:p>
            <a:endParaRPr lang="ru-RU" dirty="0"/>
          </a:p>
        </p:txBody>
      </p:sp>
    </p:spTree>
    <p:extLst>
      <p:ext uri="{BB962C8B-B14F-4D97-AF65-F5344CB8AC3E}">
        <p14:creationId xmlns:p14="http://schemas.microsoft.com/office/powerpoint/2010/main" val="161379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2444" y="755576"/>
            <a:ext cx="5786876" cy="3693319"/>
          </a:xfrm>
          <a:prstGeom prst="rect">
            <a:avLst/>
          </a:prstGeom>
        </p:spPr>
        <p:txBody>
          <a:bodyPr wrap="square">
            <a:spAutoFit/>
          </a:bodyPr>
          <a:lstStyle/>
          <a:p>
            <a:pPr algn="ctr"/>
            <a:endParaRPr lang="ru-RU" dirty="0" smtClean="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ОБРАЩАЕМ  ВАШЕ ВНИМАНИЕ:</a:t>
            </a:r>
          </a:p>
          <a:p>
            <a:pPr algn="ct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патент необходимо оформить в первые 30 суток после приезда в Россию, иначе такой способ изменения цели въезда не сработает</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 новую миграционную карту вам не дадут – изменения будут только в базе данных МВД России</a:t>
            </a:r>
            <a:r>
              <a:rPr lang="ru-RU"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Когда вы будете покидать Россию, вам необходимо будет сдать миграционную карту сотруднику погранслужбы.</a:t>
            </a: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9394" y="4572000"/>
            <a:ext cx="3212976" cy="3212976"/>
          </a:xfrm>
          <a:prstGeom prst="rect">
            <a:avLst/>
          </a:prstGeom>
        </p:spPr>
      </p:pic>
    </p:spTree>
    <p:extLst>
      <p:ext uri="{BB962C8B-B14F-4D97-AF65-F5344CB8AC3E}">
        <p14:creationId xmlns:p14="http://schemas.microsoft.com/office/powerpoint/2010/main" val="3959580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2776" y="6156176"/>
            <a:ext cx="4114800" cy="755651"/>
          </a:xfrm>
        </p:spPr>
        <p:txBody>
          <a:bodyPr anchor="ctr"/>
          <a:lstStyle/>
          <a:p>
            <a:pPr algn="ctr"/>
            <a:r>
              <a:rPr lang="ru-RU" dirty="0" smtClean="0">
                <a:latin typeface="Times New Roman" pitchFamily="18" charset="0"/>
                <a:cs typeface="Times New Roman" pitchFamily="18" charset="0"/>
              </a:rPr>
              <a:t>Миграционный учет</a:t>
            </a:r>
            <a:endParaRPr lang="ru-RU" dirty="0">
              <a:latin typeface="Times New Roman" pitchFamily="18" charset="0"/>
              <a:cs typeface="Times New Roman" pitchFamily="18" charset="0"/>
            </a:endParaRPr>
          </a:p>
        </p:txBody>
      </p:sp>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l="20790" r="20790"/>
          <a:stretch>
            <a:fillRect/>
          </a:stretch>
        </p:blipFill>
        <p:spPr>
          <a:xfrm>
            <a:off x="1344216" y="817033"/>
            <a:ext cx="4533056" cy="5339143"/>
          </a:xfrm>
        </p:spPr>
      </p:pic>
      <p:sp>
        <p:nvSpPr>
          <p:cNvPr id="4" name="Текст 3"/>
          <p:cNvSpPr>
            <a:spLocks noGrp="1"/>
          </p:cNvSpPr>
          <p:nvPr>
            <p:ph type="body" sz="half" idx="2"/>
          </p:nvPr>
        </p:nvSpPr>
        <p:spPr>
          <a:xfrm>
            <a:off x="1124744" y="6948264"/>
            <a:ext cx="4821088" cy="1520005"/>
          </a:xfrm>
        </p:spPr>
        <p:txBody>
          <a:bodyPr>
            <a:normAutofit fontScale="77500" lnSpcReduction="20000"/>
          </a:bodyPr>
          <a:lstStyle/>
          <a:p>
            <a:r>
              <a:rPr lang="ru-RU" sz="1600" dirty="0"/>
              <a:t>Срок постановки на миграционный учет отличается для граждан разных стран. Лектор озвучивает сроки постановки на миграционный учет в зависимости от стран исхода слушателей курса.</a:t>
            </a:r>
          </a:p>
          <a:p>
            <a:r>
              <a:rPr lang="ru-RU" sz="1600" dirty="0"/>
              <a:t>Для граждан Таджикистана и Узбекистана он составляет 15 дней с момента прибытия в Россию.</a:t>
            </a:r>
          </a:p>
          <a:p>
            <a:r>
              <a:rPr lang="ru-RU" sz="1600" dirty="0"/>
              <a:t>Для граждан Армении, Казахстана, Киргизии – 30 дней с момента прибытия в Россию.</a:t>
            </a:r>
          </a:p>
          <a:p>
            <a:r>
              <a:rPr lang="ru-RU" sz="1600" dirty="0"/>
              <a:t>Для граждан остальных стран – 7 дней.</a:t>
            </a:r>
          </a:p>
          <a:p>
            <a:endParaRPr lang="ru-RU" dirty="0"/>
          </a:p>
        </p:txBody>
      </p:sp>
    </p:spTree>
    <p:extLst>
      <p:ext uri="{BB962C8B-B14F-4D97-AF65-F5344CB8AC3E}">
        <p14:creationId xmlns:p14="http://schemas.microsoft.com/office/powerpoint/2010/main" val="405867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latin typeface="Times New Roman" pitchFamily="18" charset="0"/>
                <a:cs typeface="Times New Roman" pitchFamily="18" charset="0"/>
              </a:rPr>
              <a:t>Срок временного пребывания иностранного гражданина </a:t>
            </a: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в Российской Федерации</a:t>
            </a:r>
            <a:r>
              <a:rPr lang="ru-RU" dirty="0"/>
              <a:t/>
            </a:r>
            <a:br>
              <a:rPr lang="ru-RU" dirty="0"/>
            </a:br>
            <a:endParaRPr lang="ru-RU" dirty="0"/>
          </a:p>
        </p:txBody>
      </p:sp>
      <p:sp>
        <p:nvSpPr>
          <p:cNvPr id="3" name="Объект 2"/>
          <p:cNvSpPr>
            <a:spLocks noGrp="1"/>
          </p:cNvSpPr>
          <p:nvPr>
            <p:ph idx="1"/>
          </p:nvPr>
        </p:nvSpPr>
        <p:spPr/>
        <p:txBody>
          <a:bodyPr>
            <a:normAutofit fontScale="70000" lnSpcReduction="20000"/>
          </a:bodyPr>
          <a:lstStyle/>
          <a:p>
            <a:pPr marL="0" indent="0" algn="just">
              <a:buNone/>
            </a:pPr>
            <a:r>
              <a:rPr lang="ru-RU" sz="3400" dirty="0" smtClean="0">
                <a:latin typeface="Times New Roman" pitchFamily="18" charset="0"/>
                <a:cs typeface="Times New Roman" pitchFamily="18" charset="0"/>
              </a:rPr>
              <a:t>  Если </a:t>
            </a:r>
            <a:r>
              <a:rPr lang="ru-RU" sz="3400" dirty="0">
                <a:latin typeface="Times New Roman" pitchFamily="18" charset="0"/>
                <a:cs typeface="Times New Roman" pitchFamily="18" charset="0"/>
              </a:rPr>
              <a:t>вы въехали в страну в безвизовом порядке, то </a:t>
            </a:r>
            <a:r>
              <a:rPr lang="ru-RU" sz="3400" u="sng" dirty="0">
                <a:latin typeface="Times New Roman" pitchFamily="18" charset="0"/>
                <a:cs typeface="Times New Roman" pitchFamily="18" charset="0"/>
              </a:rPr>
              <a:t>срок вашего пребывания не может превышать 90 суток </a:t>
            </a:r>
            <a:r>
              <a:rPr lang="ru-RU" sz="3400" dirty="0">
                <a:latin typeface="Times New Roman" pitchFamily="18" charset="0"/>
                <a:cs typeface="Times New Roman" pitchFamily="18" charset="0"/>
              </a:rPr>
              <a:t>(в сумме) в течение каждого периода в 180 суток. Проще говоря вы можете находиться в России не более трех месяцев в течение полугода.</a:t>
            </a:r>
          </a:p>
          <a:p>
            <a:pPr marL="0" indent="0" algn="just">
              <a:buNone/>
            </a:pPr>
            <a:r>
              <a:rPr lang="ru-RU" sz="3400" dirty="0" smtClean="0">
                <a:latin typeface="Times New Roman" pitchFamily="18" charset="0"/>
                <a:cs typeface="Times New Roman" pitchFamily="18" charset="0"/>
              </a:rPr>
              <a:t>   В </a:t>
            </a:r>
            <a:r>
              <a:rPr lang="ru-RU" sz="3400" dirty="0">
                <a:latin typeface="Times New Roman" pitchFamily="18" charset="0"/>
                <a:cs typeface="Times New Roman" pitchFamily="18" charset="0"/>
              </a:rPr>
              <a:t>случае нарушения сроков пребывания в России вам придется заплатить штраф в размере </a:t>
            </a:r>
            <a:r>
              <a:rPr lang="ru-RU" sz="3400" u="sng" dirty="0">
                <a:latin typeface="Times New Roman" pitchFamily="18" charset="0"/>
                <a:cs typeface="Times New Roman" pitchFamily="18" charset="0"/>
              </a:rPr>
              <a:t>от 2 до 7 тыс. рублей</a:t>
            </a:r>
            <a:r>
              <a:rPr lang="ru-RU" sz="3400" dirty="0">
                <a:latin typeface="Times New Roman" pitchFamily="18" charset="0"/>
                <a:cs typeface="Times New Roman" pitchFamily="18" charset="0"/>
              </a:rPr>
              <a:t>. В отдельных случаях такое нарушение миграционного законодательства приведет к вашему выдворению из страны с последующим запретом на въезд в Россию на срок до 10 лет.</a:t>
            </a:r>
          </a:p>
          <a:p>
            <a:pPr marL="0" indent="0" algn="just">
              <a:buNone/>
            </a:pPr>
            <a:r>
              <a:rPr lang="ru-RU" sz="3400" dirty="0" smtClean="0">
                <a:latin typeface="Times New Roman" pitchFamily="18" charset="0"/>
                <a:cs typeface="Times New Roman" pitchFamily="18" charset="0"/>
              </a:rPr>
              <a:t>  Однако </a:t>
            </a:r>
            <a:r>
              <a:rPr lang="ru-RU" sz="3400" dirty="0">
                <a:latin typeface="Times New Roman" pitchFamily="18" charset="0"/>
                <a:cs typeface="Times New Roman" pitchFamily="18" charset="0"/>
              </a:rPr>
              <a:t>если вы приехали в Россию работать, вы можете продлить срок своего легального пребывания на срок действия вашего патента.</a:t>
            </a:r>
          </a:p>
          <a:p>
            <a:pPr marL="0" indent="0">
              <a:buNone/>
            </a:pPr>
            <a:endParaRPr lang="ru-RU" dirty="0"/>
          </a:p>
        </p:txBody>
      </p:sp>
    </p:spTree>
    <p:extLst>
      <p:ext uri="{BB962C8B-B14F-4D97-AF65-F5344CB8AC3E}">
        <p14:creationId xmlns:p14="http://schemas.microsoft.com/office/powerpoint/2010/main" val="3990844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4664" y="1331640"/>
            <a:ext cx="6172200" cy="1524000"/>
          </a:xfrm>
        </p:spPr>
        <p:txBody>
          <a:bodyPr/>
          <a:lstStyle/>
          <a:p>
            <a:r>
              <a:rPr lang="ru-RU" b="1" dirty="0" smtClean="0">
                <a:latin typeface="Times New Roman" pitchFamily="18" charset="0"/>
                <a:cs typeface="Times New Roman" pitchFamily="18" charset="0"/>
              </a:rPr>
              <a:t>ПРАВО НА ТРУД</a:t>
            </a:r>
            <a:endParaRPr lang="ru-RU" b="1" dirty="0">
              <a:latin typeface="Times New Roman" pitchFamily="18" charset="0"/>
              <a:cs typeface="Times New Roman" pitchFamily="18" charset="0"/>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42900" y="3414713"/>
            <a:ext cx="6172200" cy="3471862"/>
          </a:xfrm>
        </p:spPr>
      </p:pic>
    </p:spTree>
    <p:extLst>
      <p:ext uri="{BB962C8B-B14F-4D97-AF65-F5344CB8AC3E}">
        <p14:creationId xmlns:p14="http://schemas.microsoft.com/office/powerpoint/2010/main" val="410976826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TotalTime>
  <Words>1617</Words>
  <Application>Microsoft Office PowerPoint</Application>
  <PresentationFormat>Экран (4:3)</PresentationFormat>
  <Paragraphs>118</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СОДЕЙСТВИЕ АДАПТАЦИИ ТРУДОВЫХ МИГРАНТОВ  ИЗ ЦЕНТРАЛЬНО-АЗИАТСКОГО РЕГИОНА  В РОССИЙСКОЙ ФЕДЕРАЦИИ</vt:lpstr>
      <vt:lpstr>Презентация PowerPoint</vt:lpstr>
      <vt:lpstr>Основы миграционного и трудового законодательства Российской Федерации</vt:lpstr>
      <vt:lpstr>Порядок въезда  иностранных граждан  в Российскую Федерацию</vt:lpstr>
      <vt:lpstr>Презентация PowerPoint</vt:lpstr>
      <vt:lpstr>Презентация PowerPoint</vt:lpstr>
      <vt:lpstr>Миграционный учет</vt:lpstr>
      <vt:lpstr>Срок временного пребывания иностранного гражданина  в Российской Федерации </vt:lpstr>
      <vt:lpstr>ПРАВО НА ТРУД</vt:lpstr>
      <vt:lpstr>Патент </vt:lpstr>
      <vt:lpstr>Презентация PowerPoint</vt:lpstr>
      <vt:lpstr>Презентация PowerPoint</vt:lpstr>
      <vt:lpstr>важно запомнить о Патенте</vt:lpstr>
      <vt:lpstr>важно запомнить о Патенте</vt:lpstr>
      <vt:lpstr>важно запомнить о Патенте</vt:lpstr>
      <vt:lpstr>ВАЖНО!!!</vt:lpstr>
      <vt:lpstr>Трудовой договор – это соглашение между работником и работодателем, которое устанавливает их взаимные права и обязанности. Заключать такие договоры можно как с человеком, так и с компанией.</vt:lpstr>
      <vt:lpstr>Презентация PowerPoint</vt:lpstr>
      <vt:lpstr>Заключение договора оказания услуг или подряда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Pogodina_EA</cp:lastModifiedBy>
  <cp:revision>86</cp:revision>
  <dcterms:created xsi:type="dcterms:W3CDTF">2024-06-17T05:52:49Z</dcterms:created>
  <dcterms:modified xsi:type="dcterms:W3CDTF">2024-11-14T10:04:25Z</dcterms:modified>
</cp:coreProperties>
</file>