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3" r:id="rId4"/>
    <p:sldId id="259" r:id="rId5"/>
    <p:sldId id="297" r:id="rId6"/>
    <p:sldId id="289" r:id="rId7"/>
    <p:sldId id="263" r:id="rId8"/>
    <p:sldId id="294" r:id="rId9"/>
    <p:sldId id="264" r:id="rId10"/>
    <p:sldId id="271" r:id="rId11"/>
    <p:sldId id="292" r:id="rId12"/>
    <p:sldId id="296" r:id="rId13"/>
    <p:sldId id="267" r:id="rId14"/>
    <p:sldId id="295" r:id="rId15"/>
    <p:sldId id="269" r:id="rId16"/>
    <p:sldId id="270" r:id="rId17"/>
    <p:sldId id="272" r:id="rId18"/>
    <p:sldId id="273" r:id="rId19"/>
    <p:sldId id="274" r:id="rId20"/>
    <p:sldId id="299" r:id="rId21"/>
    <p:sldId id="301" r:id="rId22"/>
    <p:sldId id="304" r:id="rId23"/>
    <p:sldId id="275" r:id="rId24"/>
    <p:sldId id="278" r:id="rId25"/>
    <p:sldId id="279" r:id="rId26"/>
    <p:sldId id="280" r:id="rId27"/>
    <p:sldId id="303" r:id="rId28"/>
    <p:sldId id="302" r:id="rId29"/>
    <p:sldId id="287" r:id="rId3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85292"/>
    <a:srgbClr val="3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9467" autoAdjust="0"/>
  </p:normalViewPr>
  <p:slideViewPr>
    <p:cSldViewPr snapToGrid="0">
      <p:cViewPr>
        <p:scale>
          <a:sx n="69" d="100"/>
          <a:sy n="69" d="100"/>
        </p:scale>
        <p:origin x="-726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9956488734979424E-2"/>
                  <c:y val="6.897786539888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57190631731449E-2"/>
                  <c:y val="6.1640989400514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218370336933645E-2"/>
                  <c:y val="-6.6887816854987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303792409207242E-2"/>
                  <c:y val="5.1755753087017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7432655162179961E-4"/>
                  <c:y val="2.5053800877574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729689923188176E-4"/>
                  <c:y val="1.5222343843546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5558292875123187E-3"/>
                  <c:y val="7.3666813821749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73994256330938E-2"/>
                  <c:y val="4.6187545841976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8915855497185833E-2"/>
                  <c:y val="-0.14844852178255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8459758498160277E-2"/>
                  <c:y val="-2.153050213864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Сельское хозяйство - 6</c:v>
                </c:pt>
                <c:pt idx="1">
                  <c:v>Обрабатывающие производства - 26</c:v>
                </c:pt>
                <c:pt idx="2">
                  <c:v>Строительство - 48</c:v>
                </c:pt>
                <c:pt idx="3">
                  <c:v>Торговля - 145</c:v>
                </c:pt>
                <c:pt idx="4">
                  <c:v>Транспортировка и хранение - 40</c:v>
                </c:pt>
                <c:pt idx="5">
                  <c:v>Деятельность гостиниц, общественное питание - 20</c:v>
                </c:pt>
                <c:pt idx="6">
                  <c:v>Деятельность в области информатизации и связи -8</c:v>
                </c:pt>
                <c:pt idx="7">
                  <c:v>Деятельность по операциям с недвиж.имуществом - 17</c:v>
                </c:pt>
                <c:pt idx="8">
                  <c:v>Деятельность профессиональная, научная и техническая -6</c:v>
                </c:pt>
                <c:pt idx="9">
                  <c:v>Деятельность административная - 4</c:v>
                </c:pt>
                <c:pt idx="10">
                  <c:v>Образование - 10</c:v>
                </c:pt>
                <c:pt idx="11">
                  <c:v>Деятельность в области здравоохранения и социальных услуг - 2</c:v>
                </c:pt>
                <c:pt idx="12">
                  <c:v>Деятельность в области культуры, спорта, организации досуга -9</c:v>
                </c:pt>
                <c:pt idx="13">
                  <c:v>Предоставление прочих видов услуг - 61</c:v>
                </c:pt>
              </c:strCache>
            </c:strRef>
          </c:cat>
          <c:val>
            <c:numRef>
              <c:f>Лист1!$B$2:$B$15</c:f>
              <c:numCache>
                <c:formatCode>0%</c:formatCode>
                <c:ptCount val="14"/>
                <c:pt idx="0">
                  <c:v>0.01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0.37</c:v>
                </c:pt>
                <c:pt idx="4">
                  <c:v>0.1</c:v>
                </c:pt>
                <c:pt idx="5">
                  <c:v>0.05</c:v>
                </c:pt>
                <c:pt idx="6">
                  <c:v>0.02</c:v>
                </c:pt>
                <c:pt idx="7">
                  <c:v>0.04</c:v>
                </c:pt>
                <c:pt idx="8">
                  <c:v>0.01</c:v>
                </c:pt>
                <c:pt idx="9">
                  <c:v>0.01</c:v>
                </c:pt>
                <c:pt idx="10">
                  <c:v>0.02</c:v>
                </c:pt>
                <c:pt idx="11">
                  <c:v>0.01</c:v>
                </c:pt>
                <c:pt idx="12">
                  <c:v>0.02</c:v>
                </c:pt>
                <c:pt idx="13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09514308054132"/>
          <c:y val="9.8146753070602472E-2"/>
          <c:w val="0.43490485691945885"/>
          <c:h val="0.82230742914309951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Объем инвестиций в основной капитал, </a:t>
            </a:r>
            <a:r>
              <a:rPr lang="ru-RU" sz="1600" b="1" i="0" u="none" strike="noStrike" baseline="0" dirty="0" smtClean="0">
                <a:effectLst/>
              </a:rPr>
              <a:t>₽</a:t>
            </a:r>
            <a:r>
              <a:rPr lang="ru-RU" sz="2160" b="1" i="0" u="none" strike="noStrike" baseline="0" dirty="0" smtClean="0">
                <a:effectLst/>
              </a:rPr>
              <a:t> 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млн.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52389058236782"/>
          <c:y val="3.8817547212414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16168915125383"/>
          <c:y val="0.24769224715010052"/>
          <c:w val="0.50802398753726763"/>
          <c:h val="0.61165489213803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3078514220174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5773983509910582E-3"/>
                  <c:y val="-1.455696226712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360.7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7886991754954597E-3"/>
                  <c:y val="9.704386803103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495.7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5563520"/>
        <c:axId val="35448512"/>
      </c:barChart>
      <c:catAx>
        <c:axId val="35563520"/>
        <c:scaling>
          <c:orientation val="minMax"/>
        </c:scaling>
        <c:delete val="1"/>
        <c:axPos val="b"/>
        <c:majorTickMark val="none"/>
        <c:minorTickMark val="none"/>
        <c:tickLblPos val="none"/>
        <c:crossAx val="35448512"/>
        <c:crosses val="autoZero"/>
        <c:auto val="1"/>
        <c:lblAlgn val="ctr"/>
        <c:lblOffset val="100"/>
        <c:noMultiLvlLbl val="0"/>
      </c:catAx>
      <c:valAx>
        <c:axId val="35448512"/>
        <c:scaling>
          <c:orientation val="minMax"/>
          <c:max val="6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5563520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69964087904980676"/>
          <c:y val="0.3709180923009448"/>
          <c:w val="0.23595123496676992"/>
          <c:h val="0.4040207490487600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занятых в сфере малого и среднего предпринимательства 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02021034797976"/>
          <c:y val="5.010804794432722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22186055072619"/>
          <c:y val="0.39734932371890125"/>
          <c:w val="0.52941829375803906"/>
          <c:h val="0.53553587795415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649450616951082E-17"/>
                  <c:y val="-4.00864383554617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2071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35564032"/>
        <c:axId val="35450240"/>
      </c:barChart>
      <c:catAx>
        <c:axId val="35564032"/>
        <c:scaling>
          <c:orientation val="minMax"/>
        </c:scaling>
        <c:delete val="1"/>
        <c:axPos val="b"/>
        <c:majorTickMark val="none"/>
        <c:minorTickMark val="none"/>
        <c:tickLblPos val="none"/>
        <c:crossAx val="35450240"/>
        <c:crosses val="autoZero"/>
        <c:auto val="1"/>
        <c:lblAlgn val="ctr"/>
        <c:lblOffset val="100"/>
        <c:noMultiLvlLbl val="0"/>
      </c:catAx>
      <c:valAx>
        <c:axId val="35450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5564032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71999306288208365"/>
          <c:y val="0.40560728784074962"/>
          <c:w val="0.22861445521945861"/>
          <c:h val="0.4172276203451300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Оборот СМСП, </a:t>
            </a:r>
            <a:r>
              <a:rPr lang="ru-RU" sz="1600" b="1" i="0" u="none" strike="noStrike" baseline="0" dirty="0" smtClean="0">
                <a:effectLst/>
              </a:rPr>
              <a:t>₽</a:t>
            </a:r>
            <a:r>
              <a:rPr lang="ru-RU" sz="2160" b="1" i="0" u="none" strike="noStrike" baseline="0" dirty="0" smtClean="0">
                <a:effectLst/>
              </a:rPr>
              <a:t> </a:t>
            </a:r>
            <a:r>
              <a:rPr lang="ru-RU" sz="1600" b="1" i="0" u="none" strike="noStrike" baseline="0" dirty="0" smtClean="0">
                <a:effectLst/>
              </a:rPr>
              <a:t>млн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799723560743401"/>
          <c:y val="3.15100770218759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552141565527405"/>
          <c:y val="0.23904321842768855"/>
          <c:w val="0.50655033554044859"/>
          <c:h val="0.68224733839093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72651155328138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3706.9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3108.1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38562816"/>
        <c:axId val="35451968"/>
      </c:barChart>
      <c:catAx>
        <c:axId val="38562816"/>
        <c:scaling>
          <c:orientation val="minMax"/>
        </c:scaling>
        <c:delete val="1"/>
        <c:axPos val="b"/>
        <c:majorTickMark val="none"/>
        <c:minorTickMark val="none"/>
        <c:tickLblPos val="none"/>
        <c:crossAx val="35451968"/>
        <c:crosses val="autoZero"/>
        <c:auto val="1"/>
        <c:lblAlgn val="ctr"/>
        <c:lblOffset val="100"/>
        <c:noMultiLvlLbl val="0"/>
      </c:catAx>
      <c:valAx>
        <c:axId val="35451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856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22883176457091"/>
          <c:y val="0.41929326453495347"/>
          <c:w val="0.22111953425800321"/>
          <c:h val="0.4372841952566171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</a:rPr>
              <a:t>Количество СМСП , ед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205665749818115"/>
          <c:y val="4.04649486322170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8.59880158434611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483772441051416E-2"/>
                  <c:y val="-2.5290592895135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94590813683827E-3"/>
                  <c:y val="-4.0464948632217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38490624"/>
        <c:axId val="35453696"/>
      </c:barChart>
      <c:catAx>
        <c:axId val="38490624"/>
        <c:scaling>
          <c:orientation val="minMax"/>
        </c:scaling>
        <c:delete val="1"/>
        <c:axPos val="b"/>
        <c:majorTickMark val="none"/>
        <c:minorTickMark val="none"/>
        <c:tickLblPos val="none"/>
        <c:crossAx val="35453696"/>
        <c:crosses val="autoZero"/>
        <c:auto val="1"/>
        <c:lblAlgn val="ctr"/>
        <c:lblOffset val="100"/>
        <c:noMultiLvlLbl val="0"/>
      </c:catAx>
      <c:valAx>
        <c:axId val="35453696"/>
        <c:scaling>
          <c:orientation val="minMax"/>
          <c:max val="40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8490624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7533022507366155"/>
          <c:y val="0.4115062240746533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i="0" u="none" strike="noStrike" baseline="0" dirty="0" err="1" smtClean="0">
                <a:effectLst/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109506499861104E-2"/>
                  <c:y val="-2.53968507905019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36047282696445E-2"/>
                  <c:y val="-2.5638008762964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218512042145529E-3"/>
                  <c:y val="3.3836085272794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1557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38566400"/>
        <c:axId val="38396480"/>
      </c:barChart>
      <c:catAx>
        <c:axId val="38566400"/>
        <c:scaling>
          <c:orientation val="minMax"/>
        </c:scaling>
        <c:delete val="1"/>
        <c:axPos val="b"/>
        <c:majorTickMark val="none"/>
        <c:minorTickMark val="none"/>
        <c:tickLblPos val="none"/>
        <c:crossAx val="38396480"/>
        <c:crossesAt val="0"/>
        <c:auto val="1"/>
        <c:lblAlgn val="ctr"/>
        <c:lblOffset val="100"/>
        <c:noMultiLvlLbl val="0"/>
      </c:catAx>
      <c:valAx>
        <c:axId val="38396480"/>
        <c:scaling>
          <c:orientation val="minMax"/>
          <c:max val="16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8566400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7602912334391434"/>
          <c:y val="0.4067031688070679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393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991" y="1"/>
            <a:ext cx="2972392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C025AF37-D774-4A49-A8F3-B2B64F14F294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316" y="4724755"/>
            <a:ext cx="5487370" cy="4476674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911"/>
            <a:ext cx="2972393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991" y="9447911"/>
            <a:ext cx="2972392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D2FB73A-E1B9-4D6B-ACBA-CFD69C112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33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hyperlink" Target="mailto:gozhaya@list.ru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2.jpe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chart" Target="../charts/chart4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3.xml"/><Relationship Id="rId2" Type="http://schemas.openxmlformats.org/officeDocument/2006/relationships/image" Target="../media/image3.png"/><Relationship Id="rId16" Type="http://schemas.openxmlformats.org/officeDocument/2006/relationships/chart" Target="../charts/chart2.xml"/><Relationship Id="rId20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chart" Target="../charts/chart5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574896"/>
            <a:ext cx="7675327" cy="1611339"/>
          </a:xfrm>
          <a:prstGeom prst="rect">
            <a:avLst/>
          </a:prstGeom>
        </p:spPr>
        <p:txBody>
          <a:bodyPr vert="horz" wrap="square" lIns="0" tIns="132715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ОКТЯБРЬСК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xmlns="" id="{A990A578-09AB-EEBF-439B-205F69632BEB}"/>
              </a:ext>
            </a:extLst>
          </p:cNvPr>
          <p:cNvSpPr txBox="1"/>
          <p:nvPr/>
        </p:nvSpPr>
        <p:spPr>
          <a:xfrm>
            <a:off x="553157" y="5932895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xmlns="" id="{F130C793-6816-D141-4EDD-CFC5766CBD31}"/>
              </a:ext>
            </a:extLst>
          </p:cNvPr>
          <p:cNvSpPr txBox="1"/>
          <p:nvPr/>
        </p:nvSpPr>
        <p:spPr>
          <a:xfrm>
            <a:off x="5438773" y="846053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xmlns="" id="{DB7EF0EE-2585-86E7-EE52-4AA856CDD7A7}"/>
              </a:ext>
            </a:extLst>
          </p:cNvPr>
          <p:cNvSpPr txBox="1"/>
          <p:nvPr/>
        </p:nvSpPr>
        <p:spPr>
          <a:xfrm>
            <a:off x="553157" y="4933469"/>
            <a:ext cx="5777865" cy="819327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Гожая Александра Викторовна</a:t>
            </a:r>
            <a: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52" y="493700"/>
            <a:ext cx="1002777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175D614-4908-44F1-8DF3-BF8BDA49FC79}"/>
              </a:ext>
            </a:extLst>
          </p:cNvPr>
          <p:cNvSpPr txBox="1"/>
          <p:nvPr/>
        </p:nvSpPr>
        <p:spPr>
          <a:xfrm>
            <a:off x="221673" y="1246988"/>
            <a:ext cx="116676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Октябрьск входит в зону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Самарско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-Тольяттинской агломерации  и является выгодной зоной для транспортного логистического развития и позволяет использовать все преимущества автомобильной, железнодорожной и водной логистики.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протяженность автомобильных дорог общего пользования местного значения городского округа Октябрьск составляет 195,5 км, из них с твердым покрытием - 115,6 км, с усовершенствованным покрытием – 75,4 км (2022 г.).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Протяженность обслуживаемой городской автобусной маршрутной сети составляет 37,2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Пассажирские перевозки на территории городского округа Октябрьск осуществляются частными перевозчиками.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Федеральной железнодорожной магистралью «Москва - Рязань - Саранск - Самара - Уфа – Челябинск». Протяженность в границах городского округа составляет - 14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Воздушные перевозки жители городского округа Октябрьск осуществляют из международного аэропорта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Курумоч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расстояние до которого составляет 123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Имеется 6 причалов (причальных зон), которые принимают суда класса  Река-море.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C6C8533-A6F4-4805-A848-7EFAA798940D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AC579FE5-DA78-4461-B293-597AB47BCC1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BD16F00-02FF-43A5-BBE5-768D644C0AD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17863FD-A0FF-403C-94A2-A729A0A449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C134EBD4-4CB8-43CE-806F-B92CD3B9E9B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7CA5688-002F-42F3-A008-56A0868456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A5ABFC2-1988-4D83-99C7-0F00667EED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88691A1B-6EE0-48B4-8AA8-70F65F4199F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2C7A8220-0EB9-4B0D-8EE0-D1EB3A3B13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1CB9DF-316F-4205-9445-E8A7A811221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D5284A2D-4728-4500-A1F2-C7FA16E254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F81B6C4-EE56-41D8-ADC7-095D2B1BC56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C06468A-A0CE-4325-A735-3705CCD27E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3059BC84-1422-4AC1-A23E-804D1124BF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14872A71-B042-42DE-BFFB-41F1CB56E2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D448B477-6B5A-41FC-9A70-6ECF9CE250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BazarnovaIV\Desktop\Без имени-1 копия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r="5586"/>
          <a:stretch/>
        </p:blipFill>
        <p:spPr bwMode="auto">
          <a:xfrm>
            <a:off x="1323997" y="3647012"/>
            <a:ext cx="9670473" cy="295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9007565" y="5253823"/>
            <a:ext cx="1981030" cy="1131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/>
              <a:t> </a:t>
            </a:r>
            <a:r>
              <a:rPr lang="ru-RU" sz="900" dirty="0" smtClean="0"/>
              <a:t>            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Границы города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Железная дорога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Железнодорожная станция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Городской маршрут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Трасса М-5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067800" y="5417839"/>
            <a:ext cx="3374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9067800" y="5631563"/>
            <a:ext cx="3374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9194436" y="5786630"/>
            <a:ext cx="84183" cy="812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9007565" y="5994041"/>
            <a:ext cx="464457" cy="101599"/>
          </a:xfrm>
          <a:prstGeom prst="mathMinus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Минус 75"/>
          <p:cNvSpPr/>
          <p:nvPr/>
        </p:nvSpPr>
        <p:spPr>
          <a:xfrm>
            <a:off x="9007565" y="6110508"/>
            <a:ext cx="464457" cy="274320"/>
          </a:xfrm>
          <a:prstGeom prst="mathMinus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C6B9CC-7CE5-4F9D-BE77-1D3874F45DC3}"/>
              </a:ext>
            </a:extLst>
          </p:cNvPr>
          <p:cNvSpPr txBox="1"/>
          <p:nvPr/>
        </p:nvSpPr>
        <p:spPr>
          <a:xfrm>
            <a:off x="444137" y="1232828"/>
            <a:ext cx="289995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 </a:t>
            </a:r>
            <a:endParaRPr lang="ru-RU" sz="1700" dirty="0" smtClean="0"/>
          </a:p>
          <a:p>
            <a:endParaRPr lang="ru-RU" sz="1700" dirty="0" smtClean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</p:txBody>
      </p:sp>
      <p:grpSp>
        <p:nvGrpSpPr>
          <p:cNvPr id="8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9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BazarnovaIV\Downloads\1206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5" y="4511270"/>
            <a:ext cx="2913016" cy="188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" name="Рисунок 42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3458" r="2285" b="2983"/>
          <a:stretch/>
        </p:blipFill>
        <p:spPr bwMode="auto">
          <a:xfrm>
            <a:off x="829113" y="1775996"/>
            <a:ext cx="2815425" cy="1953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06240" y="123984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ТЕПЛОСНАБЖЕНИЕ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 газовых котельных  ООО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СамРЭК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-Эксплуатация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,1 котельная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твердом топливе – ПАО «РЖД»,протяженность - 33,8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4" y="1886179"/>
            <a:ext cx="2878180" cy="38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37714" y="1180274"/>
            <a:ext cx="3140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ЭЛЕКТРОСНАБЖЕНИЕ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«Самарская Сетевая Компания»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протяженность -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271,53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км 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трансформаторных подстанций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8" y="1992685"/>
            <a:ext cx="2526689" cy="176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4" name="Прямоугольник 73"/>
          <p:cNvSpPr/>
          <p:nvPr/>
        </p:nvSpPr>
        <p:spPr>
          <a:xfrm>
            <a:off x="1698172" y="3952783"/>
            <a:ext cx="4362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ОЧИСТНЫЕ СООРУЖЕНИЯ И ВОДООТВЕДЕНИЕ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очистных сооружения, протяженность  - 23,5 км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56754" y="1240970"/>
            <a:ext cx="3918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ВОДОСНАБЖЕНИЕ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 водозаборов (16 скважин), протяженность -110,7 км 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492240" y="3952782"/>
            <a:ext cx="444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ГАЗОСНАБЖЕНИЕ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ООО «Газпром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межрегионгаз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Самара», протяженность -197,6 км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oki7.vkusercdn.ru/i?r=BDHElZJBPNKGuFyY-akIDfgnypuxlKqwjGtq4LpI6YckJFn7Anpb7FSorVhAeB5e4X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2318" y="4511270"/>
            <a:ext cx="2860767" cy="191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loko\Desktop\Карта\карт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312148"/>
            <a:ext cx="11603040" cy="456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Овальная выноска 7"/>
          <p:cNvSpPr/>
          <p:nvPr/>
        </p:nvSpPr>
        <p:spPr>
          <a:xfrm>
            <a:off x="2979125" y="4401018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Овальная выноска 43"/>
          <p:cNvSpPr/>
          <p:nvPr/>
        </p:nvSpPr>
        <p:spPr>
          <a:xfrm>
            <a:off x="3174381" y="444562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Овальная выноска 44"/>
          <p:cNvSpPr/>
          <p:nvPr/>
        </p:nvSpPr>
        <p:spPr>
          <a:xfrm>
            <a:off x="1626111" y="370220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Овальная выноска 74"/>
          <p:cNvSpPr/>
          <p:nvPr/>
        </p:nvSpPr>
        <p:spPr>
          <a:xfrm>
            <a:off x="1347329" y="364273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Овальная выноска 75"/>
          <p:cNvSpPr/>
          <p:nvPr/>
        </p:nvSpPr>
        <p:spPr>
          <a:xfrm>
            <a:off x="2358374" y="36984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9" name="Овальная выноска 78"/>
          <p:cNvSpPr/>
          <p:nvPr/>
        </p:nvSpPr>
        <p:spPr>
          <a:xfrm>
            <a:off x="6934091" y="291703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0" name="Овальная выноска 79"/>
          <p:cNvSpPr/>
          <p:nvPr/>
        </p:nvSpPr>
        <p:spPr>
          <a:xfrm>
            <a:off x="8144418" y="2814490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4" name="Овальная выноска 83"/>
          <p:cNvSpPr/>
          <p:nvPr/>
        </p:nvSpPr>
        <p:spPr>
          <a:xfrm>
            <a:off x="10017513" y="2227192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5" name="Овальная выноска 84"/>
          <p:cNvSpPr/>
          <p:nvPr/>
        </p:nvSpPr>
        <p:spPr>
          <a:xfrm>
            <a:off x="10988595" y="189855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06419" y="3048772"/>
            <a:ext cx="354584" cy="292388"/>
            <a:chOff x="3306419" y="3048772"/>
            <a:chExt cx="354584" cy="292388"/>
          </a:xfrm>
        </p:grpSpPr>
        <p:sp>
          <p:nvSpPr>
            <p:cNvPr id="78" name="Овальная выноска 77"/>
            <p:cNvSpPr/>
            <p:nvPr/>
          </p:nvSpPr>
          <p:spPr>
            <a:xfrm>
              <a:off x="3385135" y="309241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6419" y="3048772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10</a:t>
              </a:r>
              <a:endParaRPr lang="ru-RU" sz="13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742593" y="2337290"/>
            <a:ext cx="354584" cy="292388"/>
            <a:chOff x="9742593" y="2337290"/>
            <a:chExt cx="354584" cy="292388"/>
          </a:xfrm>
        </p:grpSpPr>
        <p:sp>
          <p:nvSpPr>
            <p:cNvPr id="83" name="Овальная выноска 82"/>
            <p:cNvSpPr/>
            <p:nvPr/>
          </p:nvSpPr>
          <p:spPr>
            <a:xfrm>
              <a:off x="9822257" y="2374345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593" y="2337290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11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932271" y="2470976"/>
            <a:ext cx="354584" cy="292388"/>
            <a:chOff x="8932271" y="2470976"/>
            <a:chExt cx="354584" cy="292388"/>
          </a:xfrm>
        </p:grpSpPr>
        <p:sp>
          <p:nvSpPr>
            <p:cNvPr id="82" name="Овальная выноска 81"/>
            <p:cNvSpPr/>
            <p:nvPr/>
          </p:nvSpPr>
          <p:spPr>
            <a:xfrm>
              <a:off x="9011935" y="250815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932271" y="2470976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12</a:t>
              </a:r>
              <a:endParaRPr lang="ru-RU" sz="1300" dirty="0"/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22362"/>
              </p:ext>
            </p:extLst>
          </p:nvPr>
        </p:nvGraphicFramePr>
        <p:xfrm>
          <a:off x="9430872" y="2917037"/>
          <a:ext cx="2476368" cy="30594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1693"/>
                <a:gridCol w="1203042"/>
                <a:gridCol w="941633"/>
              </a:tblGrid>
              <a:tr h="194769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Кадастровый номер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Площадь</a:t>
                      </a:r>
                      <a:r>
                        <a:rPr lang="ru-RU" sz="800" kern="1200" baseline="0" dirty="0" smtClean="0">
                          <a:effectLst/>
                        </a:rPr>
                        <a:t> (</a:t>
                      </a:r>
                      <a:r>
                        <a:rPr lang="ru-RU" sz="800" kern="1200" baseline="0" dirty="0" err="1" smtClean="0">
                          <a:effectLst/>
                        </a:rPr>
                        <a:t>кв.м</a:t>
                      </a:r>
                      <a:r>
                        <a:rPr lang="ru-RU" sz="800" kern="1200" baseline="0" dirty="0" smtClean="0">
                          <a:effectLst/>
                        </a:rPr>
                        <a:t>.)</a:t>
                      </a:r>
                      <a:endParaRPr lang="ru-RU" sz="8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63:05:0102043:80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13314,0</a:t>
                      </a:r>
                      <a:endParaRPr lang="ru-RU" sz="9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63:05:0102043:84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40339,0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63:05:0102005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63:05:0101015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110000,0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5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63:05:0105004:26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28004,0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6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63:05:0105035:207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691191,0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63:05:0107028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15000,0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63:05:0107015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25000,0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63:05:0101017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180000,0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63:33:0308002:44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20000,0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63:05:0106021:257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38737,0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63:05:0106012:1012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8528,0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0" name="Овальная выноска 89"/>
          <p:cNvSpPr/>
          <p:nvPr/>
        </p:nvSpPr>
        <p:spPr>
          <a:xfrm>
            <a:off x="1395007" y="5059863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1626111" y="5028257"/>
            <a:ext cx="378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осударственная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собственность на земельный участок не разграничена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Овальная выноска 91"/>
          <p:cNvSpPr/>
          <p:nvPr/>
        </p:nvSpPr>
        <p:spPr>
          <a:xfrm>
            <a:off x="1395007" y="55275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1686943" y="5499944"/>
            <a:ext cx="3786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Частная собственность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9501" y="5974131"/>
            <a:ext cx="608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Категория земель – земли населенных пунктов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40908"/>
              </p:ext>
            </p:extLst>
          </p:nvPr>
        </p:nvGraphicFramePr>
        <p:xfrm>
          <a:off x="556781" y="1214337"/>
          <a:ext cx="11107419" cy="4663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858"/>
                <a:gridCol w="1812702"/>
                <a:gridCol w="5883148"/>
                <a:gridCol w="3029711"/>
              </a:tblGrid>
              <a:tr h="411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номер, площадь (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63:05:0102043:80,  13314,0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 (район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западнее ОАО «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Стройизоляция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63:05:0102043:84, 40339,0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собственность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63:05:0102005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630000,0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района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 110000,0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районе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63:05:0105004:26, 28004,0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ул.Котовского,32 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63:05:0105035:207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691191,0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Правая волга, район западнее ж/д моста, территория бывшего комбината строительных деталей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446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63:05:0107028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15000,0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Хлебная база, на месте бывшего доломитового карьера Первомайского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25000,0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Первомайский, западнее территории бывшего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180000,0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Пристань, восточнее </a:t>
                      </a: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ул.Артиллерийская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63:33:0308002:44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20000,0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 Центрального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въезда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63:05:0106021:257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38737,0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р-не Хлебной базы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32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63:05:0106012:1012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8528,0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пер.Школьный,5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7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03DB977-4A57-466A-AAB1-A5C85CD5E36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CB18EB5A-01D3-4894-A2D4-55080EC6DD9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6CA7D9EA-C110-447A-BD62-487B9AAE4F3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F623321-FB88-4590-A4A6-73DF52919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85AB8DBD-C24B-4861-BD71-6A78FF8E28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AFA3C4FB-BE00-4429-812F-9861289BD2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55A8F3BC-9F80-4617-9B01-E9209F0E00E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F7D40F1A-5767-493D-BD83-62B4B5CD0D8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8901813E-E273-4E22-AC4D-F9A8BE973C0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FED3753-32D1-48AC-AABE-BA820A257F0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4E75FAC-5354-4F82-AF1B-C81158F83DC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91BD28DB-C7C6-4AB3-8CFA-87CA702A8CA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77A09CE3-7B98-40AC-94D5-7D78B254A2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35046B6-8F0F-4DB8-B165-08BFA5AE8B2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5A36C93-0ECC-4A0A-AAC9-C6259A28C5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721F3798-AE13-4382-A960-AD2542CA19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B3D6289-5032-45B8-8F4D-A969FFC02141}"/>
              </a:ext>
            </a:extLst>
          </p:cNvPr>
          <p:cNvSpPr txBox="1"/>
          <p:nvPr/>
        </p:nvSpPr>
        <p:spPr>
          <a:xfrm>
            <a:off x="318975" y="1759789"/>
            <a:ext cx="11653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Уникальные транспортно-логистические условия (наличие и сочетание трех видов транспорта: автомобильного, железнодорожного и водного), что позволяет войти городскому округу в цепочку портово-логистического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«Север-Юг». 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город в Самарской области, находящийся на правом берегу реки Волга, имеющий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причалов (причальных зон)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класса «Река-море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свободных инвестиционно привлекательных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площадок, расположенных близ акватории Волги, готовых к размещению производств, 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подъездными путями (14 площадок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AE48EA4-BA27-437D-B895-0F3ED4C85F7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E423F856-83A6-464D-BA90-21F71D4DE23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BEBAB262-1055-4CF9-81E1-BB6E36F7909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2E4CE38C-08B3-47E2-9D76-337722C6D0E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A84ED58-73B0-4B4B-93E9-CDB23017246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A0770EC-9104-4668-91A7-DA372A050D9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F9F6673-5738-4963-9B00-FB2E7EBF283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0761E051-87D6-4F0E-8798-548A8541309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E7084D1B-8A33-46E6-B9B9-5ECF3CE660B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D43633E6-0906-42C2-8590-ED5BE2E2F2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2B628345-A23C-457D-9DA6-D0538806473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1B1BB6D5-2FDE-4944-9F09-7BAA0C023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E058B86F-A5D1-4FCD-8910-4ABA4751E6A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7A9A888-9EC6-44D4-B100-997BA95EC02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384F50F6-137D-4CB8-81AC-838104CC406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FE785F7-0C9A-4660-A656-78713C4332D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11"/>
              </p:ext>
            </p:extLst>
          </p:nvPr>
        </p:nvGraphicFramePr>
        <p:xfrm>
          <a:off x="1192483" y="1486339"/>
          <a:ext cx="10113106" cy="44226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801014"/>
                <a:gridCol w="6312092"/>
              </a:tblGrid>
              <a:tr h="186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76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инвестиционной привлекательности городского округа и стимулирование предпринимательской деятельности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Создание условий для привлечения инвестиций и формирования благоприятного делового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климата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7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Развитие малого и среднего предпринимательства, социального предпринимательства и самозанятости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105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2.Разработка направления инвестиционного развития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городского округа, п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ривлечение потенциальных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инвесторов для решения  задач социально - экономического развития городского округа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2.1. Формирование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перечня экономически эффективных инвестиционных проектов (существующих и развитие новых) 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2.2. Поиск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потенциальных инвесторов для реализации инвестиционного проекта: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портово-логистического комплекса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2.3. Сопровождение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поддержка реализуемых инвестиционных проектов на территории городского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13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комфортной среды проживания и жизнедеятельности для местных жителей и создание положительного имиджа города для гостей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благоприятной, комфортной и доступной городской среды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1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экологичной и безопасной среды жизнедеятельности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.3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комфортной и благоустроенной социальной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952AA40-A42D-4423-BD2E-A26F905518D6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9D252118-5DF0-4A7D-9661-A9E98248E68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00B510AD-A15B-4AF5-B459-6D56F9D548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B1C0B20B-F45E-4C04-B127-623D4857E7E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06F074EB-82A1-4F5E-85B4-71982C3C55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E2FC16EB-37C1-44A9-A782-389A681180A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5DC759E-2FA9-4312-BAFD-A7D244DFE26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93B9D8D4-294E-4835-989F-FBA3EA3D18A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A1106E08-B61C-49DC-BBF8-46F4DB602D1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7A95D4E6-25F9-4B80-9957-0136C21BFFD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FF4380B4-9549-48C5-8C3C-505AB99B0FD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7FE2A41B-E7B9-48D5-B0ED-FCE2E756F7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08397339-5D6E-4418-B99B-DE6E0F1BDEA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A68A827-A7DA-4362-8AD6-C91AC5F6A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EF8A4821-C5F4-4722-A6DF-957C6093459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DD50DC3-2E2D-4375-A6D7-D5008C5910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20714" r="2716" b="28928"/>
          <a:stretch/>
        </p:blipFill>
        <p:spPr bwMode="auto">
          <a:xfrm>
            <a:off x="331674" y="1358028"/>
            <a:ext cx="11570334" cy="345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809" y="4929858"/>
            <a:ext cx="11303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Генеральный план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г.о.Октябрьск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определяет основные направления территориального планирования и развития городского округа: жилые зоны, общественно-деловые зоны, производственные зоны, зоны транспортной и инженерной структуры, зоны садоводства и дачного хозяйства, рекреационные зоны, зоны специального назначения. Цели территориального планирования направлены на создание благоприятной среды жизнедеятельности и устойчивого развития города, обеспечение экологической безопасности и сохранение природного и культурного наследия.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4844909" y="1307408"/>
            <a:ext cx="70560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портово-логистического комплекса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крупного портово-логистического комплекса, нацеленного на формирование транспортно-логистической системы Самарской области и её успешного позиционирования в системе международных и российских транспортных коридоров.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 планируется на земельном участке в транспортно-доступной черте города, западнее железнодорожного моста через реку Волга, с расстоянием до областного центра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г.о.Самара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154 км и 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г.о.Тольятти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50 км. </a:t>
            </a:r>
          </a:p>
          <a:p>
            <a:pPr algn="just"/>
            <a:endParaRPr lang="ru-RU" sz="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Достаточная глубина реки (8 метров), наличие подъездных железнодорожных и автомобильных путей, близость расположения к автомобильной трассе федерального значения М5 (6 км).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242" r="2555" b="3040"/>
          <a:stretch/>
        </p:blipFill>
        <p:spPr bwMode="auto">
          <a:xfrm>
            <a:off x="659476" y="1460098"/>
            <a:ext cx="4033911" cy="243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5892"/>
              </p:ext>
            </p:extLst>
          </p:nvPr>
        </p:nvGraphicFramePr>
        <p:xfrm>
          <a:off x="970037" y="4138407"/>
          <a:ext cx="10280908" cy="230657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530744"/>
                <a:gridCol w="4750164"/>
              </a:tblGrid>
              <a:tr h="311270"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характеристики,  существующая инфраструктура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69,1 </a:t>
                      </a: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 (частная собственность)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Магистральный 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газопровод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811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5075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(КОС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№2)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Электричество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 КВт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обрабатываемого транспорта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автомобильный,  железнодорожный,  речной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Перспективный грузооборот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млн. тонн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B11CAB01-4582-424E-9F38-7A47960980BE}"/>
              </a:ext>
            </a:extLst>
          </p:cNvPr>
          <p:cNvGrpSpPr/>
          <p:nvPr/>
        </p:nvGrpSpPr>
        <p:grpSpPr>
          <a:xfrm>
            <a:off x="7528468" y="367068"/>
            <a:ext cx="4525599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xmlns="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xmlns="" id="{1ABC88BF-7FFF-7CEC-ED4F-8D01A96F42C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xmlns="" id="{D72BEB1E-0FF4-B3CE-12D6-B5F405F0FBB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xmlns="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xmlns="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xmlns="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xmlns="" id="{2AAA3D3D-AB6B-039D-593C-CE836BD00F9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xmlns="" id="{8592841A-EC18-7464-4393-738EFE00FC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xmlns="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xmlns="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xmlns="" id="{10C9F72C-2653-BDEF-8D7A-96BE1AC1DF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xmlns="" id="{A84094D4-2490-FE38-745B-A941A2F3CA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xmlns="" id="{D28EB228-BB9F-6664-4FE3-4AFA63D576C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xmlns="" id="{292183E0-FFB6-F24F-B91B-74EFA0F9AD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xmlns="" id="{030461B9-C591-AAAE-BC83-4EE747135E5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xmlns="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xmlns="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xmlns="" id="{D8CDA463-0AD9-0F43-FEAA-F9261DAF5EB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EABFBE0D-E4C7-1408-20A8-ED3B9F02DBB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xmlns="" id="{1B9BE5FD-4B6D-A48E-F529-3801F7F4B77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xmlns="" id="{90878C5D-452D-B7DB-0449-466D24F2600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xmlns="" id="{F44FA83C-F31A-7E12-F0C1-2E4933325B5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xmlns="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xmlns="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xmlns="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xmlns="" id="{4AE7C3F8-7488-1AB2-AC8E-F249C8974F3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xmlns="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xmlns="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Городской округ Октябрьск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400800" y="1616502"/>
            <a:ext cx="491836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расположен на правом берегу Волги у пересечения реки с железнодорожной магистралью Москва-Самара и автомагистралью М5 Москва – Челябинск в 154 километрах к западу от столицы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площадь муниципального образования 22,92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протяженность границы 60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севера на юг 3 км, с запада на восток 32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Приграничные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муниципальные образования: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г.о.Сызрань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1674" y="1293542"/>
            <a:ext cx="6069125" cy="521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9490297" y="2146751"/>
            <a:ext cx="2341341" cy="303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является перспективной площадкой для строительства портово-логистического комплекса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цепочке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портово-логистического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PetuhovaOP\Desktop\313512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" y="1442481"/>
            <a:ext cx="8868698" cy="50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4833257" y="1510145"/>
            <a:ext cx="705605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Название проекта: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мультимодального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 "Октябрьск"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мультимодального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транспортно-логистического центра "Октябрьск" с возможностью обслуживания нескольких видов транспорта: железнодорожного, автомобильного и речного.</a:t>
            </a:r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реализации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2025 – 2030 годы</a:t>
            </a:r>
          </a:p>
          <a:p>
            <a:pPr algn="just"/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23 479 </a:t>
            </a:r>
            <a:r>
              <a:rPr lang="ru-RU" spc="-25" dirty="0" smtClean="0">
                <a:latin typeface="Times New Roman" pitchFamily="18" charset="0"/>
                <a:cs typeface="Times New Roman" pitchFamily="18" charset="0"/>
              </a:rPr>
              <a:t>млн.</a:t>
            </a:r>
          </a:p>
          <a:p>
            <a:pPr algn="just"/>
            <a:endParaRPr lang="ru-RU" sz="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новых рабочих мест: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00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Инвестор: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«Нефтяной терминал Самара»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Имеющаяся инфраструктура: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емельный участок общей площадью  23,92 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/>
          <p:nvPr/>
        </p:nvPicPr>
        <p:blipFill rotWithShape="1">
          <a:blip r:embed="rId16"/>
          <a:srcRect l="11698" t="10831" r="22918" b="50401"/>
          <a:stretch/>
        </p:blipFill>
        <p:spPr bwMode="auto">
          <a:xfrm>
            <a:off x="525913" y="1856508"/>
            <a:ext cx="4167473" cy="2272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2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4833257" y="1510145"/>
            <a:ext cx="70560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Название проекта: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Запуск сборочного производства на базе цеха «Победа»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Увеличение производственных мощностей в связи с повышением заказов от основных клиентов и запуск нового сборочного производства для производства изделий из пластмасс для новых проектов основного клиента АО «АВТОВАЗ»</a:t>
            </a:r>
          </a:p>
          <a:p>
            <a:pPr algn="just"/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реализации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2024 – 2026 годы</a:t>
            </a:r>
          </a:p>
          <a:p>
            <a:pPr algn="just"/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pc="-25" dirty="0" smtClean="0">
                <a:latin typeface="Times New Roman" pitchFamily="18" charset="0"/>
                <a:cs typeface="Times New Roman" pitchFamily="18" charset="0"/>
              </a:rPr>
              <a:t>млн.</a:t>
            </a:r>
          </a:p>
          <a:p>
            <a:pPr algn="just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новых рабочих мест: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Инвестор: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Аутокомпонент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Инжиниринг-2»</a:t>
            </a:r>
          </a:p>
          <a:p>
            <a:pPr algn="just"/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8" y="1783896"/>
            <a:ext cx="3602182" cy="2496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77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4BF54AD4-D0C4-45E9-B9B7-E39C4C8CD3A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BBB4B807-0CCD-4D93-84FA-FCF9C153EB4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4284EF95-C9ED-4733-A038-A700EC6DD6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E1C285EA-2291-4160-B5D5-C695438D1FF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979BF305-6E54-4B3F-85F9-0A18227944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76086785-5C11-4211-B98C-4DF63FF9AEA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FF9D0E4-2D67-48A6-BDF7-6408E1F4BB6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32C9C685-3A62-4471-97C4-CF8EFED5B96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94242B4B-D012-462C-8AF1-B24FDE4F57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486A2108-071A-4D06-8A2D-34DBD1180E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EB5874-615C-4AA1-9AD7-ABD6D2086B9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E2D66D-3DA7-419E-BA02-D8DF4B55217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946B9D23-3802-4F2E-BDD5-D54B5281E60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551BAE26-B13E-4EE6-B1F1-E990402E135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709FE186-1924-4FF3-A78E-43ABAE20BF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AB956BE-407A-48CF-B68C-7F1FFB93E6C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056608"/>
              </p:ext>
            </p:extLst>
          </p:nvPr>
        </p:nvGraphicFramePr>
        <p:xfrm>
          <a:off x="997528" y="1365490"/>
          <a:ext cx="9991067" cy="4399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712"/>
                <a:gridCol w="5058335"/>
                <a:gridCol w="2225153"/>
                <a:gridCol w="2225867"/>
              </a:tblGrid>
              <a:tr h="43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Финансовые ресурсы </a:t>
                      </a:r>
                      <a:r>
                        <a:rPr lang="ru-RU" sz="1200" dirty="0" smtClean="0">
                          <a:effectLst/>
                        </a:rPr>
                        <a:t>, тыс. руб.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 реализации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и капитальный ремонт сетей водоснабжения и водоотведения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69048,83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насосных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станций №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заменой водопроводных сетей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207843,83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2024-2025 годы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общественных территорий и дворовых территорий многоквартирных домов в рамках муниципальной программы «Формирование современной городской среды на 2018-2028 годы»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26244,83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 общего пользования местного значения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43500,0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59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канализационных очистных сооружений № 2, № 3 со строительством канализационных насосных станций и заменой систем водоотведения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КДК «Октябрьский» по ул.3-го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Октября,105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48759,53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2024-2026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ГБОУ ООШ № 5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81913,36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здания СП «Детский сад № 5» ГБОУ СОШ № 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88485,78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2024-2027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здания СП ЦВР ГБОУ СОШ №9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45415,83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2024-2027 годы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35">
            <a:extLst>
              <a:ext uri="{FF2B5EF4-FFF2-40B4-BE49-F238E27FC236}">
                <a16:creationId xmlns="" xmlns:a16="http://schemas.microsoft.com/office/drawing/2014/main" id="{72036419-E231-6484-E28A-73A64E0DDDE1}"/>
              </a:ext>
            </a:extLst>
          </p:cNvPr>
          <p:cNvSpPr/>
          <p:nvPr/>
        </p:nvSpPr>
        <p:spPr>
          <a:xfrm>
            <a:off x="633631" y="1493421"/>
            <a:ext cx="10771300" cy="806433"/>
          </a:xfrm>
          <a:custGeom>
            <a:avLst/>
            <a:gdLst/>
            <a:ahLst/>
            <a:cxnLst/>
            <a:rect l="l" t="t" r="r" b="b"/>
            <a:pathLst>
              <a:path w="7485380" h="1421129">
                <a:moveTo>
                  <a:pt x="7396111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899"/>
                </a:lnTo>
                <a:lnTo>
                  <a:pt x="0" y="1332090"/>
                </a:lnTo>
                <a:lnTo>
                  <a:pt x="6986" y="1366694"/>
                </a:lnTo>
                <a:lnTo>
                  <a:pt x="26038" y="1394952"/>
                </a:lnTo>
                <a:lnTo>
                  <a:pt x="54296" y="1414004"/>
                </a:lnTo>
                <a:lnTo>
                  <a:pt x="88900" y="1420990"/>
                </a:lnTo>
                <a:lnTo>
                  <a:pt x="7396111" y="1420990"/>
                </a:lnTo>
                <a:lnTo>
                  <a:pt x="7430715" y="1414004"/>
                </a:lnTo>
                <a:lnTo>
                  <a:pt x="7458973" y="1394952"/>
                </a:lnTo>
                <a:lnTo>
                  <a:pt x="7478025" y="1366694"/>
                </a:lnTo>
                <a:lnTo>
                  <a:pt x="7485011" y="1332090"/>
                </a:lnTo>
                <a:lnTo>
                  <a:pt x="7485011" y="88899"/>
                </a:lnTo>
                <a:lnTo>
                  <a:pt x="7478025" y="54296"/>
                </a:lnTo>
                <a:lnTo>
                  <a:pt x="7458973" y="26038"/>
                </a:lnTo>
                <a:lnTo>
                  <a:pt x="7430715" y="6986"/>
                </a:lnTo>
                <a:lnTo>
                  <a:pt x="7396111" y="0"/>
                </a:lnTo>
                <a:close/>
              </a:path>
            </a:pathLst>
          </a:custGeom>
          <a:solidFill>
            <a:srgbClr val="185292"/>
          </a:solid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портово-логистического комплекса</a:t>
            </a:r>
          </a:p>
        </p:txBody>
      </p:sp>
      <p:sp>
        <p:nvSpPr>
          <p:cNvPr id="76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755682" y="2701635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sz="3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₽ 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5 200</a:t>
            </a:r>
            <a:r>
              <a:rPr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b="1" spc="-25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4377493" y="2701635"/>
            <a:ext cx="3413124" cy="87459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7920605" y="2754991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2400" b="1" dirty="0" err="1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35">
            <a:extLst>
              <a:ext uri="{FF2B5EF4-FFF2-40B4-BE49-F238E27FC236}">
                <a16:creationId xmlns="" xmlns:a16="http://schemas.microsoft.com/office/drawing/2014/main" id="{72036419-E231-6484-E28A-73A64E0DDDE1}"/>
              </a:ext>
            </a:extLst>
          </p:cNvPr>
          <p:cNvSpPr/>
          <p:nvPr/>
        </p:nvSpPr>
        <p:spPr>
          <a:xfrm>
            <a:off x="562429" y="3792412"/>
            <a:ext cx="10771300" cy="1053877"/>
          </a:xfrm>
          <a:custGeom>
            <a:avLst/>
            <a:gdLst/>
            <a:ahLst/>
            <a:cxnLst/>
            <a:rect l="l" t="t" r="r" b="b"/>
            <a:pathLst>
              <a:path w="7485380" h="1421129">
                <a:moveTo>
                  <a:pt x="7396111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899"/>
                </a:lnTo>
                <a:lnTo>
                  <a:pt x="0" y="1332090"/>
                </a:lnTo>
                <a:lnTo>
                  <a:pt x="6986" y="1366694"/>
                </a:lnTo>
                <a:lnTo>
                  <a:pt x="26038" y="1394952"/>
                </a:lnTo>
                <a:lnTo>
                  <a:pt x="54296" y="1414004"/>
                </a:lnTo>
                <a:lnTo>
                  <a:pt x="88900" y="1420990"/>
                </a:lnTo>
                <a:lnTo>
                  <a:pt x="7396111" y="1420990"/>
                </a:lnTo>
                <a:lnTo>
                  <a:pt x="7430715" y="1414004"/>
                </a:lnTo>
                <a:lnTo>
                  <a:pt x="7458973" y="1394952"/>
                </a:lnTo>
                <a:lnTo>
                  <a:pt x="7478025" y="1366694"/>
                </a:lnTo>
                <a:lnTo>
                  <a:pt x="7485011" y="1332090"/>
                </a:lnTo>
                <a:lnTo>
                  <a:pt x="7485011" y="88899"/>
                </a:lnTo>
                <a:lnTo>
                  <a:pt x="7478025" y="54296"/>
                </a:lnTo>
                <a:lnTo>
                  <a:pt x="7458973" y="26038"/>
                </a:lnTo>
                <a:lnTo>
                  <a:pt x="7430715" y="6986"/>
                </a:lnTo>
                <a:lnTo>
                  <a:pt x="7396111" y="0"/>
                </a:lnTo>
                <a:close/>
              </a:path>
            </a:pathLst>
          </a:custGeom>
          <a:solidFill>
            <a:srgbClr val="185292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мультимодального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«Октябрьск»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653937" y="4910036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₽ 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3 479 </a:t>
            </a:r>
            <a:r>
              <a:rPr sz="3000" b="1" spc="-25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endParaRPr sz="3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ОБЪЕМ </a:t>
            </a:r>
            <a:r>
              <a:rPr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4390099" y="4884388"/>
            <a:ext cx="3413124" cy="87459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7991807" y="4846290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2025-2030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3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№1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926990"/>
              </p:ext>
            </p:extLst>
          </p:nvPr>
        </p:nvGraphicFramePr>
        <p:xfrm>
          <a:off x="438642" y="1610879"/>
          <a:ext cx="11392996" cy="4363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708"/>
                <a:gridCol w="5196961"/>
                <a:gridCol w="1052945"/>
                <a:gridCol w="4643382"/>
              </a:tblGrid>
              <a:tr h="343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77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Актуализация инвестиционного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профиля, базы данных о свободных инвестиционных площадках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Ежегодно до 01 июня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3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16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и консультационная поддержка субъектов МСП, социальных предпринимателей,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граждан, а так же организация и проведение обучающих мероприятий.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«Мой бизнес»;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поддержки предпринимательства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94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субъектам МСП в целях возмещения затрат в связи с производством товаров, выполнением работ, оказанием услуг в части расходов на приобретение производственного оборудования для создания, и (или) развития, и (или) модернизации производства товаров, работ, услуг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2025-2030 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238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Оказание имущественной поддержки субъектам МСП и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самозанятым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2024-2026 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021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(цель №2)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7794"/>
              </p:ext>
            </p:extLst>
          </p:nvPr>
        </p:nvGraphicFramePr>
        <p:xfrm>
          <a:off x="692309" y="1357755"/>
          <a:ext cx="10836363" cy="5082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93"/>
                <a:gridCol w="4297346"/>
                <a:gridCol w="1265054"/>
                <a:gridCol w="4798670"/>
              </a:tblGrid>
              <a:tr h="472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09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регулярных очных встреч с бизнесом городского округа, обсуждение планов развития, возможных мер поддержки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городского округа, инвестиционный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уполномоченный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экономического развития, инвестиций, предпринимательства и торговли Администрации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бизнес»,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предпринимательства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27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базы потенциальных инвесторов  (внутренних и внешних) и направление </a:t>
                      </a:r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инвестиционных предложений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</a:p>
                    <a:p>
                      <a:pPr algn="l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Заключение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соглашения между Администрацией </a:t>
                      </a:r>
                      <a:r>
                        <a:rPr lang="ru-RU" sz="12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собственником земельного участка, расположенного в районе «Правая Волга», о взаимовыгодном сотрудничестве в осуществлении инвестиционной деятельности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Актуализация соглашения, по мере необходимости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Правовой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отдел Администрации </a:t>
                      </a:r>
                      <a:r>
                        <a:rPr lang="ru-RU" sz="12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9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совещания с представителями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ОАО «РЖД» , собственником земельного участка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потенциальным инвестором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взаимодействия с целью выработки решения о реализации инвестиционного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 – строительство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транспортно-логистического комплекса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06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 потенциально подходящих земельных участков и инфраструктурных объектов (муниципальной собственности) для реализации инвестиционных проектов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51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возможной адресной государственной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поддержки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инвесторам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404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Сокращение сроков оказания муниципальных услуг инвестиционной направленности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городского округа Октябрьск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00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(цель №3) 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2325"/>
              </p:ext>
            </p:extLst>
          </p:nvPr>
        </p:nvGraphicFramePr>
        <p:xfrm>
          <a:off x="603280" y="1552680"/>
          <a:ext cx="11228358" cy="4209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487"/>
                <a:gridCol w="7604888"/>
                <a:gridCol w="1565563"/>
                <a:gridCol w="1565420"/>
              </a:tblGrid>
              <a:tr h="39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99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канализационных очистных сооружений № 2, № 3 со строительством канализационных насосных станций и заменой систем водоотведения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             </a:t>
                      </a: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архитектуре, строительству </a:t>
                      </a:r>
                      <a:r>
                        <a:rPr lang="ru-RU" sz="13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и </a:t>
                      </a: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транспорту Администрации </a:t>
                      </a:r>
                      <a:r>
                        <a:rPr lang="ru-RU" sz="13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r>
                        <a:rPr lang="ru-RU" sz="13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9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</a:t>
                      </a: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насосных  станций №1, № 2 с заменой водопроводных сетей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2024-2025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9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и капитальный ремонт сетей водоснабжения  водоотведения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9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 общего пользования местного значения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04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общественных территорий, дворовых территорий многоквартирных домов в рамках муниципальной программы «Формирование современной городской среды на 2018-2028 годы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2024-2028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9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КДК «Октябрьский» по ул.3-го Октября,105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2024-2026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04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ГБОУ ООШ № 5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10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СП «Детский сад №5» ГБОУ СОШ № 3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262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СП ЦВР ГБОУ СОШ №9 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 годы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61996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49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35574"/>
            <a:ext cx="5265503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4369766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5147403" y="427196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0507D0-0853-4DA8-F552-148578F8B3C8}"/>
              </a:ext>
            </a:extLst>
          </p:cNvPr>
          <p:cNvGrpSpPr/>
          <p:nvPr/>
        </p:nvGrpSpPr>
        <p:grpSpPr>
          <a:xfrm>
            <a:off x="6472222" y="4491498"/>
            <a:ext cx="1737606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xmlns="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xmlns="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xmlns="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xmlns="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xmlns="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xmlns="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xmlns="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xmlns="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xmlns="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xmlns="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xmlns="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xmlns="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xmlns="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xmlns="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xmlns="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xmlns="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xmlns="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C8CB9E-EBAE-7CCC-4A57-CBCEB014E4AA}"/>
              </a:ext>
            </a:extLst>
          </p:cNvPr>
          <p:cNvSpPr txBox="1"/>
          <p:nvPr/>
        </p:nvSpPr>
        <p:spPr>
          <a:xfrm>
            <a:off x="8355140" y="4411552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78259651-A62C-CF3C-9ED2-AE9F9CF1959B}"/>
              </a:ext>
            </a:extLst>
          </p:cNvPr>
          <p:cNvGrpSpPr/>
          <p:nvPr/>
        </p:nvGrpSpPr>
        <p:grpSpPr>
          <a:xfrm>
            <a:off x="544747" y="4488731"/>
            <a:ext cx="1737606" cy="1735958"/>
            <a:chOff x="1363840" y="5010746"/>
            <a:chExt cx="1083513" cy="1082485"/>
          </a:xfrm>
        </p:grpSpPr>
        <p:grpSp>
          <p:nvGrpSpPr>
            <p:cNvPr id="43" name="object 106">
              <a:extLst>
                <a:ext uri="{FF2B5EF4-FFF2-40B4-BE49-F238E27FC236}">
                  <a16:creationId xmlns:a16="http://schemas.microsoft.com/office/drawing/2014/main" xmlns="" id="{ADE58473-1FAA-4376-91F6-F1FDB37FBEA4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87" name="object 107">
                <a:extLst>
                  <a:ext uri="{FF2B5EF4-FFF2-40B4-BE49-F238E27FC236}">
                    <a16:creationId xmlns:a16="http://schemas.microsoft.com/office/drawing/2014/main" xmlns="" id="{233DF2AE-C7AE-BEC7-2B82-71C3155E45F7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108">
                <a:extLst>
                  <a:ext uri="{FF2B5EF4-FFF2-40B4-BE49-F238E27FC236}">
                    <a16:creationId xmlns:a16="http://schemas.microsoft.com/office/drawing/2014/main" xmlns="" id="{214D85FD-B571-5F5E-37CC-353E0F1C9D7E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bject 109">
              <a:extLst>
                <a:ext uri="{FF2B5EF4-FFF2-40B4-BE49-F238E27FC236}">
                  <a16:creationId xmlns:a16="http://schemas.microsoft.com/office/drawing/2014/main" xmlns="" id="{F47E2BFE-F119-8547-D388-0FD31BCF93FB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110">
              <a:extLst>
                <a:ext uri="{FF2B5EF4-FFF2-40B4-BE49-F238E27FC236}">
                  <a16:creationId xmlns:a16="http://schemas.microsoft.com/office/drawing/2014/main" xmlns="" id="{6E7036A9-8665-E17D-39D5-592E77D5D51D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111">
              <a:extLst>
                <a:ext uri="{FF2B5EF4-FFF2-40B4-BE49-F238E27FC236}">
                  <a16:creationId xmlns:a16="http://schemas.microsoft.com/office/drawing/2014/main" xmlns="" id="{28774E5A-0939-33DB-1CA2-7643E3883EDE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112">
              <a:extLst>
                <a:ext uri="{FF2B5EF4-FFF2-40B4-BE49-F238E27FC236}">
                  <a16:creationId xmlns:a16="http://schemas.microsoft.com/office/drawing/2014/main" xmlns="" id="{CFCDF3B0-FD2E-92B9-91E9-15D783A0C480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113">
              <a:extLst>
                <a:ext uri="{FF2B5EF4-FFF2-40B4-BE49-F238E27FC236}">
                  <a16:creationId xmlns:a16="http://schemas.microsoft.com/office/drawing/2014/main" xmlns="" id="{CB3E604F-D16E-30CA-88A1-7C67F9915CFC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114">
              <a:extLst>
                <a:ext uri="{FF2B5EF4-FFF2-40B4-BE49-F238E27FC236}">
                  <a16:creationId xmlns:a16="http://schemas.microsoft.com/office/drawing/2014/main" xmlns="" id="{1107D09D-6CA7-A773-C074-CAC5C5EFA5C7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115">
              <a:extLst>
                <a:ext uri="{FF2B5EF4-FFF2-40B4-BE49-F238E27FC236}">
                  <a16:creationId xmlns:a16="http://schemas.microsoft.com/office/drawing/2014/main" xmlns="" id="{A833A197-8537-C600-507A-263D925E1E75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116">
              <a:extLst>
                <a:ext uri="{FF2B5EF4-FFF2-40B4-BE49-F238E27FC236}">
                  <a16:creationId xmlns:a16="http://schemas.microsoft.com/office/drawing/2014/main" xmlns="" id="{9158362A-D91D-C9AB-EF09-8E75D739F01A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117">
              <a:extLst>
                <a:ext uri="{FF2B5EF4-FFF2-40B4-BE49-F238E27FC236}">
                  <a16:creationId xmlns:a16="http://schemas.microsoft.com/office/drawing/2014/main" xmlns="" id="{0D1023DA-B3AD-9683-FAB6-D8EA5103F9FA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118">
              <a:extLst>
                <a:ext uri="{FF2B5EF4-FFF2-40B4-BE49-F238E27FC236}">
                  <a16:creationId xmlns:a16="http://schemas.microsoft.com/office/drawing/2014/main" xmlns="" id="{D81C0BF2-9A54-C40D-8E71-50B068F92E85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119">
              <a:extLst>
                <a:ext uri="{FF2B5EF4-FFF2-40B4-BE49-F238E27FC236}">
                  <a16:creationId xmlns:a16="http://schemas.microsoft.com/office/drawing/2014/main" xmlns="" id="{5A7C9A69-CA43-40DA-537B-7449A38AAAE3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120">
              <a:extLst>
                <a:ext uri="{FF2B5EF4-FFF2-40B4-BE49-F238E27FC236}">
                  <a16:creationId xmlns:a16="http://schemas.microsoft.com/office/drawing/2014/main" xmlns="" id="{45FC4750-8D85-A285-844E-F3F5BA7AFF8F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121">
              <a:extLst>
                <a:ext uri="{FF2B5EF4-FFF2-40B4-BE49-F238E27FC236}">
                  <a16:creationId xmlns:a16="http://schemas.microsoft.com/office/drawing/2014/main" xmlns="" id="{A095AC49-F1E4-B0AB-B414-C03721DBBC7D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122">
              <a:extLst>
                <a:ext uri="{FF2B5EF4-FFF2-40B4-BE49-F238E27FC236}">
                  <a16:creationId xmlns:a16="http://schemas.microsoft.com/office/drawing/2014/main" xmlns="" id="{213EDE99-4548-3112-11BA-D9C208841EBB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70307F6-5D5E-5796-6929-7A6350962CFB}"/>
              </a:ext>
            </a:extLst>
          </p:cNvPr>
          <p:cNvSpPr txBox="1"/>
          <p:nvPr/>
        </p:nvSpPr>
        <p:spPr>
          <a:xfrm>
            <a:off x="2554024" y="4417062"/>
            <a:ext cx="352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C3E6C08-6A61-524D-B2C7-376AAAF57D5B}"/>
              </a:ext>
            </a:extLst>
          </p:cNvPr>
          <p:cNvSpPr txBox="1"/>
          <p:nvPr/>
        </p:nvSpPr>
        <p:spPr>
          <a:xfrm>
            <a:off x="2571125" y="1599455"/>
            <a:ext cx="39496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</a:t>
            </a:r>
          </a:p>
          <a:p>
            <a:endParaRPr lang="ru-RU" sz="8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Александра Викторовна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Гожая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 (84646) 2 11 50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gozhaya@list.ru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oktyabrsk@mail.ru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xmlns="" id="{63EB6339-BF02-4B0F-89DB-BCD536F6D14C}"/>
              </a:ext>
            </a:extLst>
          </p:cNvPr>
          <p:cNvSpPr txBox="1"/>
          <p:nvPr/>
        </p:nvSpPr>
        <p:spPr>
          <a:xfrm>
            <a:off x="9143292" y="490967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муниципального образования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57C717E-7602-4F20-83C2-90D766E530F2}"/>
              </a:ext>
            </a:extLst>
          </p:cNvPr>
          <p:cNvSpPr/>
          <p:nvPr/>
        </p:nvSpPr>
        <p:spPr>
          <a:xfrm>
            <a:off x="469931" y="1370186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3074" name="Picture 2" descr="C:\Users\BazarnovaIV\Downloads\278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12123" r="15121" b="24104"/>
          <a:stretch/>
        </p:blipFill>
        <p:spPr bwMode="auto">
          <a:xfrm>
            <a:off x="469930" y="1370186"/>
            <a:ext cx="2025669" cy="25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95" y="249319"/>
            <a:ext cx="807800" cy="8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B150C80-1A2C-4834-A97D-6086F25256E1}"/>
              </a:ext>
            </a:extLst>
          </p:cNvPr>
          <p:cNvSpPr txBox="1"/>
          <p:nvPr/>
        </p:nvSpPr>
        <p:spPr>
          <a:xfrm>
            <a:off x="318974" y="1439155"/>
            <a:ext cx="1142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Минерально-сырьевой потенциал городского округа Октябрьск - это строительные камни, глины, пески строительные, асфальтиты и битумы. Кирпично-черепичное сырье, керамзитовое сырье, песчано-гравийные материалы.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начале прошлого столетия разработано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керамзитовой глины. Объем керамзитовой глины по данным геологической разведки составляет 3,73 млн.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расположено в 2 километрах севернее железнодорожной станции Октябрьск Куйбышевской железной дороги.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996F8FB1-DB92-4114-8B7D-91065B7CAF74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BazarnovaIV\Desktop\Без имени-1 копия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0788" r="8946"/>
          <a:stretch/>
        </p:blipFill>
        <p:spPr bwMode="auto">
          <a:xfrm>
            <a:off x="497540" y="2970893"/>
            <a:ext cx="7899328" cy="3402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91" y="2970893"/>
            <a:ext cx="3059133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353024"/>
            <a:ext cx="8748825" cy="50879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93D1A9-E626-4A6C-9C60-968BCDCAC4DC}"/>
              </a:ext>
            </a:extLst>
          </p:cNvPr>
          <p:cNvSpPr txBox="1"/>
          <p:nvPr/>
        </p:nvSpPr>
        <p:spPr>
          <a:xfrm>
            <a:off x="761998" y="1969915"/>
            <a:ext cx="617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Октябрьский техникум строительных и сервисных технологий им. В.Г.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обучающихся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выпускников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6935FE8-B426-4505-9319-A3C7A6C4D2B8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2D5571F1-BA69-4B7F-831F-F3C2F0B542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95B65261-9CE7-4907-94DC-D3993B361E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9CBDC72-5D78-476C-B556-56012E7D7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667AA36E-5717-47B2-A1F6-AB3E9C2707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6E145E2-AFA4-4D2C-9E28-29BDA91C98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7A0F2D6-E2EB-41E5-B5A3-C09BE559C8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525EEE0-AD70-46C1-B091-0F3F49CC7E5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8250306-A581-4B0A-A5AE-6FFD88EE3B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C989A64B-C8A6-4D3A-9DF7-6A2D0416CA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96D96FA0-0087-461F-9F02-9375554D99B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78047F55-E839-4311-A27D-60DB72717C0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5F0BC8E5-F13F-41A1-A181-C7612B472F7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68EE01B-6537-4D30-ACB7-383C8D859F6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47721FF-41A9-441A-AE59-29B9F4D0686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2AE618B4-9509-4E40-9E40-19BF3EA138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51279"/>
              </p:ext>
            </p:extLst>
          </p:nvPr>
        </p:nvGraphicFramePr>
        <p:xfrm>
          <a:off x="4364181" y="3599258"/>
          <a:ext cx="7157150" cy="2277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9174"/>
                <a:gridCol w="1407976"/>
              </a:tblGrid>
              <a:tr h="3840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образовательной программы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обучения</a:t>
                      </a: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08.02.01 Строительство и эксплуатация зданий и сооружений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очная, заочная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08.01.07 Мастер общестроительных работ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08.01.08 Мастер отделочных строительных работ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3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08.01.14 Монтажник санитарно-технических, вентиляционных систем и оборудования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0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08.01.18 Электромонтажник электрических сетей и электрооборудования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39.01.01 Социальный работник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8974" y="5909602"/>
            <a:ext cx="11295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границах транспортной доступности в  </a:t>
            </a:r>
            <a:r>
              <a:rPr lang="ru-RU" b="1" dirty="0" err="1"/>
              <a:t>г.о.Сызрань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(14 км </a:t>
            </a:r>
            <a:r>
              <a:rPr lang="ru-RU" b="1" dirty="0"/>
              <a:t>от </a:t>
            </a:r>
            <a:r>
              <a:rPr lang="ru-RU" b="1" dirty="0" err="1"/>
              <a:t>г.о.Октябрьск</a:t>
            </a:r>
            <a:r>
              <a:rPr lang="ru-RU" b="1" dirty="0"/>
              <a:t>)  трудоспособное население  - </a:t>
            </a:r>
            <a:r>
              <a:rPr lang="ru-RU" b="1" dirty="0" smtClean="0"/>
              <a:t>94 061 человек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63" y="1367816"/>
            <a:ext cx="3166332" cy="2137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16136" y="1265971"/>
            <a:ext cx="7118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Трудоспособное население </a:t>
            </a:r>
            <a:r>
              <a:rPr lang="ru-RU" sz="2000" b="1" dirty="0" err="1"/>
              <a:t>г.о.Октябрьск</a:t>
            </a:r>
            <a:r>
              <a:rPr lang="ru-RU" sz="2000" b="1" dirty="0"/>
              <a:t> – </a:t>
            </a:r>
            <a:r>
              <a:rPr lang="ru-RU" sz="2000" b="1" dirty="0" smtClean="0"/>
              <a:t>10771 человек, из них трудоустроено 6687 человек.</a:t>
            </a:r>
          </a:p>
          <a:p>
            <a:endParaRPr lang="ru-RU" sz="2000" b="1" dirty="0"/>
          </a:p>
        </p:txBody>
      </p:sp>
      <p:pic>
        <p:nvPicPr>
          <p:cNvPr id="43" name="Рисунок 42" descr="http://tehnikum-stroit.minobr63.ru/wp-content/uploads/2018/09/JYqlP9FTFFs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500776"/>
            <a:ext cx="3240980" cy="2262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975" y="2847125"/>
            <a:ext cx="3939516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Основная доля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СМСП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относится к следующим отраслям: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торговля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оптовая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розничная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37%;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транспортировка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хранение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обрабатывающие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производства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%.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709" y="1135368"/>
            <a:ext cx="10217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экономики городского округа Октябрьск</a:t>
            </a:r>
          </a:p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СМСП на 01.01.2025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402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89342736"/>
              </p:ext>
            </p:extLst>
          </p:nvPr>
        </p:nvGraphicFramePr>
        <p:xfrm>
          <a:off x="4142509" y="1814945"/>
          <a:ext cx="7911558" cy="463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4402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CDE207B-2858-4C96-9697-288975F17C2A}"/>
              </a:ext>
            </a:extLst>
          </p:cNvPr>
          <p:cNvSpPr txBox="1"/>
          <p:nvPr/>
        </p:nvSpPr>
        <p:spPr>
          <a:xfrm>
            <a:off x="318974" y="1177999"/>
            <a:ext cx="1142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показатели предпринимательской и инвестиционной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07550067"/>
              </p:ext>
            </p:extLst>
          </p:nvPr>
        </p:nvGraphicFramePr>
        <p:xfrm>
          <a:off x="2134710" y="1588675"/>
          <a:ext cx="3352074" cy="261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9595148"/>
              </p:ext>
            </p:extLst>
          </p:nvPr>
        </p:nvGraphicFramePr>
        <p:xfrm>
          <a:off x="318974" y="4021410"/>
          <a:ext cx="3459650" cy="25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34866266"/>
              </p:ext>
            </p:extLst>
          </p:nvPr>
        </p:nvGraphicFramePr>
        <p:xfrm>
          <a:off x="6300204" y="1578109"/>
          <a:ext cx="3576916" cy="241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586537641"/>
              </p:ext>
            </p:extLst>
          </p:nvPr>
        </p:nvGraphicFramePr>
        <p:xfrm>
          <a:off x="7920071" y="3999399"/>
          <a:ext cx="3634188" cy="251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933504616"/>
              </p:ext>
            </p:extLst>
          </p:nvPr>
        </p:nvGraphicFramePr>
        <p:xfrm>
          <a:off x="3837709" y="4031673"/>
          <a:ext cx="4009839" cy="252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10103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E6E203-DF38-4991-B6CD-A96FB2A8AD3A}"/>
              </a:ext>
            </a:extLst>
          </p:cNvPr>
          <p:cNvSpPr txBox="1"/>
          <p:nvPr/>
        </p:nvSpPr>
        <p:spPr>
          <a:xfrm>
            <a:off x="331674" y="2200390"/>
            <a:ext cx="6857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Аутокомпонент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Инжиниринг-2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деятельности: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Производство прочих комплектующих и принадлежностей для автотранспортных средств.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клиенты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АО «АВТОВАЗ», ПАО «КАМАЗ»,  ФГУП «НАМИ»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Расширение существующего производства, увеличение  производственных площадей и численности обслуживающего персонала. Закупка и запуск нового оборудования. Наращивание общей суммарной мощности предприятия.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2022-2024 годы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210,0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млн.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финансирования: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собственные и заемные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созданных рабочих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мест: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BazarnovaIV\Downloads\ori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54" y="2544880"/>
            <a:ext cx="4218868" cy="301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704109" y="1358313"/>
            <a:ext cx="8285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«Строительство Цеха по производству комплектующих изделий путем литья под давлением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реализованный в 2024 году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8536" y="1332412"/>
            <a:ext cx="9919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Активное участие городского округа во Всероссийском конкурсе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лучших проектов создания комфортной городской среды в малых городах и исторических поселениях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0" y="2296950"/>
            <a:ext cx="2583129" cy="1831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92" y="2357145"/>
            <a:ext cx="2770326" cy="1771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614" y="4424240"/>
            <a:ext cx="25308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Благоустройство территории (участка) в районе центрального пляжа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134,2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6293" y="4501184"/>
            <a:ext cx="2299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Благоустройство парка Поколений - 125,0 млн.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87" y="2408066"/>
            <a:ext cx="2619505" cy="172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46618" y="4494497"/>
            <a:ext cx="2832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Проект «Александровская аллея»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125,0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pic>
        <p:nvPicPr>
          <p:cNvPr id="74" name="Рисунок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6" y="2444912"/>
            <a:ext cx="2452255" cy="160410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6">
                <a:lumMod val="50000"/>
              </a:schemeClr>
            </a:outerShdw>
            <a:reflection stA="38000" endPos="28000" dist="508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8534400" y="4494496"/>
            <a:ext cx="335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Благоустройство «Центрального парка им. Максима Горького» -  92,0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                               (2024г – стадия строительства)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31674" y="124757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1D33F2E-6437-41B6-ADE3-2690973FAC1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xmlns="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xmlns="" id="{38512CB8-04DF-4DFC-8346-49F02E77EB5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xmlns="" id="{A7E30B21-9112-4ECD-B26E-270FE9F7D11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xmlns="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xmlns="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xmlns="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xmlns="" id="{716E3B84-7D7C-4C39-9292-F7F183A05AC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xmlns="" id="{762DFBDA-60DF-487B-A089-1636AE7749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xmlns="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xmlns="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xmlns="" id="{ACA3613A-4870-445F-9198-3BD9A6FFBE8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xmlns="" id="{AA30F9AA-B223-4492-B566-97671E01D72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xmlns="" id="{EBCF2FC5-7600-44EB-9EFF-128BFC53CC0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xmlns="" id="{84C5C46C-8818-4658-90FD-BE40916AC24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xmlns="" id="{033C0EEB-EB44-4D27-8831-C01B8E3F79C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xmlns="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xmlns="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xmlns="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xmlns="" id="{0D7C5F51-703A-4198-8DBA-A9AE7FA76F8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xmlns="" id="{B7ABA893-F13A-4CA7-9FAC-81565E9298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xmlns="" id="{07B77421-5DBB-4605-8114-1296EC345D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xmlns="" id="{D69598F2-B798-4A29-8910-7DC7D75FFE0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xmlns="" id="{A23CFDF9-BFCC-4130-8CD1-B34D51A9A88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xmlns="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xmlns="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xmlns="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xmlns="" id="{96BE08B2-B031-4483-BED7-BB9AF4A470A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xmlns="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xmlns="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309" y="1474520"/>
            <a:ext cx="1111019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Выгодное географическое положение: место пересечения железнодорожных путей между Европой и Азией, речного пути из верховьев Волги в Каспийское море и Волго-Донской канал в Черное море и автодороги федерального значения М5 «Москва-Челябинск»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Минерально-сырьевой потенциал: кирпично-черепичное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сырье, керамзитовое сырье, песчано-гравийные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материалы. Запасы керамзитовой глины – 3,73 млн.м3. Это позволяет развивать строительную отрасль.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Кадровый потенциал: 10771 человек (население трудоспособного возраста)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учебного заведения среднего звена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ГБПОУ «Октябрьский техникум строительных и сервисных технологий им. В.Г.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(выпуск 170 человек)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отрасли для возможного развития: транспортировка и хранение; промышленное производство; строительство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3979</TotalTime>
  <Words>3002</Words>
  <Application>Microsoft Office PowerPoint</Application>
  <PresentationFormat>Произвольный</PresentationFormat>
  <Paragraphs>597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PetuhovaOP</cp:lastModifiedBy>
  <cp:revision>266</cp:revision>
  <cp:lastPrinted>2025-06-05T07:46:06Z</cp:lastPrinted>
  <dcterms:created xsi:type="dcterms:W3CDTF">2023-11-14T08:11:22Z</dcterms:created>
  <dcterms:modified xsi:type="dcterms:W3CDTF">2025-06-06T09:12:03Z</dcterms:modified>
</cp:coreProperties>
</file>