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84" r:id="rId2"/>
    <p:sldId id="310" r:id="rId3"/>
    <p:sldId id="289" r:id="rId4"/>
    <p:sldId id="311" r:id="rId5"/>
    <p:sldId id="290" r:id="rId6"/>
    <p:sldId id="258" r:id="rId7"/>
    <p:sldId id="302" r:id="rId8"/>
    <p:sldId id="313" r:id="rId9"/>
    <p:sldId id="314" r:id="rId10"/>
    <p:sldId id="324" r:id="rId11"/>
    <p:sldId id="259" r:id="rId12"/>
    <p:sldId id="315" r:id="rId13"/>
    <p:sldId id="321" r:id="rId14"/>
    <p:sldId id="293" r:id="rId15"/>
    <p:sldId id="322" r:id="rId16"/>
    <p:sldId id="301" r:id="rId17"/>
    <p:sldId id="316" r:id="rId18"/>
    <p:sldId id="317" r:id="rId19"/>
    <p:sldId id="323" r:id="rId20"/>
    <p:sldId id="280" r:id="rId21"/>
    <p:sldId id="288" r:id="rId22"/>
    <p:sldId id="318" r:id="rId23"/>
    <p:sldId id="319" r:id="rId24"/>
    <p:sldId id="326" r:id="rId25"/>
    <p:sldId id="295" r:id="rId26"/>
    <p:sldId id="320" r:id="rId27"/>
    <p:sldId id="329" r:id="rId28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5" autoAdjust="0"/>
    <p:restoredTop sz="99741" autoAdjust="0"/>
  </p:normalViewPr>
  <p:slideViewPr>
    <p:cSldViewPr>
      <p:cViewPr>
        <p:scale>
          <a:sx n="75" d="100"/>
          <a:sy n="75" d="100"/>
        </p:scale>
        <p:origin x="1507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41;&#1102;&#1076;&#1078;&#1077;&#1090;&#1085;&#1099;&#1077;%20&#1079;&#1072;&#1103;&#1074;&#1082;&#1080;2007\&#1055;&#1088;&#1086;&#1077;&#1082;&#1090;%20&#1073;&#1102;&#1076;&#1078;&#1077;&#1090;&#1072;%20&#1085;&#1072;%202026%20&#1075;&#1086;&#1076;%20&#1080;%20&#1087;&#1083;&#1072;&#1085;&#1086;&#1074;&#1099;&#1081;%20&#1087;&#1077;&#1088;&#1080;&#1086;&#1076;%202027-2028%20&#1075;&#1086;&#1076;&#1086;&#1074;\&#1044;&#1086;&#1093;&#1086;&#1076;&#1099;\&#1058;&#1072;&#1073;&#1083;&#1080;&#1094;&#1099;%20&#1076;&#1083;&#1103;%20&#1087;&#1091;&#1073;&#1083;&#1080;&#1095;&#1085;&#1099;&#1093;%20&#1089;&#1083;&#1091;&#1096;&#1072;&#1085;&#1080;&#1081;%20(%20&#1087;&#1088;&#1077;&#1079;&#1077;&#1085;&#1090;&#1072;&#1094;&#1080;&#1080;)\&#1043;&#1080;&#1089;&#1090;&#1086;&#1075;&#1088;&#1072;&#1084;&#1084;&#1072;1%20&#1080;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41;&#1102;&#1076;&#1078;&#1077;&#1090;&#1085;&#1099;&#1077;%20&#1079;&#1072;&#1103;&#1074;&#1082;&#1080;2007\&#1055;&#1088;&#1086;&#1077;&#1082;&#1090;%20&#1073;&#1102;&#1076;&#1078;&#1077;&#1090;&#1072;%20&#1085;&#1072;%202026%20&#1075;&#1086;&#1076;%20&#1080;%20&#1087;&#1083;&#1072;&#1085;&#1086;&#1074;&#1099;&#1081;%20&#1087;&#1077;&#1088;&#1080;&#1086;&#1076;%202027-2028%20&#1075;&#1086;&#1076;&#1086;&#1074;\&#1044;&#1086;&#1093;&#1086;&#1076;&#1099;\&#1058;&#1072;&#1073;&#1083;&#1080;&#1094;&#1099;%20&#1076;&#1083;&#1103;%20&#1087;&#1091;&#1073;&#1083;&#1080;&#1095;&#1085;&#1099;&#1093;%20&#1089;&#1083;&#1091;&#1096;&#1072;&#1085;&#1080;&#1081;%20(%20&#1087;&#1088;&#1077;&#1079;&#1077;&#1085;&#1090;&#1072;&#1094;&#1080;&#1080;)\&#1043;&#1080;&#1089;&#1090;&#1086;&#1075;&#1088;&#1072;&#1084;&#1084;&#1072;1%20&#1080;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73;&#1102;&#1076;&#1078;&#1077;&#1090;&#1085;&#1099;&#1077;%20&#1079;&#1072;&#1103;&#1074;&#1082;&#1080;2007\&#1055;&#1088;&#1086;&#1077;&#1082;&#1090;%20&#1073;&#1102;&#1076;&#1078;&#1077;&#1090;&#1072;%20&#1085;&#1072;%202026%20&#1075;&#1086;&#1076;%20&#1080;%20&#1087;&#1083;&#1072;&#1085;&#1086;&#1074;&#1099;&#1081;%20&#1087;&#1077;&#1088;&#1080;&#1086;&#1076;%202027-2028%20&#1075;&#1086;&#1076;&#1086;&#1074;\&#1056;&#1072;&#1089;&#1093;&#1086;&#1076;&#1099;\&#1058;&#1072;&#1073;&#1083;&#1080;&#1094;&#1099;%20&#1076;&#1083;&#1103;%20&#1087;&#1086;&#1103;&#1089;&#1085;&#1080;&#1090;&#1077;&#1083;&#1100;&#1085;&#1086;&#1081;%20&#1079;&#1072;&#1087;&#1080;&#1089;&#1082;&#108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'Гистограмма 1'!$A$4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'Гистограмма 1'!$B$3:$E$3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'Гистограмма 1'!$B$4:$E$4</c:f>
              <c:numCache>
                <c:formatCode>0.0%</c:formatCode>
                <c:ptCount val="4"/>
                <c:pt idx="0">
                  <c:v>0.22</c:v>
                </c:pt>
                <c:pt idx="1">
                  <c:v>0.32400000000000001</c:v>
                </c:pt>
                <c:pt idx="2">
                  <c:v>0.47199999999999998</c:v>
                </c:pt>
                <c:pt idx="3">
                  <c:v>0.57199999999999995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4-4244-9D76-CBE4858B339B}"/>
            </c:ext>
          </c:extLst>
        </c:ser>
        <c:ser>
          <c:idx val="1"/>
          <c:order val="1"/>
          <c:tx>
            <c:strRef>
              <c:f>'Гистограмма 1'!$A$5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'Гистограмма 1'!$B$3:$E$3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'Гистограмма 1'!$B$5:$E$5</c:f>
              <c:numCache>
                <c:formatCode>0.0%</c:formatCode>
                <c:ptCount val="4"/>
                <c:pt idx="0">
                  <c:v>3.1E-2</c:v>
                </c:pt>
                <c:pt idx="1">
                  <c:v>3.5999999999999997E-2</c:v>
                </c:pt>
                <c:pt idx="2">
                  <c:v>2.4E-2</c:v>
                </c:pt>
                <c:pt idx="3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4-4244-9D76-CBE4858B339B}"/>
            </c:ext>
          </c:extLst>
        </c:ser>
        <c:ser>
          <c:idx val="2"/>
          <c:order val="2"/>
          <c:tx>
            <c:strRef>
              <c:f>'Гистограмма 1'!$A$6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'Гистограмма 1'!$B$3:$E$3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'Гистограмма 1'!$B$6:$E$6</c:f>
              <c:numCache>
                <c:formatCode>0.0%</c:formatCode>
                <c:ptCount val="4"/>
                <c:pt idx="0">
                  <c:v>0.749</c:v>
                </c:pt>
                <c:pt idx="1">
                  <c:v>0.64</c:v>
                </c:pt>
                <c:pt idx="2">
                  <c:v>0.504</c:v>
                </c:pt>
                <c:pt idx="3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4-4244-9D76-CBE4858B3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474432"/>
        <c:axId val="121480320"/>
        <c:axId val="0"/>
      </c:bar3DChart>
      <c:catAx>
        <c:axId val="12147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480320"/>
        <c:crosses val="autoZero"/>
        <c:auto val="1"/>
        <c:lblAlgn val="ctr"/>
        <c:lblOffset val="100"/>
        <c:noMultiLvlLbl val="0"/>
      </c:catAx>
      <c:valAx>
        <c:axId val="1214803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214744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'Гистограмма 2'!$B$2:$B$3</c:f>
              <c:strCache>
                <c:ptCount val="2"/>
                <c:pt idx="0">
                  <c:v>2025 год</c:v>
                </c:pt>
              </c:strCache>
            </c:strRef>
          </c:tx>
          <c:invertIfNegative val="0"/>
          <c:cat>
            <c:strRef>
              <c:f>'Гистограмма 2'!$A$4:$A$15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дизельное топливо, моторные масла, автомобильный и прямогонный бензин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'Гистограмма 2'!$B$4:$B$15</c:f>
              <c:numCache>
                <c:formatCode>0.0%</c:formatCode>
                <c:ptCount val="11"/>
                <c:pt idx="0">
                  <c:v>0.59499999999999997</c:v>
                </c:pt>
                <c:pt idx="1">
                  <c:v>4.4999999999999998E-2</c:v>
                </c:pt>
                <c:pt idx="2">
                  <c:v>3.5999999999999997E-2</c:v>
                </c:pt>
                <c:pt idx="3">
                  <c:v>5.7000000000000002E-2</c:v>
                </c:pt>
                <c:pt idx="4">
                  <c:v>8.5000000000000006E-2</c:v>
                </c:pt>
                <c:pt idx="5">
                  <c:v>0.06</c:v>
                </c:pt>
                <c:pt idx="6">
                  <c:v>3.1E-2</c:v>
                </c:pt>
                <c:pt idx="7">
                  <c:v>1E-3</c:v>
                </c:pt>
                <c:pt idx="8">
                  <c:v>8.1000000000000003E-2</c:v>
                </c:pt>
                <c:pt idx="9">
                  <c:v>3.0000000000000001E-3</c:v>
                </c:pt>
                <c:pt idx="10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D-4ECF-BCD4-8E967EDF42BC}"/>
            </c:ext>
          </c:extLst>
        </c:ser>
        <c:ser>
          <c:idx val="1"/>
          <c:order val="1"/>
          <c:tx>
            <c:strRef>
              <c:f>'Гистограмма 2'!$C$2:$C$3</c:f>
              <c:strCache>
                <c:ptCount val="2"/>
                <c:pt idx="0">
                  <c:v>2026 год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'Гистограмма 2'!$A$4:$A$15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дизельное топливо, моторные масла, автомобильный и прямогонный бензин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'Гистограмма 2'!$C$4:$C$15</c:f>
              <c:numCache>
                <c:formatCode>0.0%</c:formatCode>
                <c:ptCount val="11"/>
                <c:pt idx="0">
                  <c:v>0.629</c:v>
                </c:pt>
                <c:pt idx="1">
                  <c:v>4.3999999999999997E-2</c:v>
                </c:pt>
                <c:pt idx="2">
                  <c:v>3.9E-2</c:v>
                </c:pt>
                <c:pt idx="3">
                  <c:v>5.7000000000000002E-2</c:v>
                </c:pt>
                <c:pt idx="4">
                  <c:v>8.3000000000000004E-2</c:v>
                </c:pt>
                <c:pt idx="5">
                  <c:v>4.7E-2</c:v>
                </c:pt>
                <c:pt idx="6">
                  <c:v>2.9000000000000001E-2</c:v>
                </c:pt>
                <c:pt idx="7">
                  <c:v>0</c:v>
                </c:pt>
                <c:pt idx="8">
                  <c:v>6.8000000000000005E-2</c:v>
                </c:pt>
                <c:pt idx="9">
                  <c:v>4.0000000000000001E-3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CD-4ECF-BCD4-8E967EDF42BC}"/>
            </c:ext>
          </c:extLst>
        </c:ser>
        <c:ser>
          <c:idx val="2"/>
          <c:order val="2"/>
          <c:tx>
            <c:strRef>
              <c:f>'Гистограмма 2'!$D$2:$D$3</c:f>
              <c:strCache>
                <c:ptCount val="2"/>
                <c:pt idx="0">
                  <c:v>2027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'Гистограмма 2'!$A$4:$A$15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дизельное топливо, моторные масла, автомобильный и прямогонный бензин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'Гистограмма 2'!$D$4:$D$15</c:f>
              <c:numCache>
                <c:formatCode>0.0%</c:formatCode>
                <c:ptCount val="11"/>
                <c:pt idx="0">
                  <c:v>0.66900000000000004</c:v>
                </c:pt>
                <c:pt idx="1">
                  <c:v>5.8999999999999997E-2</c:v>
                </c:pt>
                <c:pt idx="2">
                  <c:v>0.04</c:v>
                </c:pt>
                <c:pt idx="3">
                  <c:v>5.8000000000000003E-2</c:v>
                </c:pt>
                <c:pt idx="4">
                  <c:v>8.1000000000000003E-2</c:v>
                </c:pt>
                <c:pt idx="5">
                  <c:v>4.5999999999999999E-2</c:v>
                </c:pt>
                <c:pt idx="6">
                  <c:v>2.9000000000000001E-2</c:v>
                </c:pt>
                <c:pt idx="7">
                  <c:v>0</c:v>
                </c:pt>
                <c:pt idx="8">
                  <c:v>1.4E-2</c:v>
                </c:pt>
                <c:pt idx="9">
                  <c:v>4.0000000000000001E-3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CD-4ECF-BCD4-8E967EDF42BC}"/>
            </c:ext>
          </c:extLst>
        </c:ser>
        <c:ser>
          <c:idx val="3"/>
          <c:order val="3"/>
          <c:tx>
            <c:strRef>
              <c:f>'Гистограмма 2'!$E$2:$E$3</c:f>
              <c:strCache>
                <c:ptCount val="2"/>
                <c:pt idx="0">
                  <c:v>2028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'Гистограмма 2'!$A$4:$A$15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на дизельное топливо, моторные масла, автомобильный и прямогонный бензин</c:v>
                </c:pt>
                <c:pt idx="2">
                  <c:v>Налоги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'Гистограмма 2'!$E$4:$E$15</c:f>
              <c:numCache>
                <c:formatCode>0.0%</c:formatCode>
                <c:ptCount val="11"/>
                <c:pt idx="0">
                  <c:v>0.67700000000000005</c:v>
                </c:pt>
                <c:pt idx="1">
                  <c:v>5.8000000000000003E-2</c:v>
                </c:pt>
                <c:pt idx="2">
                  <c:v>3.7999999999999999E-2</c:v>
                </c:pt>
                <c:pt idx="3">
                  <c:v>5.6000000000000001E-2</c:v>
                </c:pt>
                <c:pt idx="4">
                  <c:v>7.5999999999999998E-2</c:v>
                </c:pt>
                <c:pt idx="5">
                  <c:v>4.3999999999999997E-2</c:v>
                </c:pt>
                <c:pt idx="6">
                  <c:v>2.8000000000000001E-2</c:v>
                </c:pt>
                <c:pt idx="7">
                  <c:v>0</c:v>
                </c:pt>
                <c:pt idx="8">
                  <c:v>1.9E-2</c:v>
                </c:pt>
                <c:pt idx="9">
                  <c:v>4.0000000000000001E-3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CD-4ECF-BCD4-8E967EDF4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403072"/>
        <c:axId val="100404608"/>
        <c:axId val="0"/>
      </c:bar3DChart>
      <c:catAx>
        <c:axId val="10040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404608"/>
        <c:crosses val="autoZero"/>
        <c:auto val="1"/>
        <c:lblAlgn val="ctr"/>
        <c:lblOffset val="100"/>
        <c:noMultiLvlLbl val="0"/>
      </c:catAx>
      <c:valAx>
        <c:axId val="10040460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004030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2026 г.</c:v>
          </c:tx>
          <c:invertIfNegative val="0"/>
          <c:cat>
            <c:strRef>
              <c:f>гистограмма!$A$4:$A$16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Условно утвержденные расходы</c:v>
                </c:pt>
              </c:strCache>
            </c:strRef>
          </c:cat>
          <c:val>
            <c:numRef>
              <c:f>гистограмма!$B$4:$B$16</c:f>
              <c:numCache>
                <c:formatCode>0.0%</c:formatCode>
                <c:ptCount val="13"/>
                <c:pt idx="0">
                  <c:v>0.35599999999999998</c:v>
                </c:pt>
                <c:pt idx="1">
                  <c:v>4.0000000000000001E-3</c:v>
                </c:pt>
                <c:pt idx="2">
                  <c:v>1.2999999999999999E-2</c:v>
                </c:pt>
                <c:pt idx="3">
                  <c:v>3.5999999999999997E-2</c:v>
                </c:pt>
                <c:pt idx="4">
                  <c:v>0.17899999999999999</c:v>
                </c:pt>
                <c:pt idx="5">
                  <c:v>0</c:v>
                </c:pt>
                <c:pt idx="6">
                  <c:v>0.16</c:v>
                </c:pt>
                <c:pt idx="7">
                  <c:v>0.129</c:v>
                </c:pt>
                <c:pt idx="8">
                  <c:v>8.5000000000000006E-2</c:v>
                </c:pt>
                <c:pt idx="9">
                  <c:v>2.9000000000000001E-2</c:v>
                </c:pt>
                <c:pt idx="10">
                  <c:v>5.0000000000000001E-3</c:v>
                </c:pt>
                <c:pt idx="11">
                  <c:v>6.0000000000000001E-3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C6-47F8-B3FA-41DB40EF475C}"/>
            </c:ext>
          </c:extLst>
        </c:ser>
        <c:ser>
          <c:idx val="1"/>
          <c:order val="1"/>
          <c:tx>
            <c:v>2027 г.</c:v>
          </c:tx>
          <c:spPr>
            <a:solidFill>
              <a:srgbClr val="FF0000"/>
            </a:solidFill>
          </c:spPr>
          <c:invertIfNegative val="0"/>
          <c:cat>
            <c:strRef>
              <c:f>гистограмма!$A$4:$A$16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Условно утвержденные расходы</c:v>
                </c:pt>
              </c:strCache>
            </c:strRef>
          </c:cat>
          <c:val>
            <c:numRef>
              <c:f>гистограмма!$C$4:$C$16</c:f>
              <c:numCache>
                <c:formatCode>0.0%</c:formatCode>
                <c:ptCount val="13"/>
                <c:pt idx="0">
                  <c:v>0.35199999999999998</c:v>
                </c:pt>
                <c:pt idx="1">
                  <c:v>4.0000000000000001E-3</c:v>
                </c:pt>
                <c:pt idx="2">
                  <c:v>1.2999999999999999E-2</c:v>
                </c:pt>
                <c:pt idx="3">
                  <c:v>5.5E-2</c:v>
                </c:pt>
                <c:pt idx="4">
                  <c:v>0.16800000000000001</c:v>
                </c:pt>
                <c:pt idx="5">
                  <c:v>0</c:v>
                </c:pt>
                <c:pt idx="6">
                  <c:v>0.159</c:v>
                </c:pt>
                <c:pt idx="7">
                  <c:v>0.113</c:v>
                </c:pt>
                <c:pt idx="8">
                  <c:v>8.3000000000000004E-2</c:v>
                </c:pt>
                <c:pt idx="9">
                  <c:v>2.5000000000000001E-2</c:v>
                </c:pt>
                <c:pt idx="10">
                  <c:v>5.0000000000000001E-3</c:v>
                </c:pt>
                <c:pt idx="11">
                  <c:v>1E-3</c:v>
                </c:pt>
                <c:pt idx="12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C6-47F8-B3FA-41DB40EF475C}"/>
            </c:ext>
          </c:extLst>
        </c:ser>
        <c:ser>
          <c:idx val="2"/>
          <c:order val="2"/>
          <c:tx>
            <c:v>2028 г.</c:v>
          </c:tx>
          <c:invertIfNegative val="0"/>
          <c:cat>
            <c:strRef>
              <c:f>гистограмма!$A$4:$A$16</c:f>
              <c:strCache>
                <c:ptCount val="13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Условно утвержденные расходы</c:v>
                </c:pt>
              </c:strCache>
            </c:strRef>
          </c:cat>
          <c:val>
            <c:numRef>
              <c:f>гистограмма!$D$4:$D$16</c:f>
              <c:numCache>
                <c:formatCode>0.0%</c:formatCode>
                <c:ptCount val="13"/>
                <c:pt idx="0">
                  <c:v>0.36699999999999999</c:v>
                </c:pt>
                <c:pt idx="1">
                  <c:v>0</c:v>
                </c:pt>
                <c:pt idx="2">
                  <c:v>1.2999999999999999E-2</c:v>
                </c:pt>
                <c:pt idx="3">
                  <c:v>4.5999999999999999E-2</c:v>
                </c:pt>
                <c:pt idx="4">
                  <c:v>0.16400000000000001</c:v>
                </c:pt>
                <c:pt idx="5">
                  <c:v>0</c:v>
                </c:pt>
                <c:pt idx="6">
                  <c:v>0.18099999999999999</c:v>
                </c:pt>
                <c:pt idx="7">
                  <c:v>0.128</c:v>
                </c:pt>
                <c:pt idx="8">
                  <c:v>1.2999999999999999E-2</c:v>
                </c:pt>
                <c:pt idx="9">
                  <c:v>2.7E-2</c:v>
                </c:pt>
                <c:pt idx="10">
                  <c:v>6.0000000000000001E-3</c:v>
                </c:pt>
                <c:pt idx="11">
                  <c:v>1E-3</c:v>
                </c:pt>
                <c:pt idx="12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C6-47F8-B3FA-41DB40EF4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92464"/>
        <c:axId val="1"/>
        <c:axId val="0"/>
      </c:bar3DChart>
      <c:catAx>
        <c:axId val="549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492464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8588-65E4-4E18-8BA9-1B0912F5B1F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0176289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D196-5BE5-46CB-81B4-715D30CBA69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7835731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EEAF-F5B0-448F-8BB9-FF12057CB64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9316739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C96A-3F89-4C6B-89AC-78BD5D22BF0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0114911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E9D8-C112-4E27-A700-2B08579F2E6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1959589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C297F-8D0D-4F8D-9710-3056AE9BADE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2354159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1452-BAD8-4BDF-8668-01C4E218907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7980181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9111-D565-4EB1-BC31-D40F5D1AC7E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97028176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46F6-0E6D-4B35-A768-1451B8D44D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271090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CE25-5E6D-4CDF-A664-CFBE50DE9E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56430615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13ED-D9B9-456F-AA81-233D1BA9D53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2337556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98935-3EAE-4880-8952-44A0DFFEEC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48038598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59DF-84BD-4A03-B277-B0D3B07A05A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2269552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564D0DB-1229-4D21-9BAD-C2F6D14E7A0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5" r:id="rId2"/>
    <p:sldLayoutId id="2147483704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5" r:id="rId9"/>
    <p:sldLayoutId id="2147483701" r:id="rId10"/>
    <p:sldLayoutId id="2147483702" r:id="rId11"/>
    <p:sldLayoutId id="2147483706" r:id="rId12"/>
    <p:sldLayoutId id="2147483707" r:id="rId13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942" y="4452938"/>
            <a:ext cx="8767546" cy="2216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dirty="0"/>
              <a:t>Доклад по формированию </a:t>
            </a:r>
          </a:p>
          <a:p>
            <a:pPr algn="r">
              <a:defRPr/>
            </a:pPr>
            <a:r>
              <a:rPr lang="ru-RU" sz="3600" dirty="0"/>
              <a:t>бюджета</a:t>
            </a:r>
            <a:r>
              <a:rPr lang="ru-RU" dirty="0"/>
              <a:t> </a:t>
            </a:r>
          </a:p>
          <a:p>
            <a:pPr algn="r">
              <a:defRPr/>
            </a:pPr>
            <a:r>
              <a:rPr lang="ru-RU" sz="2400" dirty="0"/>
              <a:t>городского округа Октябрьск на </a:t>
            </a:r>
            <a:r>
              <a:rPr lang="ru-RU" sz="2400" dirty="0" smtClean="0"/>
              <a:t>2026 </a:t>
            </a:r>
            <a:r>
              <a:rPr lang="ru-RU" sz="2400" dirty="0"/>
              <a:t>год </a:t>
            </a:r>
            <a:br>
              <a:rPr lang="ru-RU" sz="2400" dirty="0"/>
            </a:br>
            <a:r>
              <a:rPr lang="ru-RU" sz="2400" dirty="0"/>
              <a:t>и </a:t>
            </a:r>
            <a:r>
              <a:rPr lang="ru-RU" sz="2400" dirty="0" smtClean="0"/>
              <a:t>на плановый </a:t>
            </a:r>
            <a:r>
              <a:rPr lang="ru-RU" sz="2400" dirty="0"/>
              <a:t>период </a:t>
            </a:r>
            <a:r>
              <a:rPr lang="ru-RU" sz="2400" dirty="0" smtClean="0"/>
              <a:t>2027 и 2028 </a:t>
            </a:r>
            <a:r>
              <a:rPr lang="ru-RU" sz="2400" dirty="0"/>
              <a:t>годов</a:t>
            </a:r>
          </a:p>
          <a:p>
            <a:pPr algn="r"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74" y="195915"/>
            <a:ext cx="5458014" cy="40935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2" t="26408" r="26851" b="17955"/>
          <a:stretch/>
        </p:blipFill>
        <p:spPr>
          <a:xfrm>
            <a:off x="196942" y="2320788"/>
            <a:ext cx="3096344" cy="1972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/>
          <a:stretch/>
        </p:blipFill>
        <p:spPr>
          <a:xfrm>
            <a:off x="196942" y="195915"/>
            <a:ext cx="3096344" cy="196503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68313" y="115888"/>
            <a:ext cx="8280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dirty="0" smtClean="0">
                <a:latin typeface="Times New Roman" pitchFamily="18" charset="0"/>
              </a:rPr>
              <a:t>Гистограмма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Удельный вес основных источников</a:t>
            </a:r>
            <a:r>
              <a:rPr lang="ru-RU" altLang="ru-RU" b="1" dirty="0">
                <a:latin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</a:rPr>
              <a:t>налоговых и неналоговых доходов в бюджет на </a:t>
            </a:r>
            <a:r>
              <a:rPr lang="ru-RU" altLang="ru-RU" b="1" dirty="0" smtClean="0">
                <a:latin typeface="Times New Roman" pitchFamily="18" charset="0"/>
              </a:rPr>
              <a:t>2025-2028 годов</a:t>
            </a:r>
            <a:endParaRPr lang="ru-RU" altLang="ru-RU" b="1" dirty="0">
              <a:latin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539331"/>
              </p:ext>
            </p:extLst>
          </p:nvPr>
        </p:nvGraphicFramePr>
        <p:xfrm>
          <a:off x="107503" y="1063728"/>
          <a:ext cx="8928993" cy="56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1748632"/>
      </p:ext>
    </p:extLst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396"/>
          <p:cNvSpPr txBox="1">
            <a:spLocks noChangeArrowheads="1"/>
          </p:cNvSpPr>
          <p:nvPr/>
        </p:nvSpPr>
        <p:spPr bwMode="auto">
          <a:xfrm>
            <a:off x="179512" y="488950"/>
            <a:ext cx="8856984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t" hangingPunct="1"/>
            <a:r>
              <a:rPr lang="ru-RU" altLang="ru-RU" sz="1000" dirty="0">
                <a:latin typeface="Times New Roman" pitchFamily="18" charset="0"/>
              </a:rPr>
              <a:t>Таблица 3</a:t>
            </a:r>
            <a:r>
              <a:rPr lang="ru-RU" altLang="ru-RU" dirty="0">
                <a:latin typeface="Times New Roman" pitchFamily="18" charset="0"/>
              </a:rPr>
              <a:t> </a:t>
            </a:r>
          </a:p>
          <a:p>
            <a:pPr algn="ctr" eaLnBrk="1" fontAlgn="t" hangingPunct="1"/>
            <a:r>
              <a:rPr lang="ru-RU" altLang="ru-RU" b="1" dirty="0">
                <a:latin typeface="Times New Roman" pitchFamily="18" charset="0"/>
              </a:rPr>
              <a:t>Безвозмездные </a:t>
            </a:r>
            <a:r>
              <a:rPr lang="ru-RU" altLang="ru-RU" b="1" dirty="0" smtClean="0">
                <a:latin typeface="Times New Roman" pitchFamily="18" charset="0"/>
              </a:rPr>
              <a:t>поступления </a:t>
            </a:r>
            <a:r>
              <a:rPr lang="ru-RU" altLang="ru-RU" b="1" dirty="0">
                <a:latin typeface="Times New Roman" pitchFamily="18" charset="0"/>
              </a:rPr>
              <a:t>от других бюджетов бюджетной системы РФ</a:t>
            </a:r>
          </a:p>
          <a:p>
            <a:pPr algn="ctr" eaLnBrk="1" fontAlgn="t" hangingPunct="1"/>
            <a:endParaRPr lang="ru-RU" altLang="ru-RU" b="1" dirty="0">
              <a:latin typeface="Times New Roman" pitchFamily="18" charset="0"/>
            </a:endParaRPr>
          </a:p>
          <a:p>
            <a:pPr algn="r" eaLnBrk="1" fontAlgn="t" hangingPunct="1"/>
            <a:r>
              <a:rPr lang="ru-RU" altLang="ru-RU" sz="1000" dirty="0">
                <a:latin typeface="Times New Roman" pitchFamily="18" charset="0"/>
              </a:rPr>
              <a:t>Тыс. рублей</a:t>
            </a:r>
            <a:endParaRPr lang="ru-RU" altLang="ru-RU" b="1" dirty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779317"/>
              </p:ext>
            </p:extLst>
          </p:nvPr>
        </p:nvGraphicFramePr>
        <p:xfrm>
          <a:off x="144016" y="1557335"/>
          <a:ext cx="8820472" cy="5138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792">
                  <a:extLst>
                    <a:ext uri="{9D8B030D-6E8A-4147-A177-3AD203B41FA5}">
                      <a16:colId xmlns:a16="http://schemas.microsoft.com/office/drawing/2014/main" val="5351807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22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групп, подгрупп, статей, подстатей, классификации доходов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Оценка </a:t>
                      </a:r>
                      <a:b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 2025 г.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 2026 г.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 2027 г.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 2028 г.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693 135,2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443 401,4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258 247,2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177 734,2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9953459"/>
                  </a:ext>
                </a:extLst>
              </a:tr>
              <a:tr h="2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Безвозмездные перечисления от других бюджетов бюджетной системы РФ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693 953,2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443 401,4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258 247,2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177 734,2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54600584"/>
                  </a:ext>
                </a:extLst>
              </a:tr>
              <a:tr h="2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Дотации от других бюджетов бюджетной системы РФ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184 848,7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177 734,2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177 734,2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177 734,2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3502720"/>
                  </a:ext>
                </a:extLst>
              </a:tr>
              <a:tr h="2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Дотации бюджетам городских округов на выравнивание бюджетной обеспеченности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95 294,2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95 294,2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95 294,2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95 294,2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53,6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6112805"/>
                  </a:ext>
                </a:extLst>
              </a:tr>
              <a:tr h="445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Дотации бюджетам городских округов на поддержку мер по обеспечению сбалансированности бюджетов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88 405,2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82 440,0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82 440,0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82 440,0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46,4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дотации бюджетам городских округов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1 149,3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Субсидии от других бюджетов бюджетной системы РФ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450 871,3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207 367,7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35 494,6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Субвенции от других бюджетов бюджетной системы РФ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57 800,3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58 299,5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45 018,4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Межбюджетные трансферты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432,9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285,0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Возврат остатков субсидий, субвенций прошлых лет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-1 103,0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22263" y="765175"/>
            <a:ext cx="8569325" cy="45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632"/>
            <a:ext cx="8569325" cy="499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в 2026 году в сумме 177734,2 тыс. рублей, из них дотации на выравнивание бюджетной обеспеченности 95294,2  тыс. рублей, дотации на поддержку мер по обеспечению сбалансированности бюджетов 82440,0 тыс. рублей; в 2027 году в сумме  177734,2 тыс. рублей,  из них дотации на выравнивание бюджетной обеспеченности 95294,2 тыс. рублей, дотации на поддержку мер по обеспечению сбалансированности бюджетов 82440,0 тыс. рублей; в 2028 году в сумме 177734,2 тыс. рублей, из них дотации на выравнивание бюджетной обеспеченности  95294,2 тыс. рублей, дотации на поддержку мер по обеспечению сбалансированности бюджетов 82440,0 тыс. рублей. 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Субсидии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в 2026 году в сумме 207367,7 тыс. рублей, в 2027 году – 35494,6 тыс. рублей.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Субвенции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в 2026 году в сумме 58299,5 тыс. рублей, 2027 году – 45018,4 тыс. рублей.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Безвозмездные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на 2026 год и плановый период 2027-2028 годов будут уточнены после принятия Закона Самарской области «Об областном бюджете на 2026 год и плановый период 2027-2028 годов».</a:t>
            </a:r>
          </a:p>
          <a:p>
            <a:pPr algn="just"/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7085"/>
            <a:ext cx="8928992" cy="635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x-none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расходной части проекта бюджета город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округа Октябрьск на 202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202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и </a:t>
            </a: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одов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осуществлялся </a:t>
            </a: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прогноза социально-экономического развития городского округа Октябрьск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</a:t>
            </a: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 варианте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Стратегии социально-экономического развития городского округа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x-none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 </a:t>
            </a:r>
            <a:r>
              <a:rPr lang="x-non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на период до 2030 года.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Предлагаемые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бюджетному обеспечению расходные обязательства городского округа определялись исходя из приоритетности расходования средств бюджета городского округа, сокращения и строжайшего сдерживания роста расходов городского округа, не носящих первоочередного характера, в том числе путем пересмотра объемов финансирования ранее заявленных проектов и программ. 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расходов бюджета городского округа на 2027 и 2028 годы запланированы условно утвержденные расходы в сумме 11600,0 тыс. рублей и 24600,0 тыс. рублей соответственно. Данные объемы бюджетных ассигнований предназначены для финансирования расходных обязательств городского округа, которые будут приняты в новом бюджетном цикле.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Проект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2026 год и на плановый период 2027 и 2028 годов будет уточнен после принятия Закона Самарской области «Об областном бюджете на 2026 год и плановый период 2027-2028 годов» в части дотации, субвенций и субсидий, поступающих в бюджет городского округа из областного бюджета.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Расходы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прогнозируются в объеме 726070,6 тыс. рублей, в том числе за счет субсидий и субвенций из областного бюджета в сумме 265667,2 тыс. рублей. </a:t>
            </a:r>
          </a:p>
          <a:p>
            <a:pPr algn="just">
              <a:lnSpc>
                <a:spcPct val="15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и 2028 годы в сумме 537699,4 тыс. рублей и 474541,4 тыс. рублей соответственно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548"/>
          <p:cNvSpPr txBox="1">
            <a:spLocks noChangeArrowheads="1"/>
          </p:cNvSpPr>
          <p:nvPr/>
        </p:nvSpPr>
        <p:spPr bwMode="auto">
          <a:xfrm>
            <a:off x="142875" y="-26988"/>
            <a:ext cx="88931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Таблица 4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Показатели бюджета городского округа Октябрьск в разрезе разделов классификации расходов бюджетов бюджетной системы Российской Федерации </a:t>
            </a:r>
            <a:r>
              <a:rPr lang="en-US" altLang="ru-RU" sz="1400" b="1" dirty="0">
                <a:latin typeface="Times New Roman" pitchFamily="18" charset="0"/>
              </a:rPr>
              <a:t/>
            </a:r>
            <a:br>
              <a:rPr lang="en-US" altLang="ru-RU" sz="1400" b="1" dirty="0">
                <a:latin typeface="Times New Roman" pitchFamily="18" charset="0"/>
              </a:rPr>
            </a:br>
            <a:r>
              <a:rPr lang="ru-RU" altLang="ru-RU" sz="1400" b="1" dirty="0">
                <a:latin typeface="Times New Roman" pitchFamily="18" charset="0"/>
              </a:rPr>
              <a:t>на </a:t>
            </a:r>
            <a:r>
              <a:rPr lang="ru-RU" altLang="ru-RU" sz="1400" b="1" dirty="0" smtClean="0">
                <a:latin typeface="Times New Roman" pitchFamily="18" charset="0"/>
              </a:rPr>
              <a:t>2024-2026 </a:t>
            </a:r>
            <a:r>
              <a:rPr lang="ru-RU" altLang="ru-RU" sz="1400" b="1" dirty="0">
                <a:latin typeface="Times New Roman" pitchFamily="18" charset="0"/>
              </a:rPr>
              <a:t>годы </a:t>
            </a:r>
          </a:p>
          <a:p>
            <a:pPr algn="r" eaLnBrk="1" hangingPunct="1"/>
            <a:r>
              <a:rPr lang="ru-RU" altLang="ru-RU" sz="1000" dirty="0">
                <a:latin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807515"/>
              </p:ext>
            </p:extLst>
          </p:nvPr>
        </p:nvGraphicFramePr>
        <p:xfrm>
          <a:off x="125413" y="1268756"/>
          <a:ext cx="8928098" cy="532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8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Исполнено за 2024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Уточненный  бюджет  2025 года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Оценка 2025 года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Проект бюджета на 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Общегосударственные расходы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138 705,8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158 208,0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158 208,0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182 574,4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5 750,3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7 774,4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7 774,4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7 764,5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1 379,5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1 662,3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1 662,3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1 800,4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1 379,5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1 662,3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1 662,3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1 800,4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5 649,3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5 642,3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5 642,3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6 671,5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201,5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218,3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218,3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218,3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61 728,9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65 640,7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65 640,7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19 512,6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46 842,0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49 917,1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49 917,1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3 162,1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248 898,6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381 821,3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381 821,3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281 379,0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38,8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159 792,2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280 191,0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280 191,0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184 285,2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2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1 247,6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2 787,3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2 787,3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766,8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991,7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2 549,6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2 549,6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728,4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003524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592054"/>
              </p:ext>
            </p:extLst>
          </p:nvPr>
        </p:nvGraphicFramePr>
        <p:xfrm>
          <a:off x="107504" y="260648"/>
          <a:ext cx="8928098" cy="633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9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1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Исполнено за 2024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Уточненный  бюджет  2025 года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Оценка 2025 года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Проект бюджета на 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79 338,5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184 245,5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184 245,5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96 831,1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2092875"/>
                  </a:ext>
                </a:extLst>
              </a:tr>
              <a:tr h="4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6 880,6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96 965,5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96 965,5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17 987,7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48 893,9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75 824,9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75 824,9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58 605,2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604,4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20 897,0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20 897,0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40 384,5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53 965,1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53 965,1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54 768,9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35 378,4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48 929,3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48 929,3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49 720,6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14 749,5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12 346,5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12 346,5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14 723,2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2 695,3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2 253,3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2 203,9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2 203,9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2 770,2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0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4 296,8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5 645,8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5 645,8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5 667,3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07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647 526,2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949 993,6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949 993,6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726 070,6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5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260 515,9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509 104,5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509 104,5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265 667,2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23701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19"/>
          <p:cNvSpPr txBox="1">
            <a:spLocks noChangeArrowheads="1"/>
          </p:cNvSpPr>
          <p:nvPr/>
        </p:nvSpPr>
        <p:spPr bwMode="auto">
          <a:xfrm>
            <a:off x="396875" y="-26988"/>
            <a:ext cx="8351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ru-RU" altLang="ru-RU" sz="1000" dirty="0">
                <a:latin typeface="Times New Roman" pitchFamily="18" charset="0"/>
              </a:rPr>
              <a:t>Таблица 5</a:t>
            </a:r>
          </a:p>
          <a:p>
            <a:pPr algn="ctr" eaLnBrk="1" hangingPunct="1">
              <a:spcBef>
                <a:spcPts val="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Показатели </a:t>
            </a:r>
            <a:r>
              <a:rPr lang="ru-RU" altLang="ru-RU" sz="1400" b="1" dirty="0">
                <a:latin typeface="Times New Roman" pitchFamily="18" charset="0"/>
              </a:rPr>
              <a:t>бюджета городского округа Октябрьск в разрезе разделов классификации расходов бюджетов бюджетной системы Российской Федерации 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на 2027-2028 </a:t>
            </a:r>
            <a:r>
              <a:rPr lang="ru-RU" altLang="ru-RU" sz="1400" b="1" dirty="0">
                <a:latin typeface="Times New Roman" pitchFamily="18" charset="0"/>
              </a:rPr>
              <a:t>годы 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ru-RU" altLang="ru-RU" sz="1200" dirty="0" smtClean="0">
                <a:latin typeface="Times New Roman" pitchFamily="18" charset="0"/>
              </a:rPr>
              <a:t>тыс. рублей</a:t>
            </a:r>
            <a:endParaRPr lang="ru-RU" altLang="ru-RU" sz="1200" dirty="0">
              <a:latin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42873"/>
              </p:ext>
            </p:extLst>
          </p:nvPr>
        </p:nvGraphicFramePr>
        <p:xfrm>
          <a:off x="108298" y="1029567"/>
          <a:ext cx="8928992" cy="5639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Проект бюджета на 2027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Проект бюджета на 2028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Общегосударственные расходы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189 212,5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181 460,7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38,2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381810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7 764,5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1713753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1 862,4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527395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1 862,4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5298887"/>
                  </a:ext>
                </a:extLst>
              </a:tr>
              <a:tr h="383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6 310,1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6 091,8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9423772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218,3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5937802"/>
                  </a:ext>
                </a:extLst>
              </a:tr>
              <a:tr h="193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22 260,1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20 534,5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5789359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2 374,6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5362196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90 732,0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89 294,2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8011435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2 020,0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7437287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6448508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9731296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94 428,7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67 556,9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9751189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28 987,7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0741459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Культура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55 223,0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55 222,5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7754676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42 399,4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5 113,9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37 285,5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14 356,9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14 355,4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2 841,3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2 841,3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0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6 473,0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7 470,2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11 600,0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24 600,0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537 699,4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474 541,4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в том числе за счет безвозмездных поступлений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80 513,0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Наибольший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в расходах бюджета 2026 года и планового периода 2027-2028 годов составляет финансирование отраслей: социально-культурной сферы 31,0%, общегосударственных вопросов 25,1%, жилищно-коммунального хозяйства 38,8%.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Раздел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«Общегосударственные расходы» составляет 25,1% от общих расходов. Данная отрасль включает в себя расходы по «Резервному фонду» (2026 – 2028 годы – 1000,0 тыс. рублей); обеспечение деятельности МБУ «МФЦ» (2026 год – 14690,9 тыс. рублей, 2027 год – 2028 год – 15651,1 тыс. рублей ежегодно); обеспечение деятельности МКУ «Централизованная бухгалтерия» (2026 год – 23891,8 тыс. рублей, 2027 год и 2028 год в сумме 25659,4 тыс. рублей ежегодно); обеспечение деятельности МКУ «Центр административно-хозяйственного обслуживания учреждений социальной сферы»  (2026 год – 24074,0 тыс. рублей, 2027 год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24467,2 тыс. рублей); обеспечение деятельности МКУ «Учреждение по обеспечению деятельности органов местного самоуправления»  (2026 год –  26244,1 тыс. рублей, 2027 год и 2028 год – 25309,1 тыс. рублей ежегодно); обеспечение деятельности МКУ г.о.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Октябрьск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по вопросам ЖКХ, энергетики и функционирования ЕДДС» (2026 год – 5134,8 тыс. рублей,  2027 год – 2028 годы в сумме 5464,2 тыс. рублей ежегодно); обеспечение деятельности МКУ «Управление по вопросам семьи» (2026 – год – 5734,1 тыс. рублей, 2027 год – 5811,8 тыс. рублей, 2028 год – 1736,6 тыс. рублей);  выполнение муниципального задания в части содержания административных зданий (2026  год – 8613,9 тыс. рублей, 2027 год – 6423,9 тыс. рублей, 2028 год – 6423,9 тыс. рублей); возмещение расходов, связанных с депутатской деятельностью (2026 год – 1017,4 тыс. рублей, 2027 и 2028 годы – 1049,7 тыс. рублей ежегодно); управление муниципальным имуществом в части оплаты коммунальных услуг, проведения кадастровых работ, оплата взносов на капитальный ремонт муниципальных жилых/нежилых помещений в многоквартирных жилых домах, услуг по содержанию содержание муниципальных жилых/нежилых помещений в многоквартирных жилых домах, а также в отдельностоящих зданиях, составляющих имущество казны  (2026 год – 889,5 тыс. рублей, 2027 год – 2028 год – 64,2 тыс. рублей ежегодно).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Наличие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управленческой деятельности муниципального образования и выполнение им хозяйственно-организационной функции предполагает планирование расходов муниципального бюджета на содержание органов местного самоуправления. Эти расходы, входящие по своей функциональности в раздел «Общегосударственные вопросы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материально-финансовой 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185727"/>
            <a:ext cx="90227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органов власти, которые осуществляют управленческие функции муниципальным образованием - городской округ Октябрьск. В проекте бюджета на 2026 год расходы на содержание органов местного самоуправления без учета субвенций из областного бюджета предусмотрены в объеме 62792,2 тыс. рублей, на 2027 год – 67383,4 тыс. рублей и на 2028 год –67359,1 тыс. рублей. 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году в бюджете городского округа Октябрьск расходы на содержание органов местного самоуправления по всем управленческим отраслевым структурам без учета субвенций из областного бюджета предусмотрены в сумме 67340,7 тыс. рублей. (72830,3 тыс. рублей с учетом субвенций).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Раздел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«Жилищно-коммунальное хозяйство» составляет 38,8% от общих расходов. Данная отрасль включает в себя расходы на благоустройство городского округа в рамках реализации муниципальных программ: </a:t>
            </a:r>
          </a:p>
          <a:p>
            <a:pPr lvl="0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городского округа Октябрьск на 2017-2026 годы» в сумме 95002,6 тыс. рублей (организация освещение улиц в сумме 6795,7 тыс. рублей, содержание кладбищ и погребение умерших, не имеющих родственников в сумме 1981,5 тыс. рублей; поставка и выполнение работ по монтажу детского игрового оборудования в сумме 480,0 тыс. рублей; организация благоустройства и озеленения в сумме 13490,9 тыс. рублей, уборка территории в сумме 72115,5 тыс. рублей, прочие расходы в сумме 139 тыс. рублей);</a:t>
            </a:r>
          </a:p>
          <a:p>
            <a:pPr lvl="0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в городском округе Октябрьск на 2022-2031 годы» в сумме 1120,7 тыс. рублей на оказание услуг, направленных на энергосбережение и повышение энергетической эффективности использования электрической энергии путем модернизации элементов системы уличного освещения городского округа (энергосервисный контракт за декабрь 2025 года); </a:t>
            </a:r>
          </a:p>
          <a:p>
            <a:pPr lvl="0"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охраны труда в городском округе Октябрьск Самарской области на 2018-2027 годы» в сумме 117,8 тыс. рублей на проведение специальной оценки условий труда и организацию обучения по охране труда руководителей и специалистов.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2026-2028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продолжится финансирование мероприятий в рамках принятых муниципальных программ, в проекте предусмотрены денежные средства в 2026 году – 722897,6 тыс. рублей, в 2027 году – 522732,8 тыс. рублей, в 2028 году – 446574,9 тыс. рублей. Доля расходов бюджета городского округа, формируемых в рамках программ составляет: 2026 год – 99,6%, 2027 год – 97,2%, 2028 год – 94,1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850" y="332656"/>
            <a:ext cx="84963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175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Гистограмма 3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Удельный вес расходов по главным отраслевым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разделам на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2026-2028 годы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144436"/>
              </p:ext>
            </p:extLst>
          </p:nvPr>
        </p:nvGraphicFramePr>
        <p:xfrm>
          <a:off x="0" y="925830"/>
          <a:ext cx="9252520" cy="581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088813"/>
      </p:ext>
    </p:extLst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85782"/>
            <a:ext cx="8784976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принципа открытости и прозрачности бюджетного процесса сегодня по инициативе Главы городского округа Октябрьск проводятся публичные слушания по проекту бюджета городского округа Октябрьск на 2026 год и на плановый период 2027 и 2028 годов. Проект бюджета опубликован в газете «Октябрьское время» №37 от 03.10.2025 года и на официальном сайте Администрации.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Проект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Октябрьск, как и прежде, сформирован на три года, подготовлен на основе Бюджетного Кодекса РФ; основных направлениях деятельности Правительства Российской Федерации; основных направлений бюджетной и налоговой политики муниципального образования городского округа Октябрьск на 2026 год и на плановый период 2027 и 2028 годов; основных показателей прогноза социально-экономического развития городского округа Октябрьск на 2026 год и на плановый период 2027- 2028 годов; Стратегии социально-экономического развития городского округа Октябрьск Самарской области на период до 2030 года.   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Основными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бюджетной и налоговой политики в области доходов бюджета городского округа являются: </a:t>
            </a:r>
          </a:p>
          <a:p>
            <a:pPr algn="just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развитию доходного потенциала городского округа;</a:t>
            </a: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направления будет осуществляться путем обеспечения качественного прогнозирования и выполнения установленного плана по поступлению доходов городского бюджета, осуществление сотрудничества с налоговыми органами в целях улучшения информационного обмена;</a:t>
            </a: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управления муниципальными земельными ресурсами и иным имуществом городского округа.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Реализация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направления должна осуществляться путем:</a:t>
            </a: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использованием муниципального имущества городского округа, сданного в аренду, а также переданного в оперативное управление или хозяйственное ведение муниципальным учреждениям и муниципальным предприятиям; </a:t>
            </a: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хозяйственный оборот неиспользуемых земельных участков и иных объектов недвижимости городского округа;</a:t>
            </a: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текущей инвентаризации и структурированию имущественного комплекса городского округа в группы по целям использования для обеспечения долгосрочного планирования имущественных отношений;</a:t>
            </a: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показателей эффективности использования и управления муниципальным имуществом городского округа за отчетный период для принятия эффективных решений по управлению и использованию муниципальным имуществом;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оценки эффективности налоговых расходов (предоставление налоговых льгот по земельному налогу, налогу на имущество физических лиц) согласно постановления Администрации городского округа от 20 марта 2024 года № 238 «Об утверждении Порядка формирования перечня налоговых расходов городского округа Октябрьск Самарской области и оценки налоговых расходов городского округа Октябрьск Самарской области»;</a:t>
            </a: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администрирования главными администраторами доходов бюджета городского округа.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Основной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будет направлен на осуществление контроля за своевременностью и полнотой перечисления в бюджет городского округа налоговых и неналоговых платежей. При этом следует проводить работу по анализу состояния текущей дебиторской задолженности, инвентаризации просроченной задолженности, продолжить проведение претензионной работы с неплательщиками и по осуществлению мер принудительного взыскания задолженности, а также по своевременному списанию безнадежной к взысканию задолженности.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Необходимо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легализации неформальной занятости и повышению собираемости налога на доходы физических лиц.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Также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обеспечить должный контроль за своевременным и полным перечислением муниципальными учреждениями и предприятиям городского округа налогов, сборов и иных обязательных платежей в бюджеты бюджетной системы Российской Федерации.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Прогнозируемые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налоговых и неналоговых доходов в бюджет городского округа на 2026 год и плановый период 2027-2028 годов определены с учетом ожидаемых поступлений в 2025 году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8"/>
          <p:cNvSpPr>
            <a:spLocks noChangeArrowheads="1"/>
          </p:cNvSpPr>
          <p:nvPr/>
        </p:nvSpPr>
        <p:spPr bwMode="auto">
          <a:xfrm>
            <a:off x="715858" y="188640"/>
            <a:ext cx="7848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Таблица 6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Перечень  целевых программ, предусмотренных к финансированию за счет средств  бюджета в </a:t>
            </a:r>
            <a:r>
              <a:rPr lang="ru-RU" altLang="ru-RU" sz="1600" b="1" dirty="0" smtClean="0">
                <a:latin typeface="Times New Roman" pitchFamily="18" charset="0"/>
              </a:rPr>
              <a:t>2026-2028 </a:t>
            </a:r>
            <a:r>
              <a:rPr lang="ru-RU" altLang="ru-RU" sz="1600" b="1" dirty="0">
                <a:latin typeface="Times New Roman" pitchFamily="18" charset="0"/>
              </a:rPr>
              <a:t>годах</a:t>
            </a:r>
            <a:endParaRPr lang="ru-RU" alt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734663"/>
              </p:ext>
            </p:extLst>
          </p:nvPr>
        </p:nvGraphicFramePr>
        <p:xfrm>
          <a:off x="107505" y="1044298"/>
          <a:ext cx="8928992" cy="569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8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тыс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рублей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2028 г.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Октябрьск Самарской области "Управление муниципальным имуществом городского округа Октябрьск Самарской области" на 2021-2030 годы"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Октябрьск "Содержание, эксплуатация и развитие муниципальных зданий и транспорта на 2026-2030 г.г."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46 032,7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42 152,4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18 268,3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2107478"/>
                  </a:ext>
                </a:extLst>
              </a:tr>
              <a:tr h="402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"Улучшение условий и охраны труда в городском округе Октябрьск Самарской области на 2018-2027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Октябрьск Самарской области "Дети Октябрьска" на 2019-2028 годы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5 633,7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5 633,7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развития физической культуры и спорта на территории городского округа Октябрьск Самарской области на 2021-2028 годы "Спорт - норма жизни"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14 723,2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14 356,9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14 355,4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Октябрьск Самарской области "Молодой семье - доступное жилье" на 2022-2030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10 304,3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10 490,3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3 683,7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59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правонарушений и обеспечение общественной безопасности на 2024-2030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296,7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38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 в городском округе Октябрьск Самарской области на 2023-2030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39 938,9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27 383,3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5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"Защита населения и территорий от чрезвычайных ситуаций природного и техногенного характера, выполнение мероприятий по гражданской обороне, обеспечение первичных мер пожарной безопасности и безопасности людей на водных объектах в городском округе Октябрьск на 2018-2027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6 374,8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6 091,8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05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"Защита населения и территорий от чрезвычайных ситуаций природного и техногенного характера, выполнение мероприятий по гражданской обороне, обеспечение первичных мер пожарной безопасности и безопасности людей на водных объектах в городском округе Октябрьск на 2028-2030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6 091,8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3140"/>
              </p:ext>
            </p:extLst>
          </p:nvPr>
        </p:nvGraphicFramePr>
        <p:xfrm>
          <a:off x="107504" y="188644"/>
          <a:ext cx="8928991" cy="6552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4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9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Сумма тыс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. рублей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2028 г.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"Повышение эффективности бюджетных расходов в городском округе Октябрьск Самарской области на период до 2029 года"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5 667,3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6 473,0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7 470,2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0153457"/>
                  </a:ext>
                </a:extLst>
              </a:tr>
              <a:tr h="465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"Организация предоставления государственных и муниципальных услуг на территории городского округа Октябрьск на базе МБУ "Октябрьский МФЦ" на 2024-2030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14 690,9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15 651,1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15 651,1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5090609"/>
                  </a:ext>
                </a:extLst>
              </a:tr>
              <a:tr h="767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"Повышение эффективности муниципального управления в городском округе Октябрьск Самарской области, совершенствование работы по исполнению полномочий по решению вопросов местного значения, осуществление переданных государственных полномочий на 2024-2030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137 100,8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145 345,4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135 759,3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3191047"/>
                  </a:ext>
                </a:extLst>
              </a:tr>
              <a:tr h="465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и поддержка малого и среднего предпринимательства в городском округе Октябрьск Самарской области на 2025-2030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4 668,5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4 839,5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4 839,5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8073646"/>
                  </a:ext>
                </a:extLst>
              </a:tr>
              <a:tr h="383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комплексного развития транспортной инфраструктуры городского округа Октябрьск Самарской области на 2018-2028 годы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11 682,0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15 046,0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15 695,0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7127096"/>
                  </a:ext>
                </a:extLst>
              </a:tr>
              <a:tr h="402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комплексного развития коммунальной инфраструктуры городского округа октябрьск Самарской области на 2018-2030 годы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183 117,9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2433581"/>
                  </a:ext>
                </a:extLst>
              </a:tr>
              <a:tr h="465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городском округе Октябрьск на 2022-2031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1 120,7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9012614"/>
                  </a:ext>
                </a:extLst>
              </a:tr>
              <a:tr h="57589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городского округа Октябрьск "Переселение граждан из аварийного жилищного фонда на территории городского округа Октябрьск, признанного таковым в период с 1 января 2017 года до 1 января 2022 года"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106007"/>
                  </a:ext>
                </a:extLst>
              </a:tr>
              <a:tr h="383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"Благоустройство территории городского округа Октябрьск на 2017-2026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98 164,7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7344660"/>
                  </a:ext>
                </a:extLst>
              </a:tr>
              <a:tr h="383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"Благоустройство территории городского округа Октябрьск Самарской области на 2027-2030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90 968,8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89 294,2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533848"/>
                  </a:ext>
                </a:extLst>
              </a:tr>
              <a:tr h="383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"Обращение с отходами производства и потребления на территории городского округа Октябрьск Самарской области на 2017-2026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325543"/>
                  </a:ext>
                </a:extLst>
              </a:tr>
              <a:tr h="383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"Реализация стратегии государственной молодежной политики на территории городского округа Октябрьск Самарской области" на 2019-2028 годы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8 385,4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8 085,5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7 635,9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7992584"/>
                  </a:ext>
                </a:extLst>
              </a:tr>
              <a:tr h="3839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культуры и искусства в городском округе Октябрьск Самарской области на 2024-2030 годы"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131 168,0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127 766,8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127 766,3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437082"/>
                  </a:ext>
                </a:extLst>
              </a:tr>
              <a:tr h="191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722 897,6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522 732,8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446 574,9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107504" y="187586"/>
            <a:ext cx="8928992" cy="4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endParaRPr lang="ru-RU" alt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alt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118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</a:t>
            </a:r>
            <a:endParaRPr lang="ru-RU" altLang="ru-RU" sz="118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2419"/>
            <a:ext cx="8928992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«Управление муниципальным имуществом городского округа Октябрьск Самарской области на 2021-2030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(889,5 тыс. рублей). Предусмотрены расходы на изготовление технической документации и проведение кадастровых работ – 150 тыс. рублей, оплату коммунальных услуг и содержание муниципальных жилых/нежилых помещений в многоквартирных жилых домах – 578,3 тыс. рублей, оплату взносов на капитальный ремонт муниципальных жилых/нежилых помещений в многоквартирных жилых домах – 161,2 тыс. рублей.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«Содержание, эксплуатация и развитие муниципальных зданий и транспорта на 2026-2030 годы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(46032,7 тыс. рублей, из них 15000 тыс. рублей за счет средств областного бюджета) расходы предусмотрены на содержание административных зданий и учреждений образования, а также проведение капитального ремонта и (или) оснащение основными средствами и материальными запасами зданий (помещений), находящихся в муниципальной собственности, занимаемых государственными и муниципальными образовательными учреждениями, а также по благоустройству прилегающей территории СП ГБОУ ООШ №2 «Детский сад №2».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«Улучшение условий и охраны труда в городском округе Октябрьск Самарской области на 2018-2027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(150,8 тыс. рублей) предусмотрены расходы на проведение специальной оценки условий труда и организацию обучения по охране труда руководителей и специалистов.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городского округа Октябрьск Самарской области «Дети Октябрьска» на 2019-2027 годы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предусмотрены расходы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5633,7 тыс. рублей за счет средств областного бюджета, в том числе: на обеспечение отдыха детей в каникулярное время в оздоровительных лагерях с дневным пребыванием детей при образовательных организациях в Самарской области в сумме 2538,1 тыс. рублей, на исполнение государственных полномочий по осуществлению денежных выплат на вознаграждение, причитающееся приемному родителю, патронатному воспитателю в сумме 3095,6 тыс. рублей.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физической культуры и спорта на территории городского округа Октябрьск Самарской области на 2021-2028 годы «Спорт – норма жизни»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(14723,2 тыс. рублей) – расходы предусмотрены на содержание Центра спортивных сооружений.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городского округа Октябрьск «Молодой семье – доступное жилье» на 2022-2030 годы»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предусмотрены расходы в сумме 10304,3 тыс. рублей, в том числе за счет средств федерального и областного бюджета в сумме 6686,2 тыс. рублей, на предоставление 12 молодым семьям социальных выплат на приобретение жилья или строительство индивидуального жилого дома.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«Профилактика правонарушений и обеспечение общественной безопасности на 2024–2030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(296,7 тыс. рублей) предусмотрены расходы на организацию деятельности добровольных народных дружин.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 городского округа Октябрьск Самарской области на 2023-2030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предусмотрены в сумме 39938,9 тыс. рублей за счет средств областного бюджета на обеспечение жилыми помещениями детей-сирот и детей, оставшихся без попечения родителей.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830317"/>
            <a:ext cx="8928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endParaRPr lang="ru-RU" alt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7384"/>
            <a:ext cx="9144000" cy="703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2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«Защита населения и территорий от чрезвычайных ситуаций природного и техногенного характера, выполнение мероприятий по гражданской обороне, обеспечение первичных мер пожарной безопасности и безопасности людей на водных объектах в городском округе Октябрьск на 2018-2027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(6374,8 тыс. рублей), в которой предусмотрены расходы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единой дежурной диспетчерской службы в сумме 6086,8 тыс. рублей, добровольной пожарной охраны в сумме 288 тыс. рублей.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«Повышение эффективности бюджетных расходов в городском округе Октябрьск Самарской области на период до 2029 года»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(5667,3 тыс. рублей) предусмотрены расходы на обслуживание муниципального долга. 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«Организация предоставления государственных и муниципальных услуг на территории городского округа Октябрьск на базе МБУ «Октябрьский МФЦ» на 2024-2030 годы»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 14690,9 тыс. рублей на содержание МБУ «Октябрьский МФЦ» (оплата труда и начисления на выплаты по оплате труда, оплата услуг связи и коммунальных услуг, услуги по содержанию имущества, прочие работы, услуги, увеличение стоимости материальных запасов (канц. хоз. расходы).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«Повышение эффективности муниципального управления в городском округе Октябрьск Самарской области, совершенствование работы по исполнению полномочий по решению вопросов местного значения, осуществление переданных государственных полномочий на 2024-2030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(137100,8 тыс. рублей), в которой предусмотрено:</a:t>
            </a:r>
          </a:p>
          <a:p>
            <a:pPr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содержание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в сумме 65108,8 тыс. рублей (Администрация городского округа – 40398,4 тыс. рублей; осуществление полномочий по первичному воинскому учету на территориях, где отсутствуют военные комиссариаты – 1800,4 тыс. рублей, Финансовое управление – 15728,9 тыс. рублей; Комитет по архитектуре, строительству и транспорту Администрации г.о. Октябрьск – 4864,1 тыс. рублей; Контрольно-счетная палата городского округа Октябрьск Самарской области – 2317,0 тыс. рублей); </a:t>
            </a:r>
          </a:p>
          <a:p>
            <a:pPr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муниципальных казенных учреждений в сумме 66697,1 тыс. рублей («Учреждение по обеспечению деятельности органов местного самоуправления г.о. Октябрьск» - 24353,1 тыс. рублей; «Управление по вопросам ЖКХ, энергетики и функционирования ЕДДС» - 5134,8 тыс. рублей; «Управление по вопросам семьи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г.о.Октябрьск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- 5734,1 тыс. рублей, из них за счет средств областного бюджета на осуществление деятельности по опеке и попечительству над несовершеннолетними лицами и социальной поддержке семьи, материнства и детства в сумме 3107,3 тыс. рублей, на осуществление деятельности по опеке и попечительству в отношении совершеннолетних граждан, нуждающихся в соответствии с законодательством в установлении над ними опеки и попечительства в сумме 967,9 тыс. рублей; «Централизованная бухгалтерия г.о. Октябрьск» - 23891,8 тыс. рублей;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социального развития Администрации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г.о.Октябрьск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- 7583,3 тыс. рублей); </a:t>
            </a:r>
          </a:p>
          <a:p>
            <a:pPr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оплата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 в «Совет муниципальных образований Самарской области», «Союз Малых городов РФ», «Ассоциацией Здоровые города и поселки» – 94,5 тыс. рублей; </a:t>
            </a:r>
          </a:p>
          <a:p>
            <a:pPr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резервный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местной администрации – 1000 тыс. рублей, </a:t>
            </a:r>
          </a:p>
          <a:p>
            <a:pPr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выплата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пенсии за выслугу лет муниципальным служащим – 1430,2 тыс. рублей; </a:t>
            </a:r>
          </a:p>
          <a:p>
            <a:pPr lvl="0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производство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выпуск и распространение газеты «Октябрьское время» – 2770,2 тыс. рублей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и поддержка малого и среднего предпринимательства в городском округе Октябрьск Самарской области на 2025-2030 годы»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(4668,5 тыс. рублей) на обеспечение деятельности управления экономического развития, инвестиций, предпринимательства и торговли и проведение мероприятий по содействию развития малого и среднего предпринимательства в сумме 4548,5 тыс. рублей, предоставление субсидии некоммерческим организациям, не являющимся муниципальными учреждениями в целях оказания поддержки субъектам малого и среднего предпринимательства – 120,0 тыс. рублей.</a:t>
            </a:r>
          </a:p>
          <a:p>
            <a:pPr lvl="0" algn="just"/>
            <a:endParaRPr lang="ru-RU" sz="12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4624"/>
            <a:ext cx="89096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комплексного развития транспортной инфраструктуры городского округа Октябрьск Самарской области на 2018-2028 годы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(11682,0 тыс. рублей) – софинансирование расходных обязательств по ремонту дорог и тротуаров – 735 тыс. рублей, приобретение и установка дорожных знаков – 1656,9 тыс. рублей, нанесение дорожной разметки – 344,7 тыс. рублей, обустройство опасных участков дорог дорожными барьерными ограждениями – 200,0 тыс. рублей, ямочный ремонт дорог – 200,0 тыс. рублей,  оплата лизинговых платежей по приобретенной специальной технике для содержания автомобильных дорог общего пользования местного значения – 7925,4 тыс. рублей, возмещение затрат, связанных с оказанием услуг по перевозке пассажиров по муниципальному маршруту регулярных перевозок на территории городского округа – 620 тыс. рублей.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комплексного развития коммунальной инфраструктуры городского округа Октябрьск Самарской области на 2018-2030 годы в сумме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183117,9 тыс. рублей, из них 182265,2 тыс. рублей за счет средств федерального и областного бюджетов. Расходы предусмотрены   на реализацию мероприятий по модернизации коммунальной инфраструктуры (капитальный ремонт участков трубопровода) – 40600,8 тыс. рублей, на реконструкцию насосной станции №1 по ул. Колхозная и реконструкцию насосной станции №2по ул. Первомайская в сумме 142517,1 тыс. рублей за счет средств областного бюджета.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«Энергосбережение и повышение энергетической эффективности в городском округе Октябрьск на 2022-2031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(1120,7 тыс. рублей) –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услуг, направленных на энергосбережение и повышение энергетической эффективности использования электрической энергии путем модернизации элементов системы уличного освещения городского округа (энергосервисный контракт).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городского округа Октябрьск «Переселение граждан из аварийного жилищного фонда на территории городского округа Октябрьск, признанного таковым в период с 1 января 2017 года до 1 января 2022 года»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2020,0 тыс. рублей за счет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областного бюджета на реализацию мероприятий по переселению граждан из аварийного жилого фонда.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«Благоустройство территории городского округа Октябрьск на 2017-2026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98164,7 тыс. рублей на проведение мероприятий по благоустройству (организация благоустройства и озеленения, уборка территории, освещение улиц городского округа), содержание кладбищ, осуществлении деятельности по обращению с животными без владельцев и др. расходы.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«Обращение с отходами производства и потребления на территории городского округа Октябрьск Самарской области на 2017-2026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предусмотрены в сумме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766,8 тыс. рублей, из них за счет средств областного бюджета в сумме 728,4 тыс. рублей на софинансирование расходных обязательств муниципальных образований Самарской области на проведение мероприятий по приобретению мусоросборников, предназначенных для складирования твердых коммунальных отходов.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«Реализация стратегии государственной молодежной политики на территории городского округа Самарской области на 2019-2028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(8385,4 тыс. рублей) расходы на содержание Дома молодежных организаций (7773,4 тыс. рублей); расходы на трудоустройство несовершеннолетних (612 тыс. рублей). 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Муниципальная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культуры и искусства в городском округе Октябрьск Самарской области на 2024-2030 годы»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(131168 тыс. рублей), в которой предусмотрено содержание учреждений культуры в сумме 58081,8 тыс. рублей; дополнительного образования детей в сумме 48488,8 тыс. рублей; расходы на проведение праздничных мероприятий запланированы в сумме 520,0 тыс. рублей; обеспечение деятельности муниципального казенного учреждения «Центр по обеспечению деятельности учреждений социальной сферы городского округа Октябрьск Самарской области» в сумме 24074,0 тыс. рублей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46996"/>
      </p:ext>
    </p:extLst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323850" y="44624"/>
            <a:ext cx="8496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Таблицы 7</a:t>
            </a: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Программа муниципальных  внутренних заимствований </a:t>
            </a: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округа Октябрьск 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200" b="1" dirty="0">
              <a:latin typeface="Times New Roman" pitchFamily="18" charset="0"/>
            </a:endParaRPr>
          </a:p>
          <a:p>
            <a:pPr algn="r"/>
            <a:r>
              <a:rPr lang="ru-RU" altLang="ru-RU" sz="1000" dirty="0">
                <a:cs typeface="Times New Roman" pitchFamily="18" charset="0"/>
              </a:rPr>
              <a:t>                                                                 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108"/>
          <p:cNvSpPr>
            <a:spLocks noChangeArrowheads="1"/>
          </p:cNvSpPr>
          <p:nvPr/>
        </p:nvSpPr>
        <p:spPr bwMode="auto">
          <a:xfrm>
            <a:off x="250825" y="2276872"/>
            <a:ext cx="856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000" b="1" dirty="0"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endParaRPr lang="ru-RU" altLang="ru-RU" sz="1100" dirty="0"/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</a:t>
            </a:r>
            <a:br>
              <a:rPr lang="ru-RU" alt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городского округа  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2027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212"/>
          <p:cNvSpPr>
            <a:spLocks noChangeArrowheads="1"/>
          </p:cNvSpPr>
          <p:nvPr/>
        </p:nvSpPr>
        <p:spPr bwMode="auto">
          <a:xfrm>
            <a:off x="539750" y="4581128"/>
            <a:ext cx="828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Программа муниципальных внутренних заимствований </a:t>
            </a:r>
            <a:br>
              <a:rPr lang="ru-RU" alt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городского округа  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200" b="1" dirty="0">
              <a:latin typeface="Times New Roman" pitchFamily="18" charset="0"/>
            </a:endParaRPr>
          </a:p>
          <a:p>
            <a:pPr algn="r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alt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468985"/>
              </p:ext>
            </p:extLst>
          </p:nvPr>
        </p:nvGraphicFramePr>
        <p:xfrm>
          <a:off x="218113" y="764704"/>
          <a:ext cx="8640760" cy="1733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заимствования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Привлечение средств</a:t>
                      </a:r>
                      <a:b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2026 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Погашение основного</a:t>
                      </a:r>
                      <a:b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долга в 2026 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Предельный срок погашения  долговых обязательств, лет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Кредиты, привлекаемые городским округом Октябрьск от кредитных организаций в валюте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Кредиты, привлекаемые городским округом Октябрьск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83 522,0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58 622,0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83 522,0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58 622,0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49860"/>
              </p:ext>
            </p:extLst>
          </p:nvPr>
        </p:nvGraphicFramePr>
        <p:xfrm>
          <a:off x="250824" y="2996952"/>
          <a:ext cx="8569325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5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заимствования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Привлечение средств</a:t>
                      </a:r>
                      <a:b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2027 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Погашение основного</a:t>
                      </a:r>
                      <a:b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долга в 2027 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Предельный срок погашения  долговых обязательств, лет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Кредиты, привлекаемые городским округом Октябрьск от кредитных организаций в валюте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Кредиты, привлекаемые городским округом Октябрьск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94 100,0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68 700,0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94 100,0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68 700,0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80893"/>
              </p:ext>
            </p:extLst>
          </p:nvPr>
        </p:nvGraphicFramePr>
        <p:xfrm>
          <a:off x="263823" y="5150336"/>
          <a:ext cx="8556328" cy="166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1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1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заимствования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Привлечение средств</a:t>
                      </a:r>
                      <a:b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Погашение основного</a:t>
                      </a:r>
                      <a:b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долга в </a:t>
                      </a:r>
                      <a:r>
                        <a:rPr lang="ru-RU" sz="105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</a:t>
                      </a:r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Предельный срок погашения  долговых обязательств, лет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Кредиты, привлекаемые городским округом Октябрьск от кредитных организаций в валюте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Кредиты, привлекаемые городским округом Октябрьск от других бюджетов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97 781,0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70 881,0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97 781,0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70 881,0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89289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внутренних заимствований городского округа Октябрьск Самарской области на 2026 год и плановый период 2027 и 2028 годов предусматривает погашение долговых обязательств прошлых лет. 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заключенными и планируемыми договорами и графиками погашения долговых обязательств в 2026 году предусмотрено получение бюджетного кредита  в сумме 83522,0 тыс. рублей,  погашение бюджетного кредита в сумме 58622,0 тыс. рублей,  в 2027 году предусмотрено получение  бюджетного кредита  в сумме 94100,0 тыс. рублей, погашение бюджетного кредита в сумме 68700,0 тыс. рублей, в 2028 году  предусмотрено получение бюджетного кредита  в сумме 97781,0 тыс. рублей,  погашение бюджетного кредита  в сумме 70881,0 тыс. рублей.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Предельный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внутреннего муниципального долга городского округа Октябрьск Самарской области: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2026 году в сумме 249769,2 тыс. рублей;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2027 году в сумме 254052,2 тыс. рублей;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2028 году в сумме 269907,2 тыс. рублей.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Верхний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муниципального внутреннего долга городского округа Октябрьск Самарской области по состоянию:   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01.01.2027 года составит 140803,0 тыс. рублей;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01.01.2028 года составит 166203,0 тыс. рублей;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01.01.2029 года составит 193103,0 тыс. рублей.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Расходы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обслуживание муниципального долга запланированы в следующих объемах: на 2026 год – 5667,3 тыс. рублей; на 2027 год – 6473,0 тыс. рублей; на 2028 год – 7470,2 тыс.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Указанное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показателя долга не превышает ограничения, установленные Бюджетным Кодексом Российской Федерации.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Предоставление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гарантий городским округом Октябрьск в 2026-2028 годы не предусмотрено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1650" y="2636912"/>
            <a:ext cx="41604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окончен.</a:t>
            </a:r>
          </a:p>
        </p:txBody>
      </p:sp>
    </p:spTree>
    <p:extLst>
      <p:ext uri="{BB962C8B-B14F-4D97-AF65-F5344CB8AC3E}">
        <p14:creationId xmlns:p14="http://schemas.microsoft.com/office/powerpoint/2010/main" val="71391598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32384" y="393630"/>
            <a:ext cx="74882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latin typeface="Times New Roman" pitchFamily="18" charset="0"/>
              </a:rPr>
              <a:t>Таблица 1</a:t>
            </a:r>
          </a:p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Основные характеристики бюджета </a:t>
            </a:r>
            <a:br>
              <a:rPr lang="ru-RU" altLang="ru-RU" b="1" dirty="0">
                <a:latin typeface="Times New Roman" pitchFamily="18" charset="0"/>
              </a:rPr>
            </a:br>
            <a:r>
              <a:rPr lang="ru-RU" altLang="ru-RU" b="1" dirty="0">
                <a:latin typeface="Times New Roman" pitchFamily="18" charset="0"/>
              </a:rPr>
              <a:t>на </a:t>
            </a:r>
            <a:r>
              <a:rPr lang="ru-RU" altLang="ru-RU" b="1" dirty="0" smtClean="0">
                <a:latin typeface="Times New Roman" pitchFamily="18" charset="0"/>
              </a:rPr>
              <a:t>2026 </a:t>
            </a:r>
            <a:r>
              <a:rPr lang="ru-RU" altLang="ru-RU" b="1" dirty="0">
                <a:latin typeface="Times New Roman" pitchFamily="18" charset="0"/>
              </a:rPr>
              <a:t>год и на плановый период </a:t>
            </a:r>
            <a:r>
              <a:rPr lang="ru-RU" altLang="ru-RU" b="1" dirty="0" smtClean="0">
                <a:latin typeface="Times New Roman" pitchFamily="18" charset="0"/>
              </a:rPr>
              <a:t>2027-2028 годов</a:t>
            </a:r>
          </a:p>
          <a:p>
            <a:pPr algn="r" eaLnBrk="1" hangingPunct="1"/>
            <a:r>
              <a:rPr lang="ru-RU" altLang="ru-RU" dirty="0">
                <a:latin typeface="Times New Roman" pitchFamily="18" charset="0"/>
              </a:rPr>
              <a:t>						                </a:t>
            </a:r>
            <a:r>
              <a:rPr lang="ru-RU" altLang="ru-RU" sz="1200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211"/>
              </p:ext>
            </p:extLst>
          </p:nvPr>
        </p:nvGraphicFramePr>
        <p:xfrm>
          <a:off x="251520" y="1556792"/>
          <a:ext cx="8712970" cy="5193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0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8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524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План на 2025 г.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Оценка на 2025 г.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Проект на 2026 г.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  Проект на плановый период</a:t>
                      </a: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Проект на 2026 г. / Оценка на 2025 г. 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Проект на 2027 г. / Проект на 2026 г.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Проект на 2028 г. / Проект на 2027 г.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1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всего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925043,8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925043,8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693170,6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512299,4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447641,4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74,9%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73,9%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87,4%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7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231908,6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231908,6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249769,2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254052,2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269907,2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107,7%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101,7%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106,2%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693135,2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693135,2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443401,4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258247,2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177734,2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64,0%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58,2%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68,8%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949993,6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949993,6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726070,6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537699,4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474541,4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76,4%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74,1%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88,3%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89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Дефицит(-), профицит (+)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-24949,8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-24949,8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-32900,0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-25400,0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-26900,0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4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24949,8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24949,8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32900,0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25400,0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26900,0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92899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городского округа спрогнозирована из следующих источников: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в объеме – 224390,0 тыс. рублей;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2027 год – 241939,0 тыс. рублей;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– 256210,0 тыс. рублей;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в объеме – 25379,2 тыс. рублей;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2027 год – 12113,2 тыс. рублей;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– 13697,2 тыс. рублей;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 от других бюджетов бюджетной системы: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в объеме – 443401,4 тыс. рублей;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2027 год – 258247,2 тыс. рублей;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– 177734,2 тыс. рублей.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налоговых и неналоговых доходов в общем объеме доходов составляет: 2026 год – 36,0%, 2027 год – 49,6%, 2028 год – 60,3%.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безвозмездных поступлений в общем объеме доходов составляет: 2026 год – 64,0%, 2027 год – 50,4%, 2028 год – 39,7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00113" y="120650"/>
            <a:ext cx="74168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Гистограмма 1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Удельный вес источников доходов бюджета 2025-2028 </a:t>
            </a:r>
            <a:r>
              <a:rPr lang="ru-RU" altLang="ru-RU" b="1" dirty="0">
                <a:latin typeface="Times New Roman" pitchFamily="18" charset="0"/>
              </a:rPr>
              <a:t>годов</a:t>
            </a:r>
          </a:p>
        </p:txBody>
      </p:sp>
      <p:sp>
        <p:nvSpPr>
          <p:cNvPr id="11268" name="Прямоугольник 2"/>
          <p:cNvSpPr>
            <a:spLocks noChangeArrowheads="1"/>
          </p:cNvSpPr>
          <p:nvPr/>
        </p:nvSpPr>
        <p:spPr bwMode="auto">
          <a:xfrm>
            <a:off x="287338" y="6165304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Доля налоговых и неналоговых доходов в общем объеме доходов составляет: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год – 25,1%, 2026 год-36,0%, 2027 год-49,6%, 2028 год-60,3%</a:t>
            </a:r>
            <a:endParaRPr lang="ru-RU" alt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737085"/>
              </p:ext>
            </p:extLst>
          </p:nvPr>
        </p:nvGraphicFramePr>
        <p:xfrm>
          <a:off x="-252536" y="786765"/>
          <a:ext cx="9577064" cy="516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128"/>
          <p:cNvSpPr>
            <a:spLocks noChangeArrowheads="1"/>
          </p:cNvSpPr>
          <p:nvPr/>
        </p:nvSpPr>
        <p:spPr bwMode="auto">
          <a:xfrm>
            <a:off x="1095375" y="260350"/>
            <a:ext cx="70723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Структура доходной части бюджета городского округа Октябрьск</a:t>
            </a:r>
          </a:p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на </a:t>
            </a:r>
            <a:r>
              <a:rPr lang="ru-RU" altLang="ru-RU" b="1" dirty="0" smtClean="0">
                <a:latin typeface="Times New Roman" pitchFamily="18" charset="0"/>
              </a:rPr>
              <a:t>2026 </a:t>
            </a:r>
            <a:r>
              <a:rPr lang="ru-RU" altLang="ru-RU" b="1" dirty="0">
                <a:latin typeface="Times New Roman" pitchFamily="18" charset="0"/>
              </a:rPr>
              <a:t>год и плановый период </a:t>
            </a:r>
            <a:r>
              <a:rPr lang="ru-RU" altLang="ru-RU" b="1" dirty="0" smtClean="0">
                <a:latin typeface="Times New Roman" pitchFamily="18" charset="0"/>
              </a:rPr>
              <a:t>2027-2028 </a:t>
            </a:r>
            <a:r>
              <a:rPr lang="ru-RU" altLang="ru-RU" b="1" dirty="0">
                <a:latin typeface="Times New Roman" pitchFamily="18" charset="0"/>
              </a:rPr>
              <a:t>годов</a:t>
            </a:r>
          </a:p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по основным </a:t>
            </a:r>
            <a:r>
              <a:rPr lang="ru-RU" altLang="ru-RU" b="1" dirty="0" smtClean="0">
                <a:latin typeface="Times New Roman" pitchFamily="18" charset="0"/>
              </a:rPr>
              <a:t>источникам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12291" name="Rectangle 7904"/>
          <p:cNvSpPr>
            <a:spLocks noChangeArrowheads="1"/>
          </p:cNvSpPr>
          <p:nvPr/>
        </p:nvSpPr>
        <p:spPr bwMode="auto">
          <a:xfrm>
            <a:off x="8027988" y="981075"/>
            <a:ext cx="9541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latin typeface="Times New Roman" pitchFamily="18" charset="0"/>
              </a:rPr>
              <a:t>тыс</a:t>
            </a:r>
            <a:r>
              <a:rPr lang="ru-RU" altLang="ru-RU" sz="1200" dirty="0" smtClean="0">
                <a:latin typeface="Times New Roman" pitchFamily="18" charset="0"/>
              </a:rPr>
              <a:t>. рублей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12292" name="Rectangle 12815"/>
          <p:cNvSpPr>
            <a:spLocks noChangeArrowheads="1"/>
          </p:cNvSpPr>
          <p:nvPr/>
        </p:nvSpPr>
        <p:spPr bwMode="auto">
          <a:xfrm>
            <a:off x="8048625" y="130175"/>
            <a:ext cx="844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>
                <a:latin typeface="Times New Roman" pitchFamily="18" charset="0"/>
              </a:rPr>
              <a:t>Таблица 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22645"/>
              </p:ext>
            </p:extLst>
          </p:nvPr>
        </p:nvGraphicFramePr>
        <p:xfrm>
          <a:off x="107504" y="1286088"/>
          <a:ext cx="8928100" cy="531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5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1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982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групп, подгрупп, статей, подстатей, классификации доходов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Оценка 2025 г.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 2025 г.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 2026г.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 2027г.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Удельный вес 2028г.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231 908,6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249 769,2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254 052,2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269 907,2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3101161"/>
                  </a:ext>
                </a:extLst>
              </a:tr>
              <a:tr h="328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138 093,4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156 995,0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169 869,0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182 609,0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67,7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08615379"/>
                  </a:ext>
                </a:extLst>
              </a:tr>
              <a:tr h="328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138093,4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156 995,0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169 869,0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66,9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182 609,0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67,7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6991367"/>
                  </a:ext>
                </a:extLst>
              </a:tr>
              <a:tr h="44694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Акцизы на дизельное топливо, моторные масла, автомобильный и прямогонный бензин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10464,0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11 062,0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15 046,0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15 695,0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3236993"/>
                  </a:ext>
                </a:extLst>
              </a:tr>
              <a:tr h="328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8 434,7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9 700,0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10 053,0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10 405,0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3964768"/>
                  </a:ext>
                </a:extLst>
              </a:tr>
              <a:tr h="328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УСН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7177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7 842,0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8 195,0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8 547,0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8744511"/>
                  </a:ext>
                </a:extLst>
              </a:tr>
              <a:tr h="44694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9910705"/>
                  </a:ext>
                </a:extLst>
              </a:tr>
              <a:tr h="328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Налог взимаемый с применением патентной системы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1 858,0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1 858,0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1 858,0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9424602"/>
                  </a:ext>
                </a:extLst>
              </a:tr>
              <a:tr h="39067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32 860,9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34 874,0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35 212,0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35 742,0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42613416"/>
                  </a:ext>
                </a:extLst>
              </a:tr>
              <a:tr h="3286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13127,4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14 300,0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14 638,0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15 168,0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9914275"/>
                  </a:ext>
                </a:extLst>
              </a:tr>
              <a:tr h="333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19733,5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20 574,0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20 574,0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20 574,0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85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13931,6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11 759,0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11 759,0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11 759,0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62523"/>
              </p:ext>
            </p:extLst>
          </p:nvPr>
        </p:nvGraphicFramePr>
        <p:xfrm>
          <a:off x="107504" y="116633"/>
          <a:ext cx="8928546" cy="648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6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00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 групп, подгрупп, статей, подстатей, классификации доходов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Оценка 2025 г.</a:t>
                      </a:r>
                    </a:p>
                  </a:txBody>
                  <a:tcPr marL="11430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Удельный вес 2025 г.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Удельный вес 2026г.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Удельный вес 2027г.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Удельный вес 2028г.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7 130,0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7 361,0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7 460,0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7 460,0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274270"/>
                  </a:ext>
                </a:extLst>
              </a:tr>
              <a:tr h="889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2500,0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3 411,0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3 400,0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3 400,0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8697466"/>
                  </a:ext>
                </a:extLst>
              </a:tr>
              <a:tr h="889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городских округов (за исключением имущества муниципальных автономных учреждений, а также имущества муниципальных унитарных предприятий, в том числе казенных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4630,0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3 950,0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4 060,0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4 060,0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48192348"/>
                  </a:ext>
                </a:extLst>
              </a:tr>
              <a:tr h="390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2262549"/>
                  </a:ext>
                </a:extLst>
              </a:tr>
              <a:tr h="312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7985249"/>
                  </a:ext>
                </a:extLst>
              </a:tr>
              <a:tr h="302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Прочие доходы от оказания платных услуг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116,2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226203"/>
                  </a:ext>
                </a:extLst>
              </a:tr>
              <a:tr h="252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18 716,7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16 875,0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3 507,0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5 087,0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2404553"/>
                  </a:ext>
                </a:extLst>
              </a:tr>
              <a:tr h="8896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реализации  имущества, находящегося в государственной  и муниципальной собственности (за исключением имущества автономных учреждений, а  также имущества муниципальных унитарных предприятий, в том числе казенных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14777,4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14 775,0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1 307,0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2 787,0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28600297"/>
                  </a:ext>
                </a:extLst>
              </a:tr>
              <a:tr h="67002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Доходы от продажи земельных участков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, государственная </a:t>
                      </a:r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3939,3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2 300,0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794,8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952,0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952,0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952,0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b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1291,7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78,0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82,0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26377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налоговых и неналоговых доходов проекта бюджета на 2026 год и плановый период 2027-2028 годов вошли налоги и сборы, поступающие в бюджет городского округа Октябрьск.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Налог на доходы физических лиц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поступления налога прогнозируется в 2026 году 156995,0 тыс. рублей, что выше ожидаемой оценки 2025 года на 13,7% или на 18901,6 тыс. рублей, в 2027 году – 169869,0 тыс. рублей, в 2028 году – 182609,0 тыс. рублей.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Поступления данного налога, спрогнозированы главным администратором доходов Межрайонной инспекцией Федеральной налоговой службы России № 2 по Самарской области и учтено увеличение МРОТ с 01.01.2026 более 20,0%.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Управления экономического развития, инвестиций, предпринимательства и торговли Администрации городского округа Октябрьск Самарской области темп роста фонда заработной платы в 2026 году составит 111,4% к уровню 2025 года, в 2027 году – 108,2% к уровню 2026 года, в 2028 г. – 107,5% к уровню 2027 года.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отчисления в бюджет городского округа налога на доходы физических лиц в целом составит 30,0%, как и в предыдущие годы. В структуре прогноза поступлений налоговых и неналоговых доходов данный налог имеет наибольший удельный вес: 2026 год – 62,9 %, 2027 год – 66,9%, 2028 год – 67,7%.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дизельное топливо, моторные масла, автомобильный и прямогонный бензин.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данного вида налогового дохода определен в 2026 году в сумме 11062,0 тыс. рублей, в 2027 году в сумме 15046,0 тыс. рублей, в 2028 году в сумме 15695,0 тыс. рублей.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 является одним из источников формирования муниципального дорожного фонда, что позволит направить средства на ремонт и содержание муниципальных дорог.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налога прогнозируется управлением Федеральной налоговой службы по Самарской области.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(УСН, ПСН)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прогнозируемый объем поступлений в 2026 году 9700,0 тыс. рублей, что выше ожидаемой оценки 2025 года на 15,0% или на 1265,3 тыс. рублей, на 2027 году – 10053,0 тыс. рублей, в 2028 г. – 10405,0 тыс. рублей.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прогнозируемый объем поступлений в 2026 году определен в сумме 14300,0 тыс. рублей, что выше ожидаемой оценки 2025 года на 8,9 % или на 1172,6 тыс. рублей в связи с увеличением налогооблагаемой базы, в 2027 году в сумме 14638,0 тыс. рублей, в 2028 году в сумме 15168,0 тыс. рублей.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налога спрогнозированы Межрайонной инспекцией Федеральной налоговой службы №2 по Самарской области.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Земельный налог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прогнозируемый объем поступлений в 2026 году составит 20574,0 тыс. рублей, что выше оценки 2025 года на 4,3 % или на 840,5 тыс. рублей (в связи с увеличением налогооблагаемой базы), на 2027 - 2028 годы прогнозируемая сумма составит 20574,0 тыс. рублей и 20574,0 тыс. рублей соответственно по годам, что на уровне 2026 года.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прогнозируемый объем поступлений в 2026-2028 года определен в сумме 11759,0 тыс. рублей, 11759,0 тыс. рублей, 11759,0 тыс. рублей соответственно по годам.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спрогнозированы на основе прогнозных данных, предоставляемых главными администраторами доходов и динамики поступления текущего года. 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Доходы от использования имущества, находящегося в государственной и муниципальной собственности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прогнозируемый объем поступлений в 2026-2028 годы определен в сумме 7361,0 тыс. рублей, 7460,0 тыс. рублей, 7460,0 тыс. рублей соответственно по годам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-27383"/>
            <a:ext cx="903649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года включают: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3411,0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- 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 от продажи права на заключение договоров аренды указанных земельных участков.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оценкой 2025 года, доходы спрогнозированы на 36,4% или на 911,0 тыс. рублей больше, за счет роста индекса потребительских цен и за счет поступлений по результатам работы по взысканию и недопущению увеличения дебиторской задолженности.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3950,0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- прочие поступления от использования имущества, находящегося в собственности городских округов (за исключением имущества бюджетных и автономных учреждений, а также имущества унитарных предприятий, в том числе казенных).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оценкой 2025 года прочие поступления спрогнозированы на 14,7% или 680,0 тыс. рублей меньше, за счет снижения поступлений ПАО "Ростелеком" в связи с уменьшением арендованной площади. 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доходов основан на данных, предоставленных главным администратором доходов Администрации городского округа Октябрьск Самарской области - Комитетом имущественных отношений.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Платежи при пользовании природными ресурсами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 период 2026-2028 годы данный вид доходов не прогнозируется. В связи с изменениями, внесенными в Бюджетный кодекс РФ, платежи при пользовании природными ресурсами с 01.01.2026 перечисляются в областной бюджет в полном объеме 100%.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Доходы от реализации имущества, находящегося в собственности городских округов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прогнозируются по данным Комитета имущественных отношений, согласно прогнозному плану приватизации на 2026-2028 годы. </a:t>
            </a:r>
          </a:p>
          <a:p>
            <a:pPr algn="just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   прогнозируются в сумме 14775,0 тыс. рублей (нежилое здание-гараж по адресу: г. Октябрьск, район центральной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котельной;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здание пищеблока по адресу: г. Октябрьск, ул. Мичурина; нежилое здание лечебного корпуса по адресу: г. Октябрьск, ул. Мичурина д.24; нежилое здание безалкогольных напитков 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адресу: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Волго-Донская д.15 с земельным участком; встроенное нежилое помещение в жилой дом, часть нежилого помещения в пристрое к жилому дому по адресу: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Ватутина, д.9; нежилое здание (бывшее здание общежития) по адресу: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Сакко-Ванцетти, д.15; нежилое здание проходной по адресу: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Сакко-Ванцетти, д.15; нежилое здание – овощехранилище по адресу: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Сакко-Ванцетти, д.15; нежилое здание  котельной по адресу: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Сакко-Ванцетти, д.15; нежилое помещение на 1-м этаже 5-ти этажного дома по адресу: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Гая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д.39А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графика)). </a:t>
            </a:r>
          </a:p>
          <a:p>
            <a:pPr algn="just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 прогнозируются в сумме 1307,0 тыс. рублей (нежилое здание - гараж по адресу г. Октябрьск, район центральной котельной; нежилое помещение на 1-м этаже 5-ти этажного дома по адресу: 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Гая д.39А (согласно графика)).</a:t>
            </a:r>
          </a:p>
          <a:p>
            <a:pPr algn="just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 2787,0 тыс. рублей (нежилое помещение по адресу г. Октябрьск, ул. 9-го Января, д.9; нежилое помещение на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 5-ти этажного дома по адресу: 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Октябрьск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Гая д.39А (согласно графика)).	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Доходы от продажи земельных участков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прогнозируются по данным Комитета имущественных отношений в 2026 году в сумме 2100,0 тыс. рублей; в 2027 году в сумме 2200,0 тыс. рублей, в 2028 году в сумме 2300,0 тыс. рублей.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Штрафы, санкции, возмещение ущерба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поступления прогнозируются в 2026 году в сумме 952,0 тыс. рублей, в 2027 году – 952,0 тыс. рублей, в 2028 году – 952,0 тыс. рублей.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сравнению с оценкой 2025 года в 2026 году штрафы спрогнозированы выше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19,8%,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 157,2 тыс. рублей, исходя из динамики поступлений текущего года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6682</TotalTime>
  <Words>7820</Words>
  <Application>Microsoft Office PowerPoint</Application>
  <PresentationFormat>Экран (4:3)</PresentationFormat>
  <Paragraphs>1089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Finupr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И.Г. Полозова</cp:lastModifiedBy>
  <cp:revision>813</cp:revision>
  <cp:lastPrinted>2022-10-26T09:06:07Z</cp:lastPrinted>
  <dcterms:created xsi:type="dcterms:W3CDTF">2008-09-22T04:47:10Z</dcterms:created>
  <dcterms:modified xsi:type="dcterms:W3CDTF">2025-10-27T10:17:39Z</dcterms:modified>
</cp:coreProperties>
</file>