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92" r:id="rId3"/>
    <p:sldId id="289" r:id="rId4"/>
    <p:sldId id="287" r:id="rId5"/>
    <p:sldId id="290" r:id="rId6"/>
    <p:sldId id="257" r:id="rId7"/>
    <p:sldId id="263" r:id="rId8"/>
    <p:sldId id="294" r:id="rId9"/>
    <p:sldId id="295" r:id="rId10"/>
    <p:sldId id="296" r:id="rId11"/>
    <p:sldId id="297" r:id="rId12"/>
    <p:sldId id="298" r:id="rId13"/>
    <p:sldId id="299" r:id="rId14"/>
    <p:sldId id="284" r:id="rId15"/>
    <p:sldId id="262" r:id="rId16"/>
    <p:sldId id="291" r:id="rId17"/>
    <p:sldId id="288" r:id="rId18"/>
    <p:sldId id="293" r:id="rId19"/>
  </p:sldIdLst>
  <p:sldSz cx="12192000" cy="6858000"/>
  <p:notesSz cx="12192000" cy="6858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ra Pro Medium" panose="020B0604020202020204" charset="0"/>
      <p:regular r:id="rId29"/>
      <p:italic r:id="rId3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83" autoAdjust="0"/>
  </p:normalViewPr>
  <p:slideViewPr>
    <p:cSldViewPr>
      <p:cViewPr varScale="1">
        <p:scale>
          <a:sx n="114" d="100"/>
          <a:sy n="114" d="100"/>
        </p:scale>
        <p:origin x="-43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vcot.info/s/BLQBf80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vcot.info/s/BLQBf8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10EBC-D8DD-4D2B-A0C9-B89FC55B0D25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Приказом Минтруда от 29.04.2025 № 287н «О внесении изменений в некоторые приказы Министерства труда и социальной защиты Российской Федерации по вопросам охраны труда»  продлили правила действия некоторых ПОТ, которые истекают в 2025 году.</a:t>
          </a:r>
          <a:endParaRPr lang="ru-RU" dirty="0"/>
        </a:p>
      </dgm:t>
    </dgm:pt>
    <dgm:pt modelId="{1DAE8707-6DEC-4F96-99BB-CA3DB1ACA6E2}" type="parTrans" cxnId="{21DC01B4-3B49-4009-97A6-31B5825D095B}">
      <dgm:prSet/>
      <dgm:spPr/>
      <dgm:t>
        <a:bodyPr/>
        <a:lstStyle/>
        <a:p>
          <a:endParaRPr lang="ru-RU"/>
        </a:p>
      </dgm:t>
    </dgm:pt>
    <dgm:pt modelId="{6CAB31EA-73E7-41FB-9516-C0E28670DBE7}" type="sibTrans" cxnId="{21DC01B4-3B49-4009-97A6-31B5825D095B}">
      <dgm:prSet/>
      <dgm:spPr/>
      <dgm:t>
        <a:bodyPr/>
        <a:lstStyle/>
        <a:p>
          <a:endParaRPr lang="ru-RU"/>
        </a:p>
      </dgm:t>
    </dgm:pt>
    <dgm:pt modelId="{406FB0CF-B012-4117-A8FF-955B545F596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Так, например, до 2027 года продлили правила по ОТ для: морские и речные порты; железнодорожный транспорт; </a:t>
          </a:r>
          <a:r>
            <a:rPr lang="ru-RU" b="1" i="1" dirty="0" smtClean="0"/>
            <a:t>сельское хозяйство;</a:t>
          </a:r>
          <a:r>
            <a:rPr lang="ru-RU" dirty="0" smtClean="0"/>
            <a:t> погрузочно-разгрузочные работы; автомобильный транспорт и другие.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Для 20 ПОТ действие продлили до 2031 года: ЖКХ; легкая промышленность; работа на высоте; строительство; медицинские организации и другие.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90FB3A9-0F44-45EB-8094-38C7DA3EF821}" type="parTrans" cxnId="{ECD2AF23-D978-449F-8B3C-C9773FEC6A0F}">
      <dgm:prSet/>
      <dgm:spPr/>
      <dgm:t>
        <a:bodyPr/>
        <a:lstStyle/>
        <a:p>
          <a:endParaRPr lang="ru-RU"/>
        </a:p>
      </dgm:t>
    </dgm:pt>
    <dgm:pt modelId="{1FB05F00-49B7-4F82-8980-6B925B60638C}" type="sibTrans" cxnId="{ECD2AF23-D978-449F-8B3C-C9773FEC6A0F}">
      <dgm:prSet/>
      <dgm:spPr/>
      <dgm:t>
        <a:bodyPr/>
        <a:lstStyle/>
        <a:p>
          <a:endParaRPr lang="ru-RU"/>
        </a:p>
      </dgm:t>
    </dgm:pt>
    <dgm:pt modelId="{CA35F6C2-67F0-4F00-A8EA-F659741CD240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ПОТ учитывают при разработке инструкций по охране труда. Поэтому, если собираетесь разрабатывать или актуализировать инструкции по охране труда, учитывайте, что действие некоторых правил продлили ещё не несколько лет. </a:t>
          </a:r>
          <a:endParaRPr lang="ru-RU" dirty="0"/>
        </a:p>
      </dgm:t>
    </dgm:pt>
    <dgm:pt modelId="{373097D3-4364-47CC-B86C-7D868D9BC0D9}" type="parTrans" cxnId="{A82BE36E-8AE2-4C96-8CD6-9B0D70020864}">
      <dgm:prSet/>
      <dgm:spPr/>
      <dgm:t>
        <a:bodyPr/>
        <a:lstStyle/>
        <a:p>
          <a:endParaRPr lang="ru-RU"/>
        </a:p>
      </dgm:t>
    </dgm:pt>
    <dgm:pt modelId="{99D0D148-25D7-4DCB-AA6D-9DA69A1F8B88}" type="sibTrans" cxnId="{A82BE36E-8AE2-4C96-8CD6-9B0D70020864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328C2-4FD1-4AE3-B22B-F81497366554}" type="pres">
      <dgm:prSet presAssocID="{7CB10EBC-D8DD-4D2B-A0C9-B89FC55B0D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6B3E6-D1EA-4BDB-9F5E-80829BBB8B65}" type="pres">
      <dgm:prSet presAssocID="{6CAB31EA-73E7-41FB-9516-C0E28670DBE7}" presName="spacer" presStyleCnt="0"/>
      <dgm:spPr/>
    </dgm:pt>
    <dgm:pt modelId="{BEC2EFD3-AF6A-43CF-9F45-D8E4B7E22790}" type="pres">
      <dgm:prSet presAssocID="{406FB0CF-B012-4117-A8FF-955B545F596D}" presName="parentText" presStyleLbl="node1" presStyleIdx="1" presStyleCnt="3" custLinFactY="-396" custLinFactNeighborX="3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A2D2F-D0A1-4CB9-AA57-D00906F3599B}" type="pres">
      <dgm:prSet presAssocID="{1FB05F00-49B7-4F82-8980-6B925B60638C}" presName="spacer" presStyleCnt="0"/>
      <dgm:spPr/>
    </dgm:pt>
    <dgm:pt modelId="{9BA4A9EE-E3EC-4D3B-B25E-E21936BAAEA5}" type="pres">
      <dgm:prSet presAssocID="{CA35F6C2-67F0-4F00-A8EA-F659741CD2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D51043-5035-42FC-9076-0A9D80BE79C1}" type="presOf" srcId="{406FB0CF-B012-4117-A8FF-955B545F596D}" destId="{BEC2EFD3-AF6A-43CF-9F45-D8E4B7E22790}" srcOrd="0" destOrd="0" presId="urn:microsoft.com/office/officeart/2005/8/layout/vList2"/>
    <dgm:cxn modelId="{EE1E8EF2-AB34-4AD5-9876-928C64B45DD2}" type="presOf" srcId="{CA35F6C2-67F0-4F00-A8EA-F659741CD240}" destId="{9BA4A9EE-E3EC-4D3B-B25E-E21936BAAEA5}" srcOrd="0" destOrd="0" presId="urn:microsoft.com/office/officeart/2005/8/layout/vList2"/>
    <dgm:cxn modelId="{96AA2E24-A934-4937-9147-A4EB8661CCBB}" type="presOf" srcId="{347F9017-4CD2-4E06-B244-6E37E5057250}" destId="{0A002F4F-4266-426B-BA34-FD66C09187BE}" srcOrd="0" destOrd="0" presId="urn:microsoft.com/office/officeart/2005/8/layout/vList2"/>
    <dgm:cxn modelId="{CC89FBC3-EE89-4F2F-93C9-FECE7FDED9F9}" type="presOf" srcId="{7CB10EBC-D8DD-4D2B-A0C9-B89FC55B0D25}" destId="{A1E328C2-4FD1-4AE3-B22B-F81497366554}" srcOrd="0" destOrd="0" presId="urn:microsoft.com/office/officeart/2005/8/layout/vList2"/>
    <dgm:cxn modelId="{A82BE36E-8AE2-4C96-8CD6-9B0D70020864}" srcId="{347F9017-4CD2-4E06-B244-6E37E5057250}" destId="{CA35F6C2-67F0-4F00-A8EA-F659741CD240}" srcOrd="2" destOrd="0" parTransId="{373097D3-4364-47CC-B86C-7D868D9BC0D9}" sibTransId="{99D0D148-25D7-4DCB-AA6D-9DA69A1F8B88}"/>
    <dgm:cxn modelId="{ECD2AF23-D978-449F-8B3C-C9773FEC6A0F}" srcId="{347F9017-4CD2-4E06-B244-6E37E5057250}" destId="{406FB0CF-B012-4117-A8FF-955B545F596D}" srcOrd="1" destOrd="0" parTransId="{490FB3A9-0F44-45EB-8094-38C7DA3EF821}" sibTransId="{1FB05F00-49B7-4F82-8980-6B925B60638C}"/>
    <dgm:cxn modelId="{21DC01B4-3B49-4009-97A6-31B5825D095B}" srcId="{347F9017-4CD2-4E06-B244-6E37E5057250}" destId="{7CB10EBC-D8DD-4D2B-A0C9-B89FC55B0D25}" srcOrd="0" destOrd="0" parTransId="{1DAE8707-6DEC-4F96-99BB-CA3DB1ACA6E2}" sibTransId="{6CAB31EA-73E7-41FB-9516-C0E28670DBE7}"/>
    <dgm:cxn modelId="{D1635B00-D77E-4FCA-A4F8-E8816846FA56}" type="presParOf" srcId="{0A002F4F-4266-426B-BA34-FD66C09187BE}" destId="{A1E328C2-4FD1-4AE3-B22B-F81497366554}" srcOrd="0" destOrd="0" presId="urn:microsoft.com/office/officeart/2005/8/layout/vList2"/>
    <dgm:cxn modelId="{DB4B7DD3-0FD2-4797-897B-F12E92B29EAB}" type="presParOf" srcId="{0A002F4F-4266-426B-BA34-FD66C09187BE}" destId="{7466B3E6-D1EA-4BDB-9F5E-80829BBB8B65}" srcOrd="1" destOrd="0" presId="urn:microsoft.com/office/officeart/2005/8/layout/vList2"/>
    <dgm:cxn modelId="{96802564-4869-4301-9ACB-645B08E15A47}" type="presParOf" srcId="{0A002F4F-4266-426B-BA34-FD66C09187BE}" destId="{BEC2EFD3-AF6A-43CF-9F45-D8E4B7E22790}" srcOrd="2" destOrd="0" presId="urn:microsoft.com/office/officeart/2005/8/layout/vList2"/>
    <dgm:cxn modelId="{AB6B2815-1DE0-44C6-862B-8BBBF517596F}" type="presParOf" srcId="{0A002F4F-4266-426B-BA34-FD66C09187BE}" destId="{69EA2D2F-D0A1-4CB9-AA57-D00906F3599B}" srcOrd="3" destOrd="0" presId="urn:microsoft.com/office/officeart/2005/8/layout/vList2"/>
    <dgm:cxn modelId="{233E400A-596F-4787-918B-648139AEA203}" type="presParOf" srcId="{0A002F4F-4266-426B-BA34-FD66C09187BE}" destId="{9BA4A9EE-E3EC-4D3B-B25E-E21936BAAE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68845-A1C1-4FD2-8D77-5D0838D65AA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Приказ Министерства труда, занятости и социальной защиты Российской Федерации  от 10 июня 2025 г. № 369н «Об утверждении предельных норм переноски и передвижения тяжестей работниками в возрасте до 18 лет» </a:t>
          </a:r>
        </a:p>
        <a:p>
          <a:endParaRPr lang="ru-RU" sz="1600" b="1" i="1" dirty="0" smtClean="0"/>
        </a:p>
        <a:p>
          <a:r>
            <a:rPr lang="ru-RU" sz="1600" dirty="0" smtClean="0"/>
            <a:t>Уточнена предельно допустимая масса переносимого груза — теперь допустимая масса переносимого груза включает массу тары и упаковки (кг). </a:t>
          </a:r>
        </a:p>
        <a:p>
          <a:endParaRPr lang="ru-RU" sz="1600" dirty="0" smtClean="0"/>
        </a:p>
        <a:p>
          <a:r>
            <a:rPr lang="ru-RU" sz="1600" b="1" i="1" dirty="0" smtClean="0">
              <a:solidFill>
                <a:schemeClr val="accent2"/>
              </a:solidFill>
            </a:rPr>
            <a:t>Постановление Министерства труда и социального развития Российской Федерации от 7 апреля 1999 г. № 7 «Об утверждении Норм предельно допустимых нагрузок для лиц моложе восемнадцати лет при подъеме и перемещении тяжестей вручную» с 1 марта 2026 года утратит силу.</a:t>
          </a:r>
        </a:p>
        <a:p>
          <a:endParaRPr lang="ru-RU" sz="1600" b="1" i="1" dirty="0"/>
        </a:p>
      </dgm:t>
    </dgm:pt>
    <dgm:pt modelId="{FBC5D003-EB28-4228-890F-E9308C933F03}" type="parTrans" cxnId="{54C55291-A202-4B93-BD39-A04C990AB44D}">
      <dgm:prSet/>
      <dgm:spPr/>
      <dgm:t>
        <a:bodyPr/>
        <a:lstStyle/>
        <a:p>
          <a:endParaRPr lang="ru-RU"/>
        </a:p>
      </dgm:t>
    </dgm:pt>
    <dgm:pt modelId="{05A4F930-9936-45DC-8FA9-327EB3319507}" type="sibTrans" cxnId="{54C55291-A202-4B93-BD39-A04C990AB44D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5D668-66D5-437D-8998-E557B368D72C}" type="pres">
      <dgm:prSet presAssocID="{0FF68845-A1C1-4FD2-8D77-5D0838D65AA3}" presName="parentText" presStyleLbl="node1" presStyleIdx="0" presStyleCnt="1" custScaleY="478544" custLinFactNeighborX="-97" custLinFactNeighborY="-65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5A0544-FEB8-452A-943D-85883BA9CD6A}" type="presOf" srcId="{0FF68845-A1C1-4FD2-8D77-5D0838D65AA3}" destId="{36B5D668-66D5-437D-8998-E557B368D72C}" srcOrd="0" destOrd="0" presId="urn:microsoft.com/office/officeart/2005/8/layout/vList2"/>
    <dgm:cxn modelId="{B1423322-D960-4F0C-B0A5-D3AE29FE614E}" type="presOf" srcId="{347F9017-4CD2-4E06-B244-6E37E5057250}" destId="{0A002F4F-4266-426B-BA34-FD66C09187BE}" srcOrd="0" destOrd="0" presId="urn:microsoft.com/office/officeart/2005/8/layout/vList2"/>
    <dgm:cxn modelId="{54C55291-A202-4B93-BD39-A04C990AB44D}" srcId="{347F9017-4CD2-4E06-B244-6E37E5057250}" destId="{0FF68845-A1C1-4FD2-8D77-5D0838D65AA3}" srcOrd="0" destOrd="0" parTransId="{FBC5D003-EB28-4228-890F-E9308C933F03}" sibTransId="{05A4F930-9936-45DC-8FA9-327EB3319507}"/>
    <dgm:cxn modelId="{EB412E88-CC87-4AAD-8794-BACAC3D22623}" type="presParOf" srcId="{0A002F4F-4266-426B-BA34-FD66C09187BE}" destId="{36B5D668-66D5-437D-8998-E557B368D7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E02432-DD81-41F6-8866-AA0241B7287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 1 сентября 2025 года применяются новые формы медицинских заключений, предназначенных для оформления материалов расследования несчастных случаев на производстве. </a:t>
          </a:r>
        </a:p>
        <a:p>
          <a:r>
            <a:rPr lang="ru-RU" dirty="0" smtClean="0"/>
            <a:t>Данные формы утверждены Приказом Минздрава России от 11 апреля 2025 года № 196н </a:t>
          </a:r>
        </a:p>
        <a:p>
          <a:r>
            <a:rPr lang="ru-RU" dirty="0" smtClean="0"/>
            <a:t>– </a:t>
          </a:r>
          <a:r>
            <a:rPr lang="ru-RU" b="1" dirty="0" smtClean="0"/>
            <a:t>Форма № 315-1/у</a:t>
          </a:r>
          <a:r>
            <a:rPr lang="ru-RU" dirty="0" smtClean="0"/>
            <a:t> – медицинское заключение о характере полученных повреждений здоровья в результате несчастного случая на производстве и степени их тяжести;</a:t>
          </a:r>
        </a:p>
        <a:p>
          <a:r>
            <a:rPr lang="ru-RU" dirty="0" smtClean="0"/>
            <a:t>– </a:t>
          </a:r>
          <a:r>
            <a:rPr lang="ru-RU" b="1" dirty="0" smtClean="0"/>
            <a:t>Форма № 316-1/у</a:t>
          </a:r>
          <a:r>
            <a:rPr lang="ru-RU" dirty="0" smtClean="0"/>
            <a:t> – медицинское заключение об установлении заключительного диагноза пострадавшего в результате несчастного случая на производстве.</a:t>
          </a:r>
          <a:endParaRPr lang="ru-RU" dirty="0"/>
        </a:p>
      </dgm:t>
    </dgm:pt>
    <dgm:pt modelId="{34F77D6C-8237-4CC6-B2F2-2221DBDAF12C}" type="parTrans" cxnId="{ABD522BD-A8DB-4B26-8834-C752719B8FB9}">
      <dgm:prSet/>
      <dgm:spPr/>
      <dgm:t>
        <a:bodyPr/>
        <a:lstStyle/>
        <a:p>
          <a:endParaRPr lang="ru-RU"/>
        </a:p>
      </dgm:t>
    </dgm:pt>
    <dgm:pt modelId="{1AACCA76-FCD0-459D-9036-CCDB0F32CAB8}" type="sibTrans" cxnId="{ABD522BD-A8DB-4B26-8834-C752719B8FB9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4F351-82D6-4782-A148-22F3AD20034E}" type="pres">
      <dgm:prSet presAssocID="{79E02432-DD81-41F6-8866-AA0241B7287E}" presName="parentText" presStyleLbl="node1" presStyleIdx="0" presStyleCnt="1" custLinFactNeighborX="1582" custLinFactNeighborY="-71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997515-8FC0-41A9-ABFC-90AF7BD405B9}" type="presOf" srcId="{79E02432-DD81-41F6-8866-AA0241B7287E}" destId="{C894F351-82D6-4782-A148-22F3AD20034E}" srcOrd="0" destOrd="0" presId="urn:microsoft.com/office/officeart/2005/8/layout/vList2"/>
    <dgm:cxn modelId="{ABD522BD-A8DB-4B26-8834-C752719B8FB9}" srcId="{347F9017-4CD2-4E06-B244-6E37E5057250}" destId="{79E02432-DD81-41F6-8866-AA0241B7287E}" srcOrd="0" destOrd="0" parTransId="{34F77D6C-8237-4CC6-B2F2-2221DBDAF12C}" sibTransId="{1AACCA76-FCD0-459D-9036-CCDB0F32CAB8}"/>
    <dgm:cxn modelId="{A4F91EC5-F013-4046-9B74-04ECF8304E08}" type="presOf" srcId="{347F9017-4CD2-4E06-B244-6E37E5057250}" destId="{0A002F4F-4266-426B-BA34-FD66C09187BE}" srcOrd="0" destOrd="0" presId="urn:microsoft.com/office/officeart/2005/8/layout/vList2"/>
    <dgm:cxn modelId="{5823526F-2476-405B-8EEB-2FF999A29420}" type="presParOf" srcId="{0A002F4F-4266-426B-BA34-FD66C09187BE}" destId="{C894F351-82D6-4782-A148-22F3AD2003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10EBC-D8DD-4D2B-A0C9-B89FC55B0D25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Постановлением Правительства от 18.04.2025 № 521 «О внесении изменений в Постановление Правительство Российской Федерации от 16 декабря 2021 года № 2334»  поменяли правила аккредитации организаций и индивидуальных предпринимателей, которые оказывают услуги в области охраны труда. </a:t>
          </a:r>
          <a:endParaRPr lang="ru-RU" dirty="0"/>
        </a:p>
      </dgm:t>
    </dgm:pt>
    <dgm:pt modelId="{1DAE8707-6DEC-4F96-99BB-CA3DB1ACA6E2}" type="parTrans" cxnId="{21DC01B4-3B49-4009-97A6-31B5825D095B}">
      <dgm:prSet/>
      <dgm:spPr/>
      <dgm:t>
        <a:bodyPr/>
        <a:lstStyle/>
        <a:p>
          <a:endParaRPr lang="ru-RU"/>
        </a:p>
      </dgm:t>
    </dgm:pt>
    <dgm:pt modelId="{6CAB31EA-73E7-41FB-9516-C0E28670DBE7}" type="sibTrans" cxnId="{21DC01B4-3B49-4009-97A6-31B5825D095B}">
      <dgm:prSet/>
      <dgm:spPr/>
      <dgm:t>
        <a:bodyPr/>
        <a:lstStyle/>
        <a:p>
          <a:endParaRPr lang="ru-RU"/>
        </a:p>
      </dgm:t>
    </dgm:pt>
    <dgm:pt modelId="{406FB0CF-B012-4117-A8FF-955B545F596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Основные изменения: Подать заявление можно только через «</a:t>
          </a:r>
          <a:r>
            <a:rPr lang="ru-RU" dirty="0" err="1" smtClean="0"/>
            <a:t>Госуслуги</a:t>
          </a:r>
          <a:r>
            <a:rPr lang="ru-RU" dirty="0" smtClean="0"/>
            <a:t>» — документы на бумаге больше не принимают. Подписывать документы можно УКЭП или УНЭП, в зависимости от того, чья подпись. Срок рассмотрения заявления — 15 рабочих дней (раньше было 25 дней). Проверять сведения и вносить компанию в реестр будут в автоматическом режиме. </a:t>
          </a:r>
          <a:endParaRPr lang="ru-RU" dirty="0"/>
        </a:p>
      </dgm:t>
    </dgm:pt>
    <dgm:pt modelId="{490FB3A9-0F44-45EB-8094-38C7DA3EF821}" type="parTrans" cxnId="{ECD2AF23-D978-449F-8B3C-C9773FEC6A0F}">
      <dgm:prSet/>
      <dgm:spPr/>
      <dgm:t>
        <a:bodyPr/>
        <a:lstStyle/>
        <a:p>
          <a:endParaRPr lang="ru-RU"/>
        </a:p>
      </dgm:t>
    </dgm:pt>
    <dgm:pt modelId="{1FB05F00-49B7-4F82-8980-6B925B60638C}" type="sibTrans" cxnId="{ECD2AF23-D978-449F-8B3C-C9773FEC6A0F}">
      <dgm:prSet/>
      <dgm:spPr/>
      <dgm:t>
        <a:bodyPr/>
        <a:lstStyle/>
        <a:p>
          <a:endParaRPr lang="ru-RU"/>
        </a:p>
      </dgm:t>
    </dgm:pt>
    <dgm:pt modelId="{CA35F6C2-67F0-4F00-A8EA-F659741CD240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К заявлению нужно будет прикладывать меньше документов. Например, теперь не нужен устав. Все уведомления о решениях, в том числе об отказе или возобновлении аккредитации, будут направлять через «</a:t>
          </a:r>
          <a:r>
            <a:rPr lang="ru-RU" dirty="0" err="1" smtClean="0"/>
            <a:t>Госуслуги</a:t>
          </a:r>
          <a:r>
            <a:rPr lang="ru-RU" dirty="0" smtClean="0"/>
            <a:t>». </a:t>
          </a:r>
        </a:p>
        <a:p>
          <a:r>
            <a:rPr lang="ru-RU" dirty="0" smtClean="0"/>
            <a:t>Реестр организаций, проводящих СОУТ, будут вести во ФГИС СОУТ. </a:t>
          </a:r>
          <a:endParaRPr lang="ru-RU" dirty="0"/>
        </a:p>
      </dgm:t>
    </dgm:pt>
    <dgm:pt modelId="{373097D3-4364-47CC-B86C-7D868D9BC0D9}" type="parTrans" cxnId="{A82BE36E-8AE2-4C96-8CD6-9B0D70020864}">
      <dgm:prSet/>
      <dgm:spPr/>
      <dgm:t>
        <a:bodyPr/>
        <a:lstStyle/>
        <a:p>
          <a:endParaRPr lang="ru-RU"/>
        </a:p>
      </dgm:t>
    </dgm:pt>
    <dgm:pt modelId="{99D0D148-25D7-4DCB-AA6D-9DA69A1F8B88}" type="sibTrans" cxnId="{A82BE36E-8AE2-4C96-8CD6-9B0D70020864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328C2-4FD1-4AE3-B22B-F81497366554}" type="pres">
      <dgm:prSet presAssocID="{7CB10EBC-D8DD-4D2B-A0C9-B89FC55B0D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6B3E6-D1EA-4BDB-9F5E-80829BBB8B65}" type="pres">
      <dgm:prSet presAssocID="{6CAB31EA-73E7-41FB-9516-C0E28670DBE7}" presName="spacer" presStyleCnt="0"/>
      <dgm:spPr/>
    </dgm:pt>
    <dgm:pt modelId="{BEC2EFD3-AF6A-43CF-9F45-D8E4B7E22790}" type="pres">
      <dgm:prSet presAssocID="{406FB0CF-B012-4117-A8FF-955B545F596D}" presName="parentText" presStyleLbl="node1" presStyleIdx="1" presStyleCnt="3" custLinFactY="-396" custLinFactNeighborX="3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A2D2F-D0A1-4CB9-AA57-D00906F3599B}" type="pres">
      <dgm:prSet presAssocID="{1FB05F00-49B7-4F82-8980-6B925B60638C}" presName="spacer" presStyleCnt="0"/>
      <dgm:spPr/>
    </dgm:pt>
    <dgm:pt modelId="{9BA4A9EE-E3EC-4D3B-B25E-E21936BAAEA5}" type="pres">
      <dgm:prSet presAssocID="{CA35F6C2-67F0-4F00-A8EA-F659741CD2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8F173-5D31-45CD-8C67-F2C069F2AA71}" type="presOf" srcId="{347F9017-4CD2-4E06-B244-6E37E5057250}" destId="{0A002F4F-4266-426B-BA34-FD66C09187BE}" srcOrd="0" destOrd="0" presId="urn:microsoft.com/office/officeart/2005/8/layout/vList2"/>
    <dgm:cxn modelId="{952433D8-1454-4D28-B87A-7AFE7104FB56}" type="presOf" srcId="{406FB0CF-B012-4117-A8FF-955B545F596D}" destId="{BEC2EFD3-AF6A-43CF-9F45-D8E4B7E22790}" srcOrd="0" destOrd="0" presId="urn:microsoft.com/office/officeart/2005/8/layout/vList2"/>
    <dgm:cxn modelId="{FC699C5E-6545-4E3B-ADF3-A9911E4CE3D9}" type="presOf" srcId="{7CB10EBC-D8DD-4D2B-A0C9-B89FC55B0D25}" destId="{A1E328C2-4FD1-4AE3-B22B-F81497366554}" srcOrd="0" destOrd="0" presId="urn:microsoft.com/office/officeart/2005/8/layout/vList2"/>
    <dgm:cxn modelId="{A82BE36E-8AE2-4C96-8CD6-9B0D70020864}" srcId="{347F9017-4CD2-4E06-B244-6E37E5057250}" destId="{CA35F6C2-67F0-4F00-A8EA-F659741CD240}" srcOrd="2" destOrd="0" parTransId="{373097D3-4364-47CC-B86C-7D868D9BC0D9}" sibTransId="{99D0D148-25D7-4DCB-AA6D-9DA69A1F8B88}"/>
    <dgm:cxn modelId="{ECD2AF23-D978-449F-8B3C-C9773FEC6A0F}" srcId="{347F9017-4CD2-4E06-B244-6E37E5057250}" destId="{406FB0CF-B012-4117-A8FF-955B545F596D}" srcOrd="1" destOrd="0" parTransId="{490FB3A9-0F44-45EB-8094-38C7DA3EF821}" sibTransId="{1FB05F00-49B7-4F82-8980-6B925B60638C}"/>
    <dgm:cxn modelId="{21DC01B4-3B49-4009-97A6-31B5825D095B}" srcId="{347F9017-4CD2-4E06-B244-6E37E5057250}" destId="{7CB10EBC-D8DD-4D2B-A0C9-B89FC55B0D25}" srcOrd="0" destOrd="0" parTransId="{1DAE8707-6DEC-4F96-99BB-CA3DB1ACA6E2}" sibTransId="{6CAB31EA-73E7-41FB-9516-C0E28670DBE7}"/>
    <dgm:cxn modelId="{4D5AD875-EC4A-44E7-8475-F3A446D302A7}" type="presOf" srcId="{CA35F6C2-67F0-4F00-A8EA-F659741CD240}" destId="{9BA4A9EE-E3EC-4D3B-B25E-E21936BAAEA5}" srcOrd="0" destOrd="0" presId="urn:microsoft.com/office/officeart/2005/8/layout/vList2"/>
    <dgm:cxn modelId="{5C0FB0B1-AF43-4404-806D-383821CD8DF9}" type="presParOf" srcId="{0A002F4F-4266-426B-BA34-FD66C09187BE}" destId="{A1E328C2-4FD1-4AE3-B22B-F81497366554}" srcOrd="0" destOrd="0" presId="urn:microsoft.com/office/officeart/2005/8/layout/vList2"/>
    <dgm:cxn modelId="{58AB2C74-C501-4920-80FF-3A58B2C02768}" type="presParOf" srcId="{0A002F4F-4266-426B-BA34-FD66C09187BE}" destId="{7466B3E6-D1EA-4BDB-9F5E-80829BBB8B65}" srcOrd="1" destOrd="0" presId="urn:microsoft.com/office/officeart/2005/8/layout/vList2"/>
    <dgm:cxn modelId="{BB29F3D7-1EBC-49FD-AA70-3C79C92E5895}" type="presParOf" srcId="{0A002F4F-4266-426B-BA34-FD66C09187BE}" destId="{BEC2EFD3-AF6A-43CF-9F45-D8E4B7E22790}" srcOrd="2" destOrd="0" presId="urn:microsoft.com/office/officeart/2005/8/layout/vList2"/>
    <dgm:cxn modelId="{B8646AEF-2362-498E-A6FD-193BFC012D45}" type="presParOf" srcId="{0A002F4F-4266-426B-BA34-FD66C09187BE}" destId="{69EA2D2F-D0A1-4CB9-AA57-D00906F3599B}" srcOrd="3" destOrd="0" presId="urn:microsoft.com/office/officeart/2005/8/layout/vList2"/>
    <dgm:cxn modelId="{24FB8B33-B6A3-43D8-A9C3-203BDB8F3F7A}" type="presParOf" srcId="{0A002F4F-4266-426B-BA34-FD66C09187BE}" destId="{9BA4A9EE-E3EC-4D3B-B25E-E21936BAAE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E02432-DD81-41F6-8866-AA0241B7287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Освидетельствование сотрудника будет осуществляется только по направлению работодателя либо его уполномоченного представителя. </a:t>
          </a:r>
        </a:p>
        <a:p>
          <a:r>
            <a:rPr lang="ru-RU" dirty="0" smtClean="0"/>
            <a:t>Работодатель обязан направить своего работника на осмотр, если в ходе регулярных медосмотров сотрудников (проводимых согласно ст. 220 ТК РФ) обнаружены признаки психического расстройства.</a:t>
          </a:r>
        </a:p>
        <a:p>
          <a:r>
            <a:rPr lang="ru-RU" dirty="0" smtClean="0"/>
            <a:t>Из перечня работ, требующих обязательного </a:t>
          </a:r>
          <a:r>
            <a:rPr lang="ru-RU" dirty="0" err="1" smtClean="0"/>
            <a:t>психосвидетельствования</a:t>
          </a:r>
          <a:r>
            <a:rPr lang="ru-RU" dirty="0" smtClean="0"/>
            <a:t>, исключат деятельность с доступом к </a:t>
          </a:r>
          <a:r>
            <a:rPr lang="ru-RU" dirty="0" err="1" smtClean="0"/>
            <a:t>гостайне</a:t>
          </a:r>
          <a:r>
            <a:rPr lang="ru-RU" dirty="0" smtClean="0"/>
            <a:t>.</a:t>
          </a:r>
        </a:p>
        <a:p>
          <a:r>
            <a:rPr lang="ru-RU" dirty="0" smtClean="0"/>
            <a:t>Освидетельствование будет проводить комиссия врачей-психиатров, а не врачебная комиссия, как это было раньше. </a:t>
          </a:r>
          <a:endParaRPr lang="ru-RU" dirty="0"/>
        </a:p>
      </dgm:t>
    </dgm:pt>
    <dgm:pt modelId="{34F77D6C-8237-4CC6-B2F2-2221DBDAF12C}" type="parTrans" cxnId="{ABD522BD-A8DB-4B26-8834-C752719B8FB9}">
      <dgm:prSet/>
      <dgm:spPr/>
      <dgm:t>
        <a:bodyPr/>
        <a:lstStyle/>
        <a:p>
          <a:endParaRPr lang="ru-RU"/>
        </a:p>
      </dgm:t>
    </dgm:pt>
    <dgm:pt modelId="{1AACCA76-FCD0-459D-9036-CCDB0F32CAB8}" type="sibTrans" cxnId="{ABD522BD-A8DB-4B26-8834-C752719B8FB9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4F351-82D6-4782-A148-22F3AD20034E}" type="pres">
      <dgm:prSet presAssocID="{79E02432-DD81-41F6-8866-AA0241B7287E}" presName="parentText" presStyleLbl="node1" presStyleIdx="0" presStyleCnt="1" custLinFactNeighborX="1582" custLinFactNeighborY="-71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66A17-80D1-494D-84C7-5F19F402028A}" type="presOf" srcId="{347F9017-4CD2-4E06-B244-6E37E5057250}" destId="{0A002F4F-4266-426B-BA34-FD66C09187BE}" srcOrd="0" destOrd="0" presId="urn:microsoft.com/office/officeart/2005/8/layout/vList2"/>
    <dgm:cxn modelId="{ABD522BD-A8DB-4B26-8834-C752719B8FB9}" srcId="{347F9017-4CD2-4E06-B244-6E37E5057250}" destId="{79E02432-DD81-41F6-8866-AA0241B7287E}" srcOrd="0" destOrd="0" parTransId="{34F77D6C-8237-4CC6-B2F2-2221DBDAF12C}" sibTransId="{1AACCA76-FCD0-459D-9036-CCDB0F32CAB8}"/>
    <dgm:cxn modelId="{5503C2F4-F8D3-4749-B5A8-F336A15FD0B7}" type="presOf" srcId="{79E02432-DD81-41F6-8866-AA0241B7287E}" destId="{C894F351-82D6-4782-A148-22F3AD20034E}" srcOrd="0" destOrd="0" presId="urn:microsoft.com/office/officeart/2005/8/layout/vList2"/>
    <dgm:cxn modelId="{AAB5C737-B930-4114-9705-359BEEEDDF79}" type="presParOf" srcId="{0A002F4F-4266-426B-BA34-FD66C09187BE}" destId="{C894F351-82D6-4782-A148-22F3AD2003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68845-A1C1-4FD2-8D77-5D0838D65AA3}">
      <dgm:prSet custT="1"/>
      <dgm:spPr>
        <a:solidFill>
          <a:srgbClr val="00B050"/>
        </a:solidFill>
      </dgm:spPr>
      <dgm:t>
        <a:bodyPr/>
        <a:lstStyle/>
        <a:p>
          <a:r>
            <a:rPr lang="ru-RU" sz="1600" dirty="0" smtClean="0"/>
            <a:t>В список добавили «общие расстройства психологического развития», код МКБ-10 F84. </a:t>
          </a:r>
          <a:endParaRPr lang="en-US" sz="1600" dirty="0" smtClean="0"/>
        </a:p>
        <a:p>
          <a:r>
            <a:rPr lang="ru-RU" sz="1600" dirty="0" smtClean="0"/>
            <a:t>Кроме этого, как и прежде, в перечне противопоказаний для управления ТС — эпилепсия, шизофрения и некоторые психиатрические заболевания, психические расстройства, аномалия цветового спектра. </a:t>
          </a:r>
          <a:endParaRPr lang="ru-RU" sz="1600" dirty="0"/>
        </a:p>
      </dgm:t>
    </dgm:pt>
    <dgm:pt modelId="{FBC5D003-EB28-4228-890F-E9308C933F03}" type="parTrans" cxnId="{54C55291-A202-4B93-BD39-A04C990AB44D}">
      <dgm:prSet/>
      <dgm:spPr/>
      <dgm:t>
        <a:bodyPr/>
        <a:lstStyle/>
        <a:p>
          <a:endParaRPr lang="ru-RU"/>
        </a:p>
      </dgm:t>
    </dgm:pt>
    <dgm:pt modelId="{05A4F930-9936-45DC-8FA9-327EB3319507}" type="sibTrans" cxnId="{54C55291-A202-4B93-BD39-A04C990AB44D}">
      <dgm:prSet/>
      <dgm:spPr/>
      <dgm:t>
        <a:bodyPr/>
        <a:lstStyle/>
        <a:p>
          <a:endParaRPr lang="ru-RU"/>
        </a:p>
      </dgm:t>
    </dgm:pt>
    <dgm:pt modelId="{219AD9D9-D3B3-435D-A831-0F985C3B2339}">
      <dgm:prSet custT="1"/>
      <dgm:spPr>
        <a:solidFill>
          <a:schemeClr val="accent3"/>
        </a:solidFill>
      </dgm:spPr>
      <dgm:t>
        <a:bodyPr/>
        <a:lstStyle/>
        <a:p>
          <a:r>
            <a:rPr lang="ru-RU" sz="2000" dirty="0" smtClean="0"/>
            <a:t>Распоряжением Правительства от 12.04.2025 № 892-р утвердили новые перечни медицинских противопоказаний и ограничений к управлению транспортами средствами. </a:t>
          </a:r>
          <a:endParaRPr lang="ru-RU" sz="2000" dirty="0"/>
        </a:p>
      </dgm:t>
    </dgm:pt>
    <dgm:pt modelId="{B3F85488-B4D0-469A-84A0-8AF11CAD8670}" type="parTrans" cxnId="{71AEC94B-36BF-472B-8CFE-11E1A9ECAD02}">
      <dgm:prSet/>
      <dgm:spPr/>
      <dgm:t>
        <a:bodyPr/>
        <a:lstStyle/>
        <a:p>
          <a:endParaRPr lang="ru-RU"/>
        </a:p>
      </dgm:t>
    </dgm:pt>
    <dgm:pt modelId="{4E5D3685-A4A8-4BB1-AEBB-50D6EFDCCCAF}" type="sibTrans" cxnId="{71AEC94B-36BF-472B-8CFE-11E1A9ECAD02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5D668-66D5-437D-8998-E557B368D72C}" type="pres">
      <dgm:prSet presAssocID="{0FF68845-A1C1-4FD2-8D77-5D0838D65AA3}" presName="parentText" presStyleLbl="node1" presStyleIdx="0" presStyleCnt="2" custScaleY="125154" custLinFactY="144269" custLinFactNeighborX="8408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094DF-2E3B-4A9B-A077-668498A74A56}" type="pres">
      <dgm:prSet presAssocID="{05A4F930-9936-45DC-8FA9-327EB3319507}" presName="spacer" presStyleCnt="0"/>
      <dgm:spPr/>
    </dgm:pt>
    <dgm:pt modelId="{F9686096-F962-4286-9BF6-C15FEB303668}" type="pres">
      <dgm:prSet presAssocID="{219AD9D9-D3B3-435D-A831-0F985C3B2339}" presName="parentText" presStyleLbl="node1" presStyleIdx="1" presStyleCnt="2" custScaleY="145539" custLinFactY="-241653" custLinFactNeighborX="-96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1305B-D0B4-4BF1-8E34-A6D475CFF0B8}" type="presOf" srcId="{219AD9D9-D3B3-435D-A831-0F985C3B2339}" destId="{F9686096-F962-4286-9BF6-C15FEB303668}" srcOrd="0" destOrd="0" presId="urn:microsoft.com/office/officeart/2005/8/layout/vList2"/>
    <dgm:cxn modelId="{5C12EC0E-1414-41DE-A905-73B70D1F3C58}" type="presOf" srcId="{347F9017-4CD2-4E06-B244-6E37E5057250}" destId="{0A002F4F-4266-426B-BA34-FD66C09187BE}" srcOrd="0" destOrd="0" presId="urn:microsoft.com/office/officeart/2005/8/layout/vList2"/>
    <dgm:cxn modelId="{EE2AA5E7-54EC-47F7-A34A-C17C43C4951D}" type="presOf" srcId="{0FF68845-A1C1-4FD2-8D77-5D0838D65AA3}" destId="{36B5D668-66D5-437D-8998-E557B368D72C}" srcOrd="0" destOrd="0" presId="urn:microsoft.com/office/officeart/2005/8/layout/vList2"/>
    <dgm:cxn modelId="{71AEC94B-36BF-472B-8CFE-11E1A9ECAD02}" srcId="{347F9017-4CD2-4E06-B244-6E37E5057250}" destId="{219AD9D9-D3B3-435D-A831-0F985C3B2339}" srcOrd="1" destOrd="0" parTransId="{B3F85488-B4D0-469A-84A0-8AF11CAD8670}" sibTransId="{4E5D3685-A4A8-4BB1-AEBB-50D6EFDCCCAF}"/>
    <dgm:cxn modelId="{54C55291-A202-4B93-BD39-A04C990AB44D}" srcId="{347F9017-4CD2-4E06-B244-6E37E5057250}" destId="{0FF68845-A1C1-4FD2-8D77-5D0838D65AA3}" srcOrd="0" destOrd="0" parTransId="{FBC5D003-EB28-4228-890F-E9308C933F03}" sibTransId="{05A4F930-9936-45DC-8FA9-327EB3319507}"/>
    <dgm:cxn modelId="{A5422213-5979-41E6-8BB3-4A1646999DE2}" type="presParOf" srcId="{0A002F4F-4266-426B-BA34-FD66C09187BE}" destId="{36B5D668-66D5-437D-8998-E557B368D72C}" srcOrd="0" destOrd="0" presId="urn:microsoft.com/office/officeart/2005/8/layout/vList2"/>
    <dgm:cxn modelId="{0F38D665-80ED-4306-9E1D-63ECA711A627}" type="presParOf" srcId="{0A002F4F-4266-426B-BA34-FD66C09187BE}" destId="{684094DF-2E3B-4A9B-A077-668498A74A56}" srcOrd="1" destOrd="0" presId="urn:microsoft.com/office/officeart/2005/8/layout/vList2"/>
    <dgm:cxn modelId="{4D836847-7725-4724-A147-BC704104298A}" type="presParOf" srcId="{0A002F4F-4266-426B-BA34-FD66C09187BE}" destId="{F9686096-F962-4286-9BF6-C15FEB3036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423391-FDBF-41DF-9202-EEAE11DFE96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2D6D9-2744-4C7D-9786-D00F7F507100}">
      <dgm:prSet/>
      <dgm:spPr/>
      <dgm:t>
        <a:bodyPr/>
        <a:lstStyle/>
        <a:p>
          <a:r>
            <a:rPr lang="ru-RU" dirty="0" smtClean="0"/>
            <a:t>патологии, обусловленные физическими факторами, включая радиационное воздействие и другие виды излучений; </a:t>
          </a:r>
          <a:endParaRPr lang="ru-RU" dirty="0"/>
        </a:p>
      </dgm:t>
    </dgm:pt>
    <dgm:pt modelId="{00035F96-FA63-4EDE-9805-37BFF707EA2E}" type="parTrans" cxnId="{41F6751B-9FF2-4D5C-A0CC-763FCC5A59D3}">
      <dgm:prSet/>
      <dgm:spPr/>
      <dgm:t>
        <a:bodyPr/>
        <a:lstStyle/>
        <a:p>
          <a:endParaRPr lang="ru-RU"/>
        </a:p>
      </dgm:t>
    </dgm:pt>
    <dgm:pt modelId="{7DCA0955-F6F4-40C9-863E-CB87304FF958}" type="sibTrans" cxnId="{41F6751B-9FF2-4D5C-A0CC-763FCC5A59D3}">
      <dgm:prSet/>
      <dgm:spPr/>
      <dgm:t>
        <a:bodyPr/>
        <a:lstStyle/>
        <a:p>
          <a:endParaRPr lang="ru-RU"/>
        </a:p>
      </dgm:t>
    </dgm:pt>
    <dgm:pt modelId="{006BFEAE-0A29-479C-83F1-7FCA026189D9}">
      <dgm:prSet/>
      <dgm:spPr/>
      <dgm:t>
        <a:bodyPr/>
        <a:lstStyle/>
        <a:p>
          <a:r>
            <a:rPr lang="ru-RU" dirty="0" smtClean="0"/>
            <a:t>инфекции и болезни, вызванные биологическими агентами, такими как профессиональные инфекции;</a:t>
          </a:r>
          <a:endParaRPr lang="ru-RU" dirty="0"/>
        </a:p>
      </dgm:t>
    </dgm:pt>
    <dgm:pt modelId="{96E05F4C-DC79-44B4-85D2-5BBDD50F677B}" type="parTrans" cxnId="{8591414A-41CF-41DE-BD90-7CCFE0EAB6A2}">
      <dgm:prSet/>
      <dgm:spPr/>
      <dgm:t>
        <a:bodyPr/>
        <a:lstStyle/>
        <a:p>
          <a:endParaRPr lang="ru-RU"/>
        </a:p>
      </dgm:t>
    </dgm:pt>
    <dgm:pt modelId="{41EBD481-0138-4A43-BF36-29E80804F106}" type="sibTrans" cxnId="{8591414A-41CF-41DE-BD90-7CCFE0EAB6A2}">
      <dgm:prSet/>
      <dgm:spPr/>
      <dgm:t>
        <a:bodyPr/>
        <a:lstStyle/>
        <a:p>
          <a:endParaRPr lang="ru-RU"/>
        </a:p>
      </dgm:t>
    </dgm:pt>
    <dgm:pt modelId="{25632931-9EDE-414E-842B-E3FC4A9F22F1}">
      <dgm:prSet/>
      <dgm:spPr/>
      <dgm:t>
        <a:bodyPr/>
        <a:lstStyle/>
        <a:p>
          <a:r>
            <a:rPr lang="ru-RU" dirty="0" smtClean="0"/>
            <a:t>заболевания, вызванные химическими факторами, такие как интоксикации от воздействия ядовитых веществ;</a:t>
          </a:r>
          <a:endParaRPr lang="ru-RU" dirty="0"/>
        </a:p>
      </dgm:t>
    </dgm:pt>
    <dgm:pt modelId="{CD0FCABF-0766-41BE-841E-3677607704BC}" type="parTrans" cxnId="{FE0F0F15-CE59-484A-8564-A596AB9CC71F}">
      <dgm:prSet/>
      <dgm:spPr/>
      <dgm:t>
        <a:bodyPr/>
        <a:lstStyle/>
        <a:p>
          <a:endParaRPr lang="ru-RU"/>
        </a:p>
      </dgm:t>
    </dgm:pt>
    <dgm:pt modelId="{AAA8E34F-6653-40F0-91A9-2954495A526E}" type="sibTrans" cxnId="{FE0F0F15-CE59-484A-8564-A596AB9CC71F}">
      <dgm:prSet/>
      <dgm:spPr/>
      <dgm:t>
        <a:bodyPr/>
        <a:lstStyle/>
        <a:p>
          <a:endParaRPr lang="ru-RU"/>
        </a:p>
      </dgm:t>
    </dgm:pt>
    <dgm:pt modelId="{643E6091-273A-4BE0-A013-4A16A78D253C}">
      <dgm:prSet/>
      <dgm:spPr/>
      <dgm:t>
        <a:bodyPr/>
        <a:lstStyle/>
        <a:p>
          <a:r>
            <a:rPr lang="ru-RU" smtClean="0"/>
            <a:t>нозологические формы, возникающие вследствие тяжелых условий труда, среди которых патологии костно-мышечной системы.</a:t>
          </a:r>
          <a:endParaRPr lang="ru-RU"/>
        </a:p>
      </dgm:t>
    </dgm:pt>
    <dgm:pt modelId="{4F0E484A-C499-4E18-BC23-F652CD322EC1}" type="parTrans" cxnId="{847ECEFB-5527-4348-BCB8-E87FE46FE757}">
      <dgm:prSet/>
      <dgm:spPr/>
      <dgm:t>
        <a:bodyPr/>
        <a:lstStyle/>
        <a:p>
          <a:endParaRPr lang="ru-RU"/>
        </a:p>
      </dgm:t>
    </dgm:pt>
    <dgm:pt modelId="{89D6C137-8E7D-47A5-B636-BEED23DFE02D}" type="sibTrans" cxnId="{847ECEFB-5527-4348-BCB8-E87FE46FE757}">
      <dgm:prSet/>
      <dgm:spPr/>
      <dgm:t>
        <a:bodyPr/>
        <a:lstStyle/>
        <a:p>
          <a:endParaRPr lang="ru-RU"/>
        </a:p>
      </dgm:t>
    </dgm:pt>
    <dgm:pt modelId="{75E61630-D952-442D-A861-DA2871816988}" type="pres">
      <dgm:prSet presAssocID="{13423391-FDBF-41DF-9202-EEAE11DFE9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108C75-0AA1-4988-B0F7-7D818C9F4111}" type="pres">
      <dgm:prSet presAssocID="{643E6091-273A-4BE0-A013-4A16A78D253C}" presName="node" presStyleLbl="node1" presStyleIdx="0" presStyleCnt="4" custLinFactX="118453" custLinFactNeighborX="200000" custLinFactNeighborY="5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8EFA2-BEE1-47FA-ADCF-6BC8A4CD400A}" type="pres">
      <dgm:prSet presAssocID="{89D6C137-8E7D-47A5-B636-BEED23DFE02D}" presName="sibTrans" presStyleCnt="0"/>
      <dgm:spPr/>
    </dgm:pt>
    <dgm:pt modelId="{95B59613-C155-4816-A525-BD536F788D27}" type="pres">
      <dgm:prSet presAssocID="{25632931-9EDE-414E-842B-E3FC4A9F22F1}" presName="node" presStyleLbl="node1" presStyleIdx="1" presStyleCnt="4" custLinFactX="-51681" custLinFactNeighborX="-100000" custLinFactNeighborY="6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FD9AF-42AD-483B-9AAA-86455702654D}" type="pres">
      <dgm:prSet presAssocID="{AAA8E34F-6653-40F0-91A9-2954495A526E}" presName="sibTrans" presStyleCnt="0"/>
      <dgm:spPr/>
    </dgm:pt>
    <dgm:pt modelId="{00BBB365-EA8D-4D74-8FAF-D99ECBA0CE25}" type="pres">
      <dgm:prSet presAssocID="{2AD2D6D9-2744-4C7D-9786-D00F7F507100}" presName="node" presStyleLbl="node1" presStyleIdx="2" presStyleCnt="4" custLinFactX="-16150" custLinFactNeighborX="-100000" custLinFactNeighborY="5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19180-279A-4B81-962C-E00DD6E260B2}" type="pres">
      <dgm:prSet presAssocID="{7DCA0955-F6F4-40C9-863E-CB87304FF958}" presName="sibTrans" presStyleCnt="0"/>
      <dgm:spPr/>
    </dgm:pt>
    <dgm:pt modelId="{DD5AC787-0915-4ECA-B8C4-7A5781BEA955}" type="pres">
      <dgm:prSet presAssocID="{006BFEAE-0A29-479C-83F1-7FCA026189D9}" presName="node" presStyleLbl="node1" presStyleIdx="3" presStyleCnt="4" custLinFactX="-20421" custLinFactNeighborX="-100000" custLinFactNeighborY="5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D825B-F98B-44F0-A573-D75211AD5658}" type="presOf" srcId="{643E6091-273A-4BE0-A013-4A16A78D253C}" destId="{C0108C75-0AA1-4988-B0F7-7D818C9F4111}" srcOrd="0" destOrd="0" presId="urn:microsoft.com/office/officeart/2005/8/layout/default"/>
    <dgm:cxn modelId="{8591414A-41CF-41DE-BD90-7CCFE0EAB6A2}" srcId="{13423391-FDBF-41DF-9202-EEAE11DFE966}" destId="{006BFEAE-0A29-479C-83F1-7FCA026189D9}" srcOrd="3" destOrd="0" parTransId="{96E05F4C-DC79-44B4-85D2-5BBDD50F677B}" sibTransId="{41EBD481-0138-4A43-BF36-29E80804F106}"/>
    <dgm:cxn modelId="{FE0F0F15-CE59-484A-8564-A596AB9CC71F}" srcId="{13423391-FDBF-41DF-9202-EEAE11DFE966}" destId="{25632931-9EDE-414E-842B-E3FC4A9F22F1}" srcOrd="1" destOrd="0" parTransId="{CD0FCABF-0766-41BE-841E-3677607704BC}" sibTransId="{AAA8E34F-6653-40F0-91A9-2954495A526E}"/>
    <dgm:cxn modelId="{D9283769-CC1A-448B-B7C1-CD05E69A6678}" type="presOf" srcId="{13423391-FDBF-41DF-9202-EEAE11DFE966}" destId="{75E61630-D952-442D-A861-DA2871816988}" srcOrd="0" destOrd="0" presId="urn:microsoft.com/office/officeart/2005/8/layout/default"/>
    <dgm:cxn modelId="{A00CB0ED-6048-4E3B-9C50-48B3E35D024E}" type="presOf" srcId="{25632931-9EDE-414E-842B-E3FC4A9F22F1}" destId="{95B59613-C155-4816-A525-BD536F788D27}" srcOrd="0" destOrd="0" presId="urn:microsoft.com/office/officeart/2005/8/layout/default"/>
    <dgm:cxn modelId="{41F6751B-9FF2-4D5C-A0CC-763FCC5A59D3}" srcId="{13423391-FDBF-41DF-9202-EEAE11DFE966}" destId="{2AD2D6D9-2744-4C7D-9786-D00F7F507100}" srcOrd="2" destOrd="0" parTransId="{00035F96-FA63-4EDE-9805-37BFF707EA2E}" sibTransId="{7DCA0955-F6F4-40C9-863E-CB87304FF958}"/>
    <dgm:cxn modelId="{F6B003E2-46BF-428C-B6C5-B45787871628}" type="presOf" srcId="{2AD2D6D9-2744-4C7D-9786-D00F7F507100}" destId="{00BBB365-EA8D-4D74-8FAF-D99ECBA0CE25}" srcOrd="0" destOrd="0" presId="urn:microsoft.com/office/officeart/2005/8/layout/default"/>
    <dgm:cxn modelId="{847ECEFB-5527-4348-BCB8-E87FE46FE757}" srcId="{13423391-FDBF-41DF-9202-EEAE11DFE966}" destId="{643E6091-273A-4BE0-A013-4A16A78D253C}" srcOrd="0" destOrd="0" parTransId="{4F0E484A-C499-4E18-BC23-F652CD322EC1}" sibTransId="{89D6C137-8E7D-47A5-B636-BEED23DFE02D}"/>
    <dgm:cxn modelId="{E5953B4E-F94F-4128-9B13-E28D7035AC88}" type="presOf" srcId="{006BFEAE-0A29-479C-83F1-7FCA026189D9}" destId="{DD5AC787-0915-4ECA-B8C4-7A5781BEA955}" srcOrd="0" destOrd="0" presId="urn:microsoft.com/office/officeart/2005/8/layout/default"/>
    <dgm:cxn modelId="{45C3C651-4ABC-47EA-8916-B32857B51424}" type="presParOf" srcId="{75E61630-D952-442D-A861-DA2871816988}" destId="{C0108C75-0AA1-4988-B0F7-7D818C9F4111}" srcOrd="0" destOrd="0" presId="urn:microsoft.com/office/officeart/2005/8/layout/default"/>
    <dgm:cxn modelId="{BA7597FA-68F4-4F2A-BA58-B6DABCE1D311}" type="presParOf" srcId="{75E61630-D952-442D-A861-DA2871816988}" destId="{6778EFA2-BEE1-47FA-ADCF-6BC8A4CD400A}" srcOrd="1" destOrd="0" presId="urn:microsoft.com/office/officeart/2005/8/layout/default"/>
    <dgm:cxn modelId="{B08D3B31-AC47-484A-8F90-9034617DAF14}" type="presParOf" srcId="{75E61630-D952-442D-A861-DA2871816988}" destId="{95B59613-C155-4816-A525-BD536F788D27}" srcOrd="2" destOrd="0" presId="urn:microsoft.com/office/officeart/2005/8/layout/default"/>
    <dgm:cxn modelId="{0B2BD392-5D56-4100-BBB5-548113AD4D71}" type="presParOf" srcId="{75E61630-D952-442D-A861-DA2871816988}" destId="{E28FD9AF-42AD-483B-9AAA-86455702654D}" srcOrd="3" destOrd="0" presId="urn:microsoft.com/office/officeart/2005/8/layout/default"/>
    <dgm:cxn modelId="{6839732E-C707-4837-AEF3-C85CDAAFB62B}" type="presParOf" srcId="{75E61630-D952-442D-A861-DA2871816988}" destId="{00BBB365-EA8D-4D74-8FAF-D99ECBA0CE25}" srcOrd="4" destOrd="0" presId="urn:microsoft.com/office/officeart/2005/8/layout/default"/>
    <dgm:cxn modelId="{E139A254-175E-4AA4-8502-194DC01FF407}" type="presParOf" srcId="{75E61630-D952-442D-A861-DA2871816988}" destId="{0D419180-279A-4B81-962C-E00DD6E260B2}" srcOrd="5" destOrd="0" presId="urn:microsoft.com/office/officeart/2005/8/layout/default"/>
    <dgm:cxn modelId="{A0B263C9-FF04-48A1-8213-747451B1D04A}" type="presParOf" srcId="{75E61630-D952-442D-A861-DA2871816988}" destId="{DD5AC787-0915-4ECA-B8C4-7A5781BEA9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68845-A1C1-4FD2-8D77-5D0838D65AA3}">
      <dgm:prSet custT="1"/>
      <dgm:spPr>
        <a:solidFill>
          <a:srgbClr val="00B050"/>
        </a:solidFill>
      </dgm:spPr>
      <dgm:t>
        <a:bodyPr/>
        <a:lstStyle/>
        <a:p>
          <a:r>
            <a:rPr lang="ru-RU" sz="1600" b="1" i="1" dirty="0" smtClean="0"/>
            <a:t>Утвердили новый порядок экспертизы связи заболевания с профессией. </a:t>
          </a:r>
        </a:p>
        <a:p>
          <a:endParaRPr lang="ru-RU" sz="1600" b="1" i="1" dirty="0" smtClean="0"/>
        </a:p>
        <a:p>
          <a:endParaRPr lang="ru-RU" sz="1600" b="1" i="1" dirty="0" smtClean="0"/>
        </a:p>
        <a:p>
          <a:r>
            <a:rPr lang="ru-RU" sz="1600" b="1" i="1" dirty="0" smtClean="0">
              <a:solidFill>
                <a:schemeClr val="bg1"/>
              </a:solidFill>
            </a:rPr>
            <a:t>Утвердили новые формы извещения о предварительном диагнозе, </a:t>
          </a:r>
          <a:r>
            <a:rPr lang="ru-RU" sz="1600" b="1" i="1" dirty="0" err="1" smtClean="0">
              <a:solidFill>
                <a:schemeClr val="bg1"/>
              </a:solidFill>
            </a:rPr>
            <a:t>медзаключения</a:t>
          </a:r>
          <a:r>
            <a:rPr lang="ru-RU" sz="1600" b="1" i="1" dirty="0" smtClean="0">
              <a:solidFill>
                <a:schemeClr val="bg1"/>
              </a:solidFill>
            </a:rPr>
            <a:t> и протокола заседания комиссии по расследованию профзаболевания.</a:t>
          </a:r>
          <a:r>
            <a:rPr lang="ru-RU" sz="1600" b="1" i="1" dirty="0" smtClean="0">
              <a:solidFill>
                <a:schemeClr val="accent1"/>
              </a:solidFill>
            </a:rPr>
            <a:t> </a:t>
          </a:r>
          <a:endParaRPr lang="ru-RU" sz="1600" b="1" i="1" dirty="0"/>
        </a:p>
      </dgm:t>
    </dgm:pt>
    <dgm:pt modelId="{FBC5D003-EB28-4228-890F-E9308C933F03}" type="parTrans" cxnId="{54C55291-A202-4B93-BD39-A04C990AB44D}">
      <dgm:prSet/>
      <dgm:spPr/>
      <dgm:t>
        <a:bodyPr/>
        <a:lstStyle/>
        <a:p>
          <a:endParaRPr lang="ru-RU"/>
        </a:p>
      </dgm:t>
    </dgm:pt>
    <dgm:pt modelId="{05A4F930-9936-45DC-8FA9-327EB3319507}" type="sibTrans" cxnId="{54C55291-A202-4B93-BD39-A04C990AB44D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5D668-66D5-437D-8998-E557B368D72C}" type="pres">
      <dgm:prSet presAssocID="{0FF68845-A1C1-4FD2-8D77-5D0838D65AA3}" presName="parentText" presStyleLbl="node1" presStyleIdx="0" presStyleCnt="1" custScaleY="478544" custLinFactNeighborX="-97" custLinFactNeighborY="-65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4E341-2B91-46A7-9B0F-10A112850E7C}" type="presOf" srcId="{347F9017-4CD2-4E06-B244-6E37E5057250}" destId="{0A002F4F-4266-426B-BA34-FD66C09187BE}" srcOrd="0" destOrd="0" presId="urn:microsoft.com/office/officeart/2005/8/layout/vList2"/>
    <dgm:cxn modelId="{986185AD-7E8A-4C49-9B4A-2EA68534C749}" type="presOf" srcId="{0FF68845-A1C1-4FD2-8D77-5D0838D65AA3}" destId="{36B5D668-66D5-437D-8998-E557B368D72C}" srcOrd="0" destOrd="0" presId="urn:microsoft.com/office/officeart/2005/8/layout/vList2"/>
    <dgm:cxn modelId="{54C55291-A202-4B93-BD39-A04C990AB44D}" srcId="{347F9017-4CD2-4E06-B244-6E37E5057250}" destId="{0FF68845-A1C1-4FD2-8D77-5D0838D65AA3}" srcOrd="0" destOrd="0" parTransId="{FBC5D003-EB28-4228-890F-E9308C933F03}" sibTransId="{05A4F930-9936-45DC-8FA9-327EB3319507}"/>
    <dgm:cxn modelId="{1C2E5982-F8AA-4E5D-9D0A-C4E0F78911D4}" type="presParOf" srcId="{0A002F4F-4266-426B-BA34-FD66C09187BE}" destId="{36B5D668-66D5-437D-8998-E557B368D7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68845-A1C1-4FD2-8D77-5D0838D65AA3}">
      <dgm:prSet custT="1"/>
      <dgm:spPr>
        <a:solidFill>
          <a:srgbClr val="00B050"/>
        </a:solidFill>
      </dgm:spPr>
      <dgm:t>
        <a:bodyPr/>
        <a:lstStyle/>
        <a:p>
          <a:r>
            <a:rPr lang="ru-RU" sz="2000" dirty="0" smtClean="0"/>
            <a:t>Приказ Минздрава от 09.04.2025 № 173н «</a:t>
          </a:r>
          <a:r>
            <a:rPr lang="ru-RU" sz="2000" b="1" i="1" dirty="0" smtClean="0"/>
            <a:t>Об утверждении порядка направления на внеочередное обязательное медицинское освидетельствование водителей транспортных средств….»  </a:t>
          </a:r>
          <a:endParaRPr lang="ru-RU" sz="2000" dirty="0"/>
        </a:p>
      </dgm:t>
    </dgm:pt>
    <dgm:pt modelId="{FBC5D003-EB28-4228-890F-E9308C933F03}" type="parTrans" cxnId="{54C55291-A202-4B93-BD39-A04C990AB44D}">
      <dgm:prSet/>
      <dgm:spPr/>
      <dgm:t>
        <a:bodyPr/>
        <a:lstStyle/>
        <a:p>
          <a:endParaRPr lang="ru-RU"/>
        </a:p>
      </dgm:t>
    </dgm:pt>
    <dgm:pt modelId="{05A4F930-9936-45DC-8FA9-327EB3319507}" type="sibTrans" cxnId="{54C55291-A202-4B93-BD39-A04C990AB44D}">
      <dgm:prSet/>
      <dgm:spPr/>
      <dgm:t>
        <a:bodyPr/>
        <a:lstStyle/>
        <a:p>
          <a:endParaRPr lang="ru-RU"/>
        </a:p>
      </dgm:t>
    </dgm:pt>
    <dgm:pt modelId="{0B2795EA-468C-4DE4-8D19-927E719EE84C}">
      <dgm:prSet/>
      <dgm:spPr/>
      <dgm:t>
        <a:bodyPr/>
        <a:lstStyle/>
        <a:p>
          <a:r>
            <a:rPr lang="ru-RU" smtClean="0"/>
            <a:t>Так, если при плановом осмотре у водителя заподозрят заболевание, которое мешает управлению ТС, врачебная комиссия приостановит действие его медицинской справки. Это решение зафиксируют протоколом с указанием даты, диагноза и состава комиссии. После водителя направят на дообследование или лечение. Если противопоказание подтвердится, его направят на повторное медосвидетельствование в лицензированную клинику. При подтверждении — справку аннулируют и выдадут новую с запретом на вождение. Если диагноз не подтвердится, документ восстановят. </a:t>
          </a:r>
          <a:endParaRPr lang="ru-RU"/>
        </a:p>
      </dgm:t>
    </dgm:pt>
    <dgm:pt modelId="{D64CC750-954D-4FE3-82E2-04CA55152E6C}" type="parTrans" cxnId="{A43DF8C0-169B-4BF8-95CC-8327A32E64B5}">
      <dgm:prSet/>
      <dgm:spPr/>
      <dgm:t>
        <a:bodyPr/>
        <a:lstStyle/>
        <a:p>
          <a:endParaRPr lang="ru-RU"/>
        </a:p>
      </dgm:t>
    </dgm:pt>
    <dgm:pt modelId="{B65A6576-91C8-4155-8ADA-86861E0DB5C1}" type="sibTrans" cxnId="{A43DF8C0-169B-4BF8-95CC-8327A32E64B5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5D668-66D5-437D-8998-E557B368D72C}" type="pres">
      <dgm:prSet presAssocID="{0FF68845-A1C1-4FD2-8D77-5D0838D65AA3}" presName="parentText" presStyleLbl="node1" presStyleIdx="0" presStyleCnt="2" custLinFactY="-13207" custLinFactNeighborX="-5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094DF-2E3B-4A9B-A077-668498A74A56}" type="pres">
      <dgm:prSet presAssocID="{05A4F930-9936-45DC-8FA9-327EB3319507}" presName="spacer" presStyleCnt="0"/>
      <dgm:spPr/>
    </dgm:pt>
    <dgm:pt modelId="{0B562222-9BC3-42EB-AF3D-FCEA005DF59D}" type="pres">
      <dgm:prSet presAssocID="{0B2795EA-468C-4DE4-8D19-927E719EE8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DF8C0-169B-4BF8-95CC-8327A32E64B5}" srcId="{347F9017-4CD2-4E06-B244-6E37E5057250}" destId="{0B2795EA-468C-4DE4-8D19-927E719EE84C}" srcOrd="1" destOrd="0" parTransId="{D64CC750-954D-4FE3-82E2-04CA55152E6C}" sibTransId="{B65A6576-91C8-4155-8ADA-86861E0DB5C1}"/>
    <dgm:cxn modelId="{D6E7EEC8-3A76-4DCE-A5C4-1640D4145349}" type="presOf" srcId="{0B2795EA-468C-4DE4-8D19-927E719EE84C}" destId="{0B562222-9BC3-42EB-AF3D-FCEA005DF59D}" srcOrd="0" destOrd="0" presId="urn:microsoft.com/office/officeart/2005/8/layout/vList2"/>
    <dgm:cxn modelId="{47E13CD7-3D81-4AB3-BA3D-F79C08D53BDC}" type="presOf" srcId="{347F9017-4CD2-4E06-B244-6E37E5057250}" destId="{0A002F4F-4266-426B-BA34-FD66C09187BE}" srcOrd="0" destOrd="0" presId="urn:microsoft.com/office/officeart/2005/8/layout/vList2"/>
    <dgm:cxn modelId="{1D2F1E40-3C90-41A9-92ED-1587666D1A3B}" type="presOf" srcId="{0FF68845-A1C1-4FD2-8D77-5D0838D65AA3}" destId="{36B5D668-66D5-437D-8998-E557B368D72C}" srcOrd="0" destOrd="0" presId="urn:microsoft.com/office/officeart/2005/8/layout/vList2"/>
    <dgm:cxn modelId="{54C55291-A202-4B93-BD39-A04C990AB44D}" srcId="{347F9017-4CD2-4E06-B244-6E37E5057250}" destId="{0FF68845-A1C1-4FD2-8D77-5D0838D65AA3}" srcOrd="0" destOrd="0" parTransId="{FBC5D003-EB28-4228-890F-E9308C933F03}" sibTransId="{05A4F930-9936-45DC-8FA9-327EB3319507}"/>
    <dgm:cxn modelId="{038F0C37-7183-4AEC-B97B-5BD31FA12EE1}" type="presParOf" srcId="{0A002F4F-4266-426B-BA34-FD66C09187BE}" destId="{36B5D668-66D5-437D-8998-E557B368D72C}" srcOrd="0" destOrd="0" presId="urn:microsoft.com/office/officeart/2005/8/layout/vList2"/>
    <dgm:cxn modelId="{ACB05C15-5208-44F6-89DF-F045610002F2}" type="presParOf" srcId="{0A002F4F-4266-426B-BA34-FD66C09187BE}" destId="{684094DF-2E3B-4A9B-A077-668498A74A56}" srcOrd="1" destOrd="0" presId="urn:microsoft.com/office/officeart/2005/8/layout/vList2"/>
    <dgm:cxn modelId="{0F97BEB0-2A01-4B08-B445-4F0ABD733187}" type="presParOf" srcId="{0A002F4F-4266-426B-BA34-FD66C09187BE}" destId="{0B562222-9BC3-42EB-AF3D-FCEA005DF5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68845-A1C1-4FD2-8D77-5D0838D65AA3}">
      <dgm:prSet custT="1"/>
      <dgm:spPr>
        <a:solidFill>
          <a:srgbClr val="00B050"/>
        </a:solidFill>
      </dgm:spPr>
      <dgm:t>
        <a:bodyPr/>
        <a:lstStyle/>
        <a:p>
          <a:r>
            <a:rPr lang="ru-RU" sz="1600" b="1" i="1" dirty="0" smtClean="0">
              <a:solidFill>
                <a:schemeClr val="accent2"/>
              </a:solidFill>
            </a:rPr>
            <a:t>Ключевые характеристики процедуры:</a:t>
          </a:r>
          <a:r>
            <a:rPr lang="ru-RU" sz="1600" b="1" dirty="0" smtClean="0">
              <a:solidFill>
                <a:schemeClr val="accent2"/>
              </a:solidFill>
            </a:rPr>
            <a:t> </a:t>
          </a:r>
        </a:p>
        <a:p>
          <a:r>
            <a:rPr lang="ru-RU" sz="1600" dirty="0" smtClean="0"/>
            <a:t>Не являются проверкой </a:t>
          </a:r>
        </a:p>
        <a:p>
          <a:r>
            <a:rPr lang="ru-RU" sz="1600" dirty="0" smtClean="0"/>
            <a:t>Не влекут штрафных санкций</a:t>
          </a:r>
        </a:p>
        <a:p>
          <a:r>
            <a:rPr lang="ru-RU" sz="1600" dirty="0" smtClean="0"/>
            <a:t>Результат — предупреждение с перечнем недочетов </a:t>
          </a:r>
        </a:p>
        <a:p>
          <a:r>
            <a:rPr lang="ru-RU" sz="1600" b="1" i="1" dirty="0" smtClean="0">
              <a:solidFill>
                <a:schemeClr val="accent2"/>
              </a:solidFill>
            </a:rPr>
            <a:t>Установленная периодичность плановых визитов:</a:t>
          </a:r>
          <a:r>
            <a:rPr lang="ru-RU" sz="1600" b="1" dirty="0" smtClean="0">
              <a:solidFill>
                <a:schemeClr val="accent2"/>
              </a:solidFill>
            </a:rPr>
            <a:t> </a:t>
          </a:r>
        </a:p>
        <a:p>
          <a:r>
            <a:rPr lang="ru-RU" sz="1600" dirty="0" smtClean="0"/>
            <a:t>Объекты значительного риска — 1 раз в 3 года </a:t>
          </a:r>
        </a:p>
        <a:p>
          <a:r>
            <a:rPr lang="ru-RU" sz="1600" dirty="0" smtClean="0"/>
            <a:t>Объекты среднего риска — 1 раз в 5 лет </a:t>
          </a:r>
        </a:p>
        <a:p>
          <a:r>
            <a:rPr lang="ru-RU" sz="1600" dirty="0" smtClean="0"/>
            <a:t>Объекты умеренного риска — 1 раз в 6 лет </a:t>
          </a:r>
        </a:p>
        <a:p>
          <a:r>
            <a:rPr lang="ru-RU" sz="1600" i="1" dirty="0" smtClean="0">
              <a:solidFill>
                <a:schemeClr val="accent2"/>
              </a:solidFill>
            </a:rPr>
            <a:t>Примечание: </a:t>
          </a:r>
          <a:r>
            <a:rPr lang="ru-RU" sz="1600" dirty="0" smtClean="0"/>
            <a:t>Первичные визиты к новым компаниям проводятся вне указанной периодичности. </a:t>
          </a:r>
          <a:endParaRPr lang="ru-RU" sz="1600" dirty="0"/>
        </a:p>
      </dgm:t>
    </dgm:pt>
    <dgm:pt modelId="{FBC5D003-EB28-4228-890F-E9308C933F03}" type="parTrans" cxnId="{54C55291-A202-4B93-BD39-A04C990AB44D}">
      <dgm:prSet/>
      <dgm:spPr/>
      <dgm:t>
        <a:bodyPr/>
        <a:lstStyle/>
        <a:p>
          <a:endParaRPr lang="ru-RU"/>
        </a:p>
      </dgm:t>
    </dgm:pt>
    <dgm:pt modelId="{05A4F930-9936-45DC-8FA9-327EB3319507}" type="sibTrans" cxnId="{54C55291-A202-4B93-BD39-A04C990AB44D}">
      <dgm:prSet/>
      <dgm:spPr/>
      <dgm:t>
        <a:bodyPr/>
        <a:lstStyle/>
        <a:p>
          <a:endParaRPr lang="ru-RU"/>
        </a:p>
      </dgm:t>
    </dgm:pt>
    <dgm:pt modelId="{219AD9D9-D3B3-435D-A831-0F985C3B2339}">
      <dgm:prSet custT="1"/>
      <dgm:spPr>
        <a:solidFill>
          <a:schemeClr val="accent3"/>
        </a:solidFill>
      </dgm:spPr>
      <dgm:t>
        <a:bodyPr/>
        <a:lstStyle/>
        <a:p>
          <a:r>
            <a:rPr lang="ru-RU" sz="2000" dirty="0" smtClean="0"/>
            <a:t>Постановление Правительства России </a:t>
          </a:r>
          <a:r>
            <a:rPr lang="ru-RU" sz="2000" b="1" dirty="0" smtClean="0"/>
            <a:t>№ 1511 от 01.10.2025                      </a:t>
          </a:r>
          <a:r>
            <a:rPr lang="ru-RU" sz="2000" dirty="0" smtClean="0"/>
            <a:t>«О периодичности проведения обязательных профилактических визитов в рамках государственного контроля (надзора), муниципального контроля» </a:t>
          </a:r>
          <a:endParaRPr lang="ru-RU" sz="2000" dirty="0"/>
        </a:p>
      </dgm:t>
    </dgm:pt>
    <dgm:pt modelId="{B3F85488-B4D0-469A-84A0-8AF11CAD8670}" type="parTrans" cxnId="{71AEC94B-36BF-472B-8CFE-11E1A9ECAD02}">
      <dgm:prSet/>
      <dgm:spPr/>
      <dgm:t>
        <a:bodyPr/>
        <a:lstStyle/>
        <a:p>
          <a:endParaRPr lang="ru-RU"/>
        </a:p>
      </dgm:t>
    </dgm:pt>
    <dgm:pt modelId="{4E5D3685-A4A8-4BB1-AEBB-50D6EFDCCCAF}" type="sibTrans" cxnId="{71AEC94B-36BF-472B-8CFE-11E1A9ECAD02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5D668-66D5-437D-8998-E557B368D72C}" type="pres">
      <dgm:prSet presAssocID="{0FF68845-A1C1-4FD2-8D77-5D0838D65AA3}" presName="parentText" presStyleLbl="node1" presStyleIdx="0" presStyleCnt="2" custScaleY="248226" custLinFactY="90164" custLinFactNeighborX="6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094DF-2E3B-4A9B-A077-668498A74A56}" type="pres">
      <dgm:prSet presAssocID="{05A4F930-9936-45DC-8FA9-327EB3319507}" presName="spacer" presStyleCnt="0"/>
      <dgm:spPr/>
    </dgm:pt>
    <dgm:pt modelId="{F9686096-F962-4286-9BF6-C15FEB303668}" type="pres">
      <dgm:prSet presAssocID="{219AD9D9-D3B3-435D-A831-0F985C3B2339}" presName="parentText" presStyleLbl="node1" presStyleIdx="1" presStyleCnt="2" custScaleY="88301" custLinFactY="-241653" custLinFactNeighborX="-96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EC94B-36BF-472B-8CFE-11E1A9ECAD02}" srcId="{347F9017-4CD2-4E06-B244-6E37E5057250}" destId="{219AD9D9-D3B3-435D-A831-0F985C3B2339}" srcOrd="1" destOrd="0" parTransId="{B3F85488-B4D0-469A-84A0-8AF11CAD8670}" sibTransId="{4E5D3685-A4A8-4BB1-AEBB-50D6EFDCCCAF}"/>
    <dgm:cxn modelId="{B4E2C987-3DB7-42F4-A248-DBA9014AE45C}" type="presOf" srcId="{219AD9D9-D3B3-435D-A831-0F985C3B2339}" destId="{F9686096-F962-4286-9BF6-C15FEB303668}" srcOrd="0" destOrd="0" presId="urn:microsoft.com/office/officeart/2005/8/layout/vList2"/>
    <dgm:cxn modelId="{C7788E3D-3EA7-4367-8993-C5129BA2946F}" type="presOf" srcId="{347F9017-4CD2-4E06-B244-6E37E5057250}" destId="{0A002F4F-4266-426B-BA34-FD66C09187BE}" srcOrd="0" destOrd="0" presId="urn:microsoft.com/office/officeart/2005/8/layout/vList2"/>
    <dgm:cxn modelId="{EDD497B7-AF6C-49AF-8AF2-75089A6449C3}" type="presOf" srcId="{0FF68845-A1C1-4FD2-8D77-5D0838D65AA3}" destId="{36B5D668-66D5-437D-8998-E557B368D72C}" srcOrd="0" destOrd="0" presId="urn:microsoft.com/office/officeart/2005/8/layout/vList2"/>
    <dgm:cxn modelId="{54C55291-A202-4B93-BD39-A04C990AB44D}" srcId="{347F9017-4CD2-4E06-B244-6E37E5057250}" destId="{0FF68845-A1C1-4FD2-8D77-5D0838D65AA3}" srcOrd="0" destOrd="0" parTransId="{FBC5D003-EB28-4228-890F-E9308C933F03}" sibTransId="{05A4F930-9936-45DC-8FA9-327EB3319507}"/>
    <dgm:cxn modelId="{FB5E90AF-8B9A-468F-BF79-A35F0BAD5E34}" type="presParOf" srcId="{0A002F4F-4266-426B-BA34-FD66C09187BE}" destId="{36B5D668-66D5-437D-8998-E557B368D72C}" srcOrd="0" destOrd="0" presId="urn:microsoft.com/office/officeart/2005/8/layout/vList2"/>
    <dgm:cxn modelId="{3D2EE4C7-5E26-4763-ADC4-069544100E8D}" type="presParOf" srcId="{0A002F4F-4266-426B-BA34-FD66C09187BE}" destId="{684094DF-2E3B-4A9B-A077-668498A74A56}" srcOrd="1" destOrd="0" presId="urn:microsoft.com/office/officeart/2005/8/layout/vList2"/>
    <dgm:cxn modelId="{C26E7708-3703-4E20-9FF3-A91B0B28406B}" type="presParOf" srcId="{0A002F4F-4266-426B-BA34-FD66C09187BE}" destId="{F9686096-F962-4286-9BF6-C15FEB3036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68845-A1C1-4FD2-8D77-5D0838D65AA3}">
      <dgm:prSet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hlinkClick xmlns:r="http://schemas.openxmlformats.org/officeDocument/2006/relationships" r:id="rId1"/>
            </a:rPr>
            <a:t>Приказ Министерства труда и социальной защиты Российской Федерации от 7 октября 2025 года № 599н</a:t>
          </a:r>
          <a:r>
            <a:rPr lang="ru-RU" sz="2000" dirty="0" smtClean="0"/>
            <a:t>                 «О внесении изменений  в формы (способы) информирования работников об их трудовых правах, включая право на безопасные условия и охрану труда,  утвержденные приказом Министерства труда и социальной защиты Российской Федерации от 29 октября 2021 г.                      № 773н»  </a:t>
          </a:r>
          <a:endParaRPr lang="ru-RU" sz="2000" dirty="0"/>
        </a:p>
      </dgm:t>
    </dgm:pt>
    <dgm:pt modelId="{FBC5D003-EB28-4228-890F-E9308C933F03}" type="parTrans" cxnId="{54C55291-A202-4B93-BD39-A04C990AB44D}">
      <dgm:prSet/>
      <dgm:spPr/>
      <dgm:t>
        <a:bodyPr/>
        <a:lstStyle/>
        <a:p>
          <a:endParaRPr lang="ru-RU"/>
        </a:p>
      </dgm:t>
    </dgm:pt>
    <dgm:pt modelId="{05A4F930-9936-45DC-8FA9-327EB3319507}" type="sibTrans" cxnId="{54C55291-A202-4B93-BD39-A04C990AB44D}">
      <dgm:prSet/>
      <dgm:spPr/>
      <dgm:t>
        <a:bodyPr/>
        <a:lstStyle/>
        <a:p>
          <a:endParaRPr lang="ru-RU"/>
        </a:p>
      </dgm:t>
    </dgm:pt>
    <dgm:pt modelId="{66AA9A13-419A-4389-8EB7-8CCA0C037312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Министерство труда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b="1" i="1" dirty="0" smtClean="0">
              <a:solidFill>
                <a:schemeClr val="tx1"/>
              </a:solidFill>
            </a:rPr>
            <a:t>России</a:t>
          </a:r>
          <a:r>
            <a:rPr lang="ru-RU" sz="1400" dirty="0" smtClean="0"/>
            <a:t> обеспечит </a:t>
          </a:r>
          <a:r>
            <a:rPr lang="ru-RU" sz="1400" dirty="0" err="1" smtClean="0"/>
            <a:t>проактивное</a:t>
          </a:r>
          <a:r>
            <a:rPr lang="ru-RU" sz="1400" dirty="0" smtClean="0"/>
            <a:t> направление работникам результатов СОУТ и информации о прошедшем обучении непосредственно в личные кабинеты пользователей портала государственных услуг. Сотрудники смогут оперативно получать необходимые сведения о состоянии условий своего труда и принятых мерах по обеспечению безопасной рабочей обстановки.</a:t>
          </a:r>
        </a:p>
        <a:p>
          <a:r>
            <a:rPr lang="ru-RU" sz="1400" i="1" dirty="0" smtClean="0">
              <a:solidFill>
                <a:schemeClr val="tx1"/>
              </a:solidFill>
            </a:rPr>
            <a:t>Важно!!! Обязательства работодателей по своевременному уведомлению работников, предусмотренные Трудовым кодексом Российской Федерации и ранее принятым приказом № 773н, остаются неизменными</a:t>
          </a:r>
          <a:r>
            <a:rPr lang="ru-RU" sz="1400" dirty="0" smtClean="0">
              <a:solidFill>
                <a:schemeClr val="tx1"/>
              </a:solidFill>
            </a:rPr>
            <a:t>. </a:t>
          </a:r>
          <a:endParaRPr lang="ru-RU" sz="1400" dirty="0">
            <a:solidFill>
              <a:schemeClr val="tx1"/>
            </a:solidFill>
          </a:endParaRPr>
        </a:p>
      </dgm:t>
    </dgm:pt>
    <dgm:pt modelId="{471E1A0D-5FEE-46CC-8E0C-C2E260074219}" type="parTrans" cxnId="{6E7AB5D3-395F-4EE9-8650-531350576582}">
      <dgm:prSet/>
      <dgm:spPr/>
      <dgm:t>
        <a:bodyPr/>
        <a:lstStyle/>
        <a:p>
          <a:endParaRPr lang="ru-RU"/>
        </a:p>
      </dgm:t>
    </dgm:pt>
    <dgm:pt modelId="{85C0C399-D50A-4F53-882C-F638CB0FB6DD}" type="sibTrans" cxnId="{6E7AB5D3-395F-4EE9-8650-531350576582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5D668-66D5-437D-8998-E557B368D72C}" type="pres">
      <dgm:prSet presAssocID="{0FF68845-A1C1-4FD2-8D77-5D0838D65AA3}" presName="parentText" presStyleLbl="node1" presStyleIdx="0" presStyleCnt="2" custLinFactY="-13207" custLinFactNeighborX="-5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094DF-2E3B-4A9B-A077-668498A74A56}" type="pres">
      <dgm:prSet presAssocID="{05A4F930-9936-45DC-8FA9-327EB3319507}" presName="spacer" presStyleCnt="0"/>
      <dgm:spPr/>
    </dgm:pt>
    <dgm:pt modelId="{08384855-4A95-4615-98C7-CFE0644C3C3E}" type="pres">
      <dgm:prSet presAssocID="{66AA9A13-419A-4389-8EB7-8CCA0C037312}" presName="parentText" presStyleLbl="node1" presStyleIdx="1" presStyleCnt="2" custLinFactY="4015" custLinFactNeighborX="6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AB5D3-395F-4EE9-8650-531350576582}" srcId="{347F9017-4CD2-4E06-B244-6E37E5057250}" destId="{66AA9A13-419A-4389-8EB7-8CCA0C037312}" srcOrd="1" destOrd="0" parTransId="{471E1A0D-5FEE-46CC-8E0C-C2E260074219}" sibTransId="{85C0C399-D50A-4F53-882C-F638CB0FB6DD}"/>
    <dgm:cxn modelId="{3D7B1550-8977-4723-A3A3-B3A00F61B26B}" type="presOf" srcId="{347F9017-4CD2-4E06-B244-6E37E5057250}" destId="{0A002F4F-4266-426B-BA34-FD66C09187BE}" srcOrd="0" destOrd="0" presId="urn:microsoft.com/office/officeart/2005/8/layout/vList2"/>
    <dgm:cxn modelId="{232E4EA7-74FC-40AB-9029-CAAA382B6AC9}" type="presOf" srcId="{0FF68845-A1C1-4FD2-8D77-5D0838D65AA3}" destId="{36B5D668-66D5-437D-8998-E557B368D72C}" srcOrd="0" destOrd="0" presId="urn:microsoft.com/office/officeart/2005/8/layout/vList2"/>
    <dgm:cxn modelId="{C5542C1E-91A4-49A1-A804-D70B6E14FF0F}" type="presOf" srcId="{66AA9A13-419A-4389-8EB7-8CCA0C037312}" destId="{08384855-4A95-4615-98C7-CFE0644C3C3E}" srcOrd="0" destOrd="0" presId="urn:microsoft.com/office/officeart/2005/8/layout/vList2"/>
    <dgm:cxn modelId="{54C55291-A202-4B93-BD39-A04C990AB44D}" srcId="{347F9017-4CD2-4E06-B244-6E37E5057250}" destId="{0FF68845-A1C1-4FD2-8D77-5D0838D65AA3}" srcOrd="0" destOrd="0" parTransId="{FBC5D003-EB28-4228-890F-E9308C933F03}" sibTransId="{05A4F930-9936-45DC-8FA9-327EB3319507}"/>
    <dgm:cxn modelId="{0070904B-DFE1-44ED-B57A-FAFB9F761EFA}" type="presParOf" srcId="{0A002F4F-4266-426B-BA34-FD66C09187BE}" destId="{36B5D668-66D5-437D-8998-E557B368D72C}" srcOrd="0" destOrd="0" presId="urn:microsoft.com/office/officeart/2005/8/layout/vList2"/>
    <dgm:cxn modelId="{3855251B-5A16-4F4C-9D60-30FE86DFB55D}" type="presParOf" srcId="{0A002F4F-4266-426B-BA34-FD66C09187BE}" destId="{684094DF-2E3B-4A9B-A077-668498A74A56}" srcOrd="1" destOrd="0" presId="urn:microsoft.com/office/officeart/2005/8/layout/vList2"/>
    <dgm:cxn modelId="{2C51753A-8F87-4CE4-A959-5E195D93F16B}" type="presParOf" srcId="{0A002F4F-4266-426B-BA34-FD66C09187BE}" destId="{08384855-4A95-4615-98C7-CFE0644C3C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68845-A1C1-4FD2-8D77-5D0838D65AA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Приказ </a:t>
          </a:r>
          <a:r>
            <a:rPr lang="ru-RU" sz="1600" dirty="0" err="1" smtClean="0"/>
            <a:t>Росстандарта</a:t>
          </a:r>
          <a:r>
            <a:rPr lang="ru-RU" sz="1600" dirty="0" smtClean="0"/>
            <a:t> № 423-ст от 16.05.2025</a:t>
          </a:r>
        </a:p>
        <a:p>
          <a:r>
            <a:rPr lang="ru-RU" sz="1600" dirty="0" smtClean="0"/>
            <a:t>Переход на шестизначные коды: </a:t>
          </a:r>
        </a:p>
        <a:p>
          <a:r>
            <a:rPr lang="ru-RU" sz="1600" dirty="0" smtClean="0"/>
            <a:t>первая цифра обозначает категорию (1 — рабочий, 2 — служащий и др.). </a:t>
          </a:r>
          <a:endParaRPr lang="ru-RU" sz="1600" b="1" i="1" dirty="0" smtClean="0"/>
        </a:p>
        <a:p>
          <a:endParaRPr lang="ru-RU" sz="1600" b="1" i="1" dirty="0" smtClean="0"/>
        </a:p>
        <a:p>
          <a:r>
            <a:rPr lang="ru-RU" sz="1600" b="1" i="1" dirty="0" smtClean="0"/>
            <a:t>Что это значит?</a:t>
          </a:r>
          <a:r>
            <a:rPr lang="ru-RU" sz="1600" dirty="0" smtClean="0"/>
            <a:t> Вам предстоит пересмотреть все штатные расписания, трудовые договоры и кадровые документы.</a:t>
          </a:r>
        </a:p>
        <a:p>
          <a:r>
            <a:rPr lang="ru-RU" sz="1600" dirty="0" smtClean="0"/>
            <a:t>Теперь коды стали шестизначными, а старые наименования должностей могут быть недействительными. Особенно важно проверить «вредные» должности — ошибка в названии может лишить работников льгот и компенсаций.</a:t>
          </a:r>
          <a:endParaRPr lang="ru-RU" sz="1600" b="1" i="1" dirty="0"/>
        </a:p>
      </dgm:t>
    </dgm:pt>
    <dgm:pt modelId="{FBC5D003-EB28-4228-890F-E9308C933F03}" type="parTrans" cxnId="{54C55291-A202-4B93-BD39-A04C990AB44D}">
      <dgm:prSet/>
      <dgm:spPr/>
      <dgm:t>
        <a:bodyPr/>
        <a:lstStyle/>
        <a:p>
          <a:endParaRPr lang="ru-RU"/>
        </a:p>
      </dgm:t>
    </dgm:pt>
    <dgm:pt modelId="{05A4F930-9936-45DC-8FA9-327EB3319507}" type="sibTrans" cxnId="{54C55291-A202-4B93-BD39-A04C990AB44D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5D668-66D5-437D-8998-E557B368D72C}" type="pres">
      <dgm:prSet presAssocID="{0FF68845-A1C1-4FD2-8D77-5D0838D65AA3}" presName="parentText" presStyleLbl="node1" presStyleIdx="0" presStyleCnt="1" custScaleY="478544" custLinFactNeighborX="-97" custLinFactNeighborY="-65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C0C7B-AA97-4FF4-94FB-E501E31FA8AB}" type="presOf" srcId="{0FF68845-A1C1-4FD2-8D77-5D0838D65AA3}" destId="{36B5D668-66D5-437D-8998-E557B368D72C}" srcOrd="0" destOrd="0" presId="urn:microsoft.com/office/officeart/2005/8/layout/vList2"/>
    <dgm:cxn modelId="{9E6B2DA0-0FCF-45D6-8E8E-A16D379661FC}" type="presOf" srcId="{347F9017-4CD2-4E06-B244-6E37E5057250}" destId="{0A002F4F-4266-426B-BA34-FD66C09187BE}" srcOrd="0" destOrd="0" presId="urn:microsoft.com/office/officeart/2005/8/layout/vList2"/>
    <dgm:cxn modelId="{54C55291-A202-4B93-BD39-A04C990AB44D}" srcId="{347F9017-4CD2-4E06-B244-6E37E5057250}" destId="{0FF68845-A1C1-4FD2-8D77-5D0838D65AA3}" srcOrd="0" destOrd="0" parTransId="{FBC5D003-EB28-4228-890F-E9308C933F03}" sibTransId="{05A4F930-9936-45DC-8FA9-327EB3319507}"/>
    <dgm:cxn modelId="{52409B4A-CE2A-4F85-A9F6-9F574D59A9D4}" type="presParOf" srcId="{0A002F4F-4266-426B-BA34-FD66C09187BE}" destId="{36B5D668-66D5-437D-8998-E557B368D7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7F9017-4CD2-4E06-B244-6E37E50572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68845-A1C1-4FD2-8D77-5D0838D65AA3}">
      <dgm:prSet custT="1"/>
      <dgm:spPr>
        <a:solidFill>
          <a:srgbClr val="00B050"/>
        </a:solidFill>
      </dgm:spPr>
      <dgm:t>
        <a:bodyPr/>
        <a:lstStyle/>
        <a:p>
          <a:r>
            <a:rPr lang="ru-RU" sz="2000" b="1" i="1" dirty="0" smtClean="0"/>
            <a:t>Приказ Росстата от 22 июля 2025 года № 348 </a:t>
          </a:r>
          <a:endParaRPr lang="ru-RU" sz="2000" b="1" i="1" dirty="0"/>
        </a:p>
      </dgm:t>
    </dgm:pt>
    <dgm:pt modelId="{FBC5D003-EB28-4228-890F-E9308C933F03}" type="parTrans" cxnId="{54C55291-A202-4B93-BD39-A04C990AB44D}">
      <dgm:prSet/>
      <dgm:spPr/>
      <dgm:t>
        <a:bodyPr/>
        <a:lstStyle/>
        <a:p>
          <a:endParaRPr lang="ru-RU"/>
        </a:p>
      </dgm:t>
    </dgm:pt>
    <dgm:pt modelId="{05A4F930-9936-45DC-8FA9-327EB3319507}" type="sibTrans" cxnId="{54C55291-A202-4B93-BD39-A04C990AB44D}">
      <dgm:prSet/>
      <dgm:spPr/>
      <dgm:t>
        <a:bodyPr/>
        <a:lstStyle/>
        <a:p>
          <a:endParaRPr lang="ru-RU"/>
        </a:p>
      </dgm:t>
    </dgm:pt>
    <dgm:pt modelId="{0B2795EA-468C-4DE4-8D19-927E719EE84C}">
      <dgm:prSet/>
      <dgm:spPr/>
      <dgm:t>
        <a:bodyPr/>
        <a:lstStyle/>
        <a:p>
          <a:r>
            <a:rPr lang="ru-RU" b="1" i="1" dirty="0" smtClean="0"/>
            <a:t>Важно!!! </a:t>
          </a:r>
          <a:r>
            <a:rPr lang="ru-RU" dirty="0" smtClean="0"/>
            <a:t>Его подают </a:t>
          </a:r>
          <a:r>
            <a:rPr lang="ru-RU" b="1" i="1" dirty="0" smtClean="0"/>
            <a:t>только </a:t>
          </a:r>
          <a:r>
            <a:rPr lang="ru-RU" b="1" i="1" dirty="0" err="1" smtClean="0"/>
            <a:t>электронно</a:t>
          </a:r>
          <a:r>
            <a:rPr lang="ru-RU" b="1" i="1" dirty="0" smtClean="0"/>
            <a:t> через систему Росстата.</a:t>
          </a:r>
          <a:r>
            <a:rPr lang="ru-RU" dirty="0" smtClean="0"/>
            <a:t> Работодателям придется заблаговременно получить усиленную квалифицированную электронную подпись, а также зарегистрироваться в личном кабинете на портале </a:t>
          </a:r>
          <a:r>
            <a:rPr lang="ru-RU" dirty="0" err="1" smtClean="0"/>
            <a:t>статотчетности</a:t>
          </a:r>
          <a:r>
            <a:rPr lang="ru-RU" dirty="0" smtClean="0"/>
            <a:t>. </a:t>
          </a:r>
        </a:p>
        <a:p>
          <a:endParaRPr lang="ru-RU" dirty="0" smtClean="0"/>
        </a:p>
        <a:p>
          <a:r>
            <a:rPr lang="ru-RU" b="1" i="1" dirty="0" smtClean="0"/>
            <a:t>На что обратить внимание?</a:t>
          </a:r>
          <a:r>
            <a:rPr lang="ru-RU" dirty="0" smtClean="0"/>
            <a:t> Все коды профессий в отчетности должны быть строго по новому классификатору. Подача отчета в старом формате или с некорректными кодами приравнивается к его </a:t>
          </a:r>
          <a:r>
            <a:rPr lang="ru-RU" dirty="0" err="1" smtClean="0"/>
            <a:t>непредоставлению</a:t>
          </a:r>
          <a:r>
            <a:rPr lang="ru-RU" dirty="0" smtClean="0"/>
            <a:t>.</a:t>
          </a:r>
        </a:p>
        <a:p>
          <a:endParaRPr lang="ru-RU" dirty="0" smtClean="0"/>
        </a:p>
        <a:p>
          <a:r>
            <a:rPr lang="ru-RU" b="1" i="1" dirty="0" smtClean="0"/>
            <a:t>Важно!!!</a:t>
          </a:r>
          <a:r>
            <a:rPr lang="ru-RU" dirty="0" smtClean="0"/>
            <a:t> Напомним, что штрафы за статистику ударят по карману компании. По ст. 13.19 КоАП РФ за непредставление или несвоевременную сдачу отчета, компанию оштрафуют от 20 до 70 тыс. рублей, а за повторное нарушение – от 100 до 150 тыс. рублей.</a:t>
          </a:r>
        </a:p>
        <a:p>
          <a:endParaRPr lang="ru-RU" dirty="0"/>
        </a:p>
      </dgm:t>
    </dgm:pt>
    <dgm:pt modelId="{D64CC750-954D-4FE3-82E2-04CA55152E6C}" type="parTrans" cxnId="{A43DF8C0-169B-4BF8-95CC-8327A32E64B5}">
      <dgm:prSet/>
      <dgm:spPr/>
      <dgm:t>
        <a:bodyPr/>
        <a:lstStyle/>
        <a:p>
          <a:endParaRPr lang="ru-RU"/>
        </a:p>
      </dgm:t>
    </dgm:pt>
    <dgm:pt modelId="{B65A6576-91C8-4155-8ADA-86861E0DB5C1}" type="sibTrans" cxnId="{A43DF8C0-169B-4BF8-95CC-8327A32E64B5}">
      <dgm:prSet/>
      <dgm:spPr/>
      <dgm:t>
        <a:bodyPr/>
        <a:lstStyle/>
        <a:p>
          <a:endParaRPr lang="ru-RU"/>
        </a:p>
      </dgm:t>
    </dgm:pt>
    <dgm:pt modelId="{0A002F4F-4266-426B-BA34-FD66C09187BE}" type="pres">
      <dgm:prSet presAssocID="{347F9017-4CD2-4E06-B244-6E37E5057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5D668-66D5-437D-8998-E557B368D72C}" type="pres">
      <dgm:prSet presAssocID="{0FF68845-A1C1-4FD2-8D77-5D0838D65AA3}" presName="parentText" presStyleLbl="node1" presStyleIdx="0" presStyleCnt="2" custScaleY="29580" custLinFactY="-13207" custLinFactNeighborX="-5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094DF-2E3B-4A9B-A077-668498A74A56}" type="pres">
      <dgm:prSet presAssocID="{05A4F930-9936-45DC-8FA9-327EB3319507}" presName="spacer" presStyleCnt="0"/>
      <dgm:spPr/>
    </dgm:pt>
    <dgm:pt modelId="{0B562222-9BC3-42EB-AF3D-FCEA005DF59D}" type="pres">
      <dgm:prSet presAssocID="{0B2795EA-468C-4DE4-8D19-927E719EE8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DF8C0-169B-4BF8-95CC-8327A32E64B5}" srcId="{347F9017-4CD2-4E06-B244-6E37E5057250}" destId="{0B2795EA-468C-4DE4-8D19-927E719EE84C}" srcOrd="1" destOrd="0" parTransId="{D64CC750-954D-4FE3-82E2-04CA55152E6C}" sibTransId="{B65A6576-91C8-4155-8ADA-86861E0DB5C1}"/>
    <dgm:cxn modelId="{A4FC5BB1-1BF2-4769-AA2C-D42AA805FF64}" type="presOf" srcId="{0FF68845-A1C1-4FD2-8D77-5D0838D65AA3}" destId="{36B5D668-66D5-437D-8998-E557B368D72C}" srcOrd="0" destOrd="0" presId="urn:microsoft.com/office/officeart/2005/8/layout/vList2"/>
    <dgm:cxn modelId="{60DE4000-B8F8-4DFE-BFCF-548473CF39D5}" type="presOf" srcId="{347F9017-4CD2-4E06-B244-6E37E5057250}" destId="{0A002F4F-4266-426B-BA34-FD66C09187BE}" srcOrd="0" destOrd="0" presId="urn:microsoft.com/office/officeart/2005/8/layout/vList2"/>
    <dgm:cxn modelId="{54C55291-A202-4B93-BD39-A04C990AB44D}" srcId="{347F9017-4CD2-4E06-B244-6E37E5057250}" destId="{0FF68845-A1C1-4FD2-8D77-5D0838D65AA3}" srcOrd="0" destOrd="0" parTransId="{FBC5D003-EB28-4228-890F-E9308C933F03}" sibTransId="{05A4F930-9936-45DC-8FA9-327EB3319507}"/>
    <dgm:cxn modelId="{BC8D5284-A3D1-4FC4-B370-0A2F27B88DDC}" type="presOf" srcId="{0B2795EA-468C-4DE4-8D19-927E719EE84C}" destId="{0B562222-9BC3-42EB-AF3D-FCEA005DF59D}" srcOrd="0" destOrd="0" presId="urn:microsoft.com/office/officeart/2005/8/layout/vList2"/>
    <dgm:cxn modelId="{680F9554-9AC9-47AB-BBB3-A7D30E84709E}" type="presParOf" srcId="{0A002F4F-4266-426B-BA34-FD66C09187BE}" destId="{36B5D668-66D5-437D-8998-E557B368D72C}" srcOrd="0" destOrd="0" presId="urn:microsoft.com/office/officeart/2005/8/layout/vList2"/>
    <dgm:cxn modelId="{4293217A-F052-4D42-B059-8A3CC2918345}" type="presParOf" srcId="{0A002F4F-4266-426B-BA34-FD66C09187BE}" destId="{684094DF-2E3B-4A9B-A077-668498A74A56}" srcOrd="1" destOrd="0" presId="urn:microsoft.com/office/officeart/2005/8/layout/vList2"/>
    <dgm:cxn modelId="{F6508CDA-D38A-4B18-85CF-3D39DD8B746B}" type="presParOf" srcId="{0A002F4F-4266-426B-BA34-FD66C09187BE}" destId="{0B562222-9BC3-42EB-AF3D-FCEA005DF5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328C2-4FD1-4AE3-B22B-F81497366554}">
      <dsp:nvSpPr>
        <dsp:cNvPr id="0" name=""/>
        <dsp:cNvSpPr/>
      </dsp:nvSpPr>
      <dsp:spPr>
        <a:xfrm>
          <a:off x="0" y="390618"/>
          <a:ext cx="7010400" cy="111354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Приказом Минтруда от 29.04.2025 № 287н «О внесении изменений в некоторые приказы Министерства труда и социальной защиты Российской Федерации по вопросам охраны труда»  продлили правила действия некоторых ПОТ, которые истекают в 2025 году.</a:t>
          </a:r>
          <a:endParaRPr lang="ru-RU" sz="1200" kern="1200" dirty="0"/>
        </a:p>
      </dsp:txBody>
      <dsp:txXfrm>
        <a:off x="54359" y="444977"/>
        <a:ext cx="6901682" cy="1004829"/>
      </dsp:txXfrm>
    </dsp:sp>
    <dsp:sp modelId="{BEC2EFD3-AF6A-43CF-9F45-D8E4B7E22790}">
      <dsp:nvSpPr>
        <dsp:cNvPr id="0" name=""/>
        <dsp:cNvSpPr/>
      </dsp:nvSpPr>
      <dsp:spPr>
        <a:xfrm>
          <a:off x="0" y="1499756"/>
          <a:ext cx="7010400" cy="111354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Так, например, до 2027 года продлили правила по ОТ для: морские и речные порты; железнодорожный транспорт; </a:t>
          </a:r>
          <a:r>
            <a:rPr lang="ru-RU" sz="1200" b="1" i="1" kern="1200" dirty="0" smtClean="0"/>
            <a:t>сельское хозяйство;</a:t>
          </a:r>
          <a:r>
            <a:rPr lang="ru-RU" sz="1200" kern="1200" dirty="0" smtClean="0"/>
            <a:t> погрузочно-разгрузочные работы; автомобильный транспорт и другие.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Для 20 ПОТ действие продлили до 2031 года: ЖКХ; легкая промышленность; работа на высоте; строительство; медицинские организации и другие.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4359" y="1554115"/>
        <a:ext cx="6901682" cy="1004829"/>
      </dsp:txXfrm>
    </dsp:sp>
    <dsp:sp modelId="{9BA4A9EE-E3EC-4D3B-B25E-E21936BAAEA5}">
      <dsp:nvSpPr>
        <dsp:cNvPr id="0" name=""/>
        <dsp:cNvSpPr/>
      </dsp:nvSpPr>
      <dsp:spPr>
        <a:xfrm>
          <a:off x="0" y="2686833"/>
          <a:ext cx="7010400" cy="111354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ПОТ учитывают при разработке инструкций по охране труда. Поэтому, если собираетесь разрабатывать или актуализировать инструкции по охране труда, учитывайте, что действие некоторых правил продлили ещё не несколько лет. </a:t>
          </a:r>
          <a:endParaRPr lang="ru-RU" sz="1200" kern="1200" dirty="0"/>
        </a:p>
      </dsp:txBody>
      <dsp:txXfrm>
        <a:off x="54359" y="2741192"/>
        <a:ext cx="6901682" cy="10048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D668-66D5-437D-8998-E557B368D72C}">
      <dsp:nvSpPr>
        <dsp:cNvPr id="0" name=""/>
        <dsp:cNvSpPr/>
      </dsp:nvSpPr>
      <dsp:spPr>
        <a:xfrm>
          <a:off x="0" y="0"/>
          <a:ext cx="7913277" cy="350177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Приказ Министерства труда, занятости и социальной защиты Российской Федерации  от 10 июня 2025 г. № 369н «Об утверждении предельных норм переноски и передвижения тяжестей работниками в возрасте до 18 лет»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Уточнена предельно допустимая масса переносимого груза — теперь допустимая масса переносимого груза включает массу тары и упаковки (кг).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2"/>
              </a:solidFill>
            </a:rPr>
            <a:t>Постановление Министерства труда и социального развития Российской Федерации от 7 апреля 1999 г. № 7 «Об утверждении Норм предельно допустимых нагрузок для лиц моложе восемнадцати лет при подъеме и перемещении тяжестей вручную» с 1 марта 2026 года утратит силу.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/>
        </a:p>
      </dsp:txBody>
      <dsp:txXfrm>
        <a:off x="170943" y="170943"/>
        <a:ext cx="7571391" cy="31598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4F351-82D6-4782-A148-22F3AD20034E}">
      <dsp:nvSpPr>
        <dsp:cNvPr id="0" name=""/>
        <dsp:cNvSpPr/>
      </dsp:nvSpPr>
      <dsp:spPr>
        <a:xfrm>
          <a:off x="0" y="0"/>
          <a:ext cx="7913277" cy="362232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1 сентября 2025 года применяются новые формы медицинских заключений, предназначенных для оформления материалов расследования несчастных случаев на производстве.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Данные формы утверждены Приказом Минздрава России от 11 апреля 2025 года № 196н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– </a:t>
          </a:r>
          <a:r>
            <a:rPr lang="ru-RU" sz="1800" b="1" kern="1200" dirty="0" smtClean="0"/>
            <a:t>Форма № 315-1/у</a:t>
          </a:r>
          <a:r>
            <a:rPr lang="ru-RU" sz="1800" kern="1200" dirty="0" smtClean="0"/>
            <a:t> – медицинское заключение о характере полученных повреждений здоровья в результате несчастного случая на производстве и степени их тяжести;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– </a:t>
          </a:r>
          <a:r>
            <a:rPr lang="ru-RU" sz="1800" b="1" kern="1200" dirty="0" smtClean="0"/>
            <a:t>Форма № 316-1/у</a:t>
          </a:r>
          <a:r>
            <a:rPr lang="ru-RU" sz="1800" kern="1200" dirty="0" smtClean="0"/>
            <a:t> – медицинское заключение об установлении заключительного диагноза пострадавшего в результате несчастного случая на производстве.</a:t>
          </a:r>
          <a:endParaRPr lang="ru-RU" sz="1800" kern="1200" dirty="0"/>
        </a:p>
      </dsp:txBody>
      <dsp:txXfrm>
        <a:off x="176827" y="176827"/>
        <a:ext cx="7559623" cy="32686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328C2-4FD1-4AE3-B22B-F81497366554}">
      <dsp:nvSpPr>
        <dsp:cNvPr id="0" name=""/>
        <dsp:cNvSpPr/>
      </dsp:nvSpPr>
      <dsp:spPr>
        <a:xfrm>
          <a:off x="0" y="41207"/>
          <a:ext cx="7010400" cy="134264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Постановлением Правительства от 18.04.2025 № 521 «О внесении изменений в Постановление Правительство Российской Федерации от 16 декабря 2021 года № 2334»  поменяли правила аккредитации организаций и индивидуальных предпринимателей, которые оказывают услуги в области охраны труда. </a:t>
          </a:r>
          <a:endParaRPr lang="ru-RU" sz="1400" kern="1200" dirty="0"/>
        </a:p>
      </dsp:txBody>
      <dsp:txXfrm>
        <a:off x="65543" y="106750"/>
        <a:ext cx="6879314" cy="1211562"/>
      </dsp:txXfrm>
    </dsp:sp>
    <dsp:sp modelId="{BEC2EFD3-AF6A-43CF-9F45-D8E4B7E22790}">
      <dsp:nvSpPr>
        <dsp:cNvPr id="0" name=""/>
        <dsp:cNvSpPr/>
      </dsp:nvSpPr>
      <dsp:spPr>
        <a:xfrm>
          <a:off x="0" y="1378539"/>
          <a:ext cx="7010400" cy="134264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Основные изменения: Подать заявление можно только через «</a:t>
          </a:r>
          <a:r>
            <a:rPr lang="ru-RU" sz="1400" kern="1200" dirty="0" err="1" smtClean="0"/>
            <a:t>Госуслуги</a:t>
          </a:r>
          <a:r>
            <a:rPr lang="ru-RU" sz="1400" kern="1200" dirty="0" smtClean="0"/>
            <a:t>» — документы на бумаге больше не принимают. Подписывать документы можно УКЭП или УНЭП, в зависимости от того, чья подпись. Срок рассмотрения заявления — 15 рабочих дней (раньше было 25 дней). Проверять сведения и вносить компанию в реестр будут в автоматическом режиме. </a:t>
          </a:r>
          <a:endParaRPr lang="ru-RU" sz="1400" kern="1200" dirty="0"/>
        </a:p>
      </dsp:txBody>
      <dsp:txXfrm>
        <a:off x="65543" y="1444082"/>
        <a:ext cx="6879314" cy="1211562"/>
      </dsp:txXfrm>
    </dsp:sp>
    <dsp:sp modelId="{9BA4A9EE-E3EC-4D3B-B25E-E21936BAAEA5}">
      <dsp:nvSpPr>
        <dsp:cNvPr id="0" name=""/>
        <dsp:cNvSpPr/>
      </dsp:nvSpPr>
      <dsp:spPr>
        <a:xfrm>
          <a:off x="0" y="2807144"/>
          <a:ext cx="7010400" cy="134264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 заявлению нужно будет прикладывать меньше документов. Например, теперь не нужен устав. Все уведомления о решениях, в том числе об отказе или возобновлении аккредитации, будут направлять через «</a:t>
          </a:r>
          <a:r>
            <a:rPr lang="ru-RU" sz="1400" kern="1200" dirty="0" err="1" smtClean="0"/>
            <a:t>Госуслуги</a:t>
          </a:r>
          <a:r>
            <a:rPr lang="ru-RU" sz="1400" kern="1200" dirty="0" smtClean="0"/>
            <a:t>».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Реестр организаций, проводящих СОУТ, будут вести во ФГИС СОУТ. </a:t>
          </a:r>
          <a:endParaRPr lang="ru-RU" sz="1400" kern="1200" dirty="0"/>
        </a:p>
      </dsp:txBody>
      <dsp:txXfrm>
        <a:off x="65543" y="2872687"/>
        <a:ext cx="6879314" cy="12115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4F351-82D6-4782-A148-22F3AD20034E}">
      <dsp:nvSpPr>
        <dsp:cNvPr id="0" name=""/>
        <dsp:cNvSpPr/>
      </dsp:nvSpPr>
      <dsp:spPr>
        <a:xfrm>
          <a:off x="0" y="0"/>
          <a:ext cx="7913277" cy="320112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Освидетельствование сотрудника будет осуществляется только по направлению работодателя либо его уполномоченного представителя.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Работодатель обязан направить своего работника на осмотр, если в ходе регулярных медосмотров сотрудников (проводимых согласно ст. 220 ТК РФ) обнаружены признаки психического расстройства.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Из перечня работ, требующих обязательного </a:t>
          </a:r>
          <a:r>
            <a:rPr lang="ru-RU" sz="1900" kern="1200" dirty="0" err="1" smtClean="0"/>
            <a:t>психосвидетельствования</a:t>
          </a:r>
          <a:r>
            <a:rPr lang="ru-RU" sz="1900" kern="1200" dirty="0" smtClean="0"/>
            <a:t>, исключат деятельность с доступом к </a:t>
          </a:r>
          <a:r>
            <a:rPr lang="ru-RU" sz="1900" kern="1200" dirty="0" err="1" smtClean="0"/>
            <a:t>гостайне</a:t>
          </a:r>
          <a:r>
            <a:rPr lang="ru-RU" sz="1900" kern="1200" dirty="0" smtClean="0"/>
            <a:t>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Освидетельствование будет проводить комиссия врачей-психиатров, а не врачебная комиссия, как это было раньше. </a:t>
          </a:r>
          <a:endParaRPr lang="ru-RU" sz="1900" kern="1200" dirty="0"/>
        </a:p>
      </dsp:txBody>
      <dsp:txXfrm>
        <a:off x="156266" y="156266"/>
        <a:ext cx="7600745" cy="2888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D668-66D5-437D-8998-E557B368D72C}">
      <dsp:nvSpPr>
        <dsp:cNvPr id="0" name=""/>
        <dsp:cNvSpPr/>
      </dsp:nvSpPr>
      <dsp:spPr>
        <a:xfrm>
          <a:off x="0" y="2742029"/>
          <a:ext cx="7913277" cy="157046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список добавили «общие расстройства психологического развития», код МКБ-10 F84. 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Кроме этого, как и прежде, в перечне противопоказаний для управления ТС — эпилепсия, шизофрения и некоторые психиатрические заболевания, психические расстройства, аномалия цветового спектра. </a:t>
          </a:r>
          <a:endParaRPr lang="ru-RU" sz="1600" kern="1200" dirty="0"/>
        </a:p>
      </dsp:txBody>
      <dsp:txXfrm>
        <a:off x="76664" y="2818693"/>
        <a:ext cx="7759949" cy="1417135"/>
      </dsp:txXfrm>
    </dsp:sp>
    <dsp:sp modelId="{F9686096-F962-4286-9BF6-C15FEB303668}">
      <dsp:nvSpPr>
        <dsp:cNvPr id="0" name=""/>
        <dsp:cNvSpPr/>
      </dsp:nvSpPr>
      <dsp:spPr>
        <a:xfrm>
          <a:off x="0" y="0"/>
          <a:ext cx="7913277" cy="182625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Распоряжением Правительства от 12.04.2025 № 892-р утвердили новые перечни медицинских противопоказаний и ограничений к управлению транспортами средствами. </a:t>
          </a:r>
          <a:endParaRPr lang="ru-RU" sz="2000" kern="1200" dirty="0"/>
        </a:p>
      </dsp:txBody>
      <dsp:txXfrm>
        <a:off x="89151" y="89151"/>
        <a:ext cx="7734975" cy="1647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08C75-0AA1-4988-B0F7-7D818C9F4111}">
      <dsp:nvSpPr>
        <dsp:cNvPr id="0" name=""/>
        <dsp:cNvSpPr/>
      </dsp:nvSpPr>
      <dsp:spPr>
        <a:xfrm>
          <a:off x="6303800" y="380999"/>
          <a:ext cx="1978724" cy="1187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нозологические формы, возникающие вследствие тяжелых условий труда, среди которых патологии костно-мышечной системы.</a:t>
          </a:r>
          <a:endParaRPr lang="ru-RU" sz="1200" kern="1200"/>
        </a:p>
      </dsp:txBody>
      <dsp:txXfrm>
        <a:off x="6303800" y="380999"/>
        <a:ext cx="1978724" cy="1187234"/>
      </dsp:txXfrm>
    </dsp:sp>
    <dsp:sp modelId="{95B59613-C155-4816-A525-BD536F788D27}">
      <dsp:nvSpPr>
        <dsp:cNvPr id="0" name=""/>
        <dsp:cNvSpPr/>
      </dsp:nvSpPr>
      <dsp:spPr>
        <a:xfrm>
          <a:off x="0" y="394652"/>
          <a:ext cx="1978724" cy="1187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заболевания, вызванные химическими факторами, такие как интоксикации от воздействия ядовитых веществ;</a:t>
          </a:r>
          <a:endParaRPr lang="ru-RU" sz="1200" kern="1200" dirty="0"/>
        </a:p>
      </dsp:txBody>
      <dsp:txXfrm>
        <a:off x="0" y="394652"/>
        <a:ext cx="1978724" cy="1187234"/>
      </dsp:txXfrm>
    </dsp:sp>
    <dsp:sp modelId="{00BBB365-EA8D-4D74-8FAF-D99ECBA0CE25}">
      <dsp:nvSpPr>
        <dsp:cNvPr id="0" name=""/>
        <dsp:cNvSpPr/>
      </dsp:nvSpPr>
      <dsp:spPr>
        <a:xfrm>
          <a:off x="2057399" y="380999"/>
          <a:ext cx="1978724" cy="1187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патологии, обусловленные физическими факторами, включая радиационное воздействие и другие виды излучений; </a:t>
          </a:r>
          <a:endParaRPr lang="ru-RU" sz="1200" kern="1200" dirty="0"/>
        </a:p>
      </dsp:txBody>
      <dsp:txXfrm>
        <a:off x="2057399" y="380999"/>
        <a:ext cx="1978724" cy="1187234"/>
      </dsp:txXfrm>
    </dsp:sp>
    <dsp:sp modelId="{DD5AC787-0915-4ECA-B8C4-7A5781BEA955}">
      <dsp:nvSpPr>
        <dsp:cNvPr id="0" name=""/>
        <dsp:cNvSpPr/>
      </dsp:nvSpPr>
      <dsp:spPr>
        <a:xfrm>
          <a:off x="4149484" y="380999"/>
          <a:ext cx="1978724" cy="1187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инфекции и болезни, вызванные биологическими агентами, такими как профессиональные инфекции;</a:t>
          </a:r>
          <a:endParaRPr lang="ru-RU" sz="1200" kern="1200" dirty="0"/>
        </a:p>
      </dsp:txBody>
      <dsp:txXfrm>
        <a:off x="4149484" y="380999"/>
        <a:ext cx="1978724" cy="1187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D668-66D5-437D-8998-E557B368D72C}">
      <dsp:nvSpPr>
        <dsp:cNvPr id="0" name=""/>
        <dsp:cNvSpPr/>
      </dsp:nvSpPr>
      <dsp:spPr>
        <a:xfrm>
          <a:off x="0" y="0"/>
          <a:ext cx="7913277" cy="257300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Утвердили новый порядок экспертизы связи заболевания с профессией.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</a:rPr>
            <a:t>Утвердили новые формы извещения о предварительном диагнозе, </a:t>
          </a:r>
          <a:r>
            <a:rPr lang="ru-RU" sz="1600" b="1" i="1" kern="1200" dirty="0" err="1" smtClean="0">
              <a:solidFill>
                <a:schemeClr val="bg1"/>
              </a:solidFill>
            </a:rPr>
            <a:t>медзаключения</a:t>
          </a:r>
          <a:r>
            <a:rPr lang="ru-RU" sz="1600" b="1" i="1" kern="1200" dirty="0" smtClean="0">
              <a:solidFill>
                <a:schemeClr val="bg1"/>
              </a:solidFill>
            </a:rPr>
            <a:t> и протокола заседания комиссии по расследованию профзаболевания.</a:t>
          </a:r>
          <a:r>
            <a:rPr lang="ru-RU" sz="1600" b="1" i="1" kern="1200" dirty="0" smtClean="0">
              <a:solidFill>
                <a:schemeClr val="accent1"/>
              </a:solidFill>
            </a:rPr>
            <a:t> </a:t>
          </a:r>
          <a:endParaRPr lang="ru-RU" sz="1600" b="1" i="1" kern="1200" dirty="0"/>
        </a:p>
      </dsp:txBody>
      <dsp:txXfrm>
        <a:off x="125604" y="125604"/>
        <a:ext cx="7662069" cy="2321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D668-66D5-437D-8998-E557B368D72C}">
      <dsp:nvSpPr>
        <dsp:cNvPr id="0" name=""/>
        <dsp:cNvSpPr/>
      </dsp:nvSpPr>
      <dsp:spPr>
        <a:xfrm>
          <a:off x="0" y="0"/>
          <a:ext cx="7010400" cy="202373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Приказ Минздрава от 09.04.2025 № 173н «</a:t>
          </a:r>
          <a:r>
            <a:rPr lang="ru-RU" sz="2000" b="1" i="1" kern="1200" dirty="0" smtClean="0"/>
            <a:t>Об утверждении порядка направления на внеочередное обязательное медицинское освидетельствование водителей транспортных средств….»  </a:t>
          </a:r>
          <a:endParaRPr lang="ru-RU" sz="2000" kern="1200" dirty="0"/>
        </a:p>
      </dsp:txBody>
      <dsp:txXfrm>
        <a:off x="98791" y="98791"/>
        <a:ext cx="6812818" cy="1826152"/>
      </dsp:txXfrm>
    </dsp:sp>
    <dsp:sp modelId="{0B562222-9BC3-42EB-AF3D-FCEA005DF59D}">
      <dsp:nvSpPr>
        <dsp:cNvPr id="0" name=""/>
        <dsp:cNvSpPr/>
      </dsp:nvSpPr>
      <dsp:spPr>
        <a:xfrm>
          <a:off x="0" y="2345700"/>
          <a:ext cx="7010400" cy="2023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Так, если при плановом осмотре у водителя заподозрят заболевание, которое мешает управлению ТС, врачебная комиссия приостановит действие его медицинской справки. Это решение зафиксируют протоколом с указанием даты, диагноза и состава комиссии. После водителя направят на дообследование или лечение. Если противопоказание подтвердится, его направят на повторное медосвидетельствование в лицензированную клинику. При подтверждении — справку аннулируют и выдадут новую с запретом на вождение. Если диагноз не подтвердится, документ восстановят. </a:t>
          </a:r>
          <a:endParaRPr lang="ru-RU" sz="1500" kern="1200"/>
        </a:p>
      </dsp:txBody>
      <dsp:txXfrm>
        <a:off x="98791" y="2444491"/>
        <a:ext cx="6812818" cy="182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D668-66D5-437D-8998-E557B368D72C}">
      <dsp:nvSpPr>
        <dsp:cNvPr id="0" name=""/>
        <dsp:cNvSpPr/>
      </dsp:nvSpPr>
      <dsp:spPr>
        <a:xfrm>
          <a:off x="0" y="1243409"/>
          <a:ext cx="7913277" cy="345512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2"/>
              </a:solidFill>
            </a:rPr>
            <a:t>Ключевые характеристики процедуры:</a:t>
          </a:r>
          <a:r>
            <a:rPr lang="ru-RU" sz="1600" b="1" kern="1200" dirty="0" smtClean="0">
              <a:solidFill>
                <a:schemeClr val="accent2"/>
              </a:solidFill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являются проверкой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влекут штрафных санкций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Результат — предупреждение с перечнем недочетов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2"/>
              </a:solidFill>
            </a:rPr>
            <a:t>Установленная периодичность плановых визитов:</a:t>
          </a:r>
          <a:r>
            <a:rPr lang="ru-RU" sz="1600" b="1" kern="1200" dirty="0" smtClean="0">
              <a:solidFill>
                <a:schemeClr val="accent2"/>
              </a:solidFill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Объекты значительного риска — 1 раз в 3 года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Объекты среднего риска — 1 раз в 5 лет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Объекты умеренного риска — 1 раз в 6 лет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accent2"/>
              </a:solidFill>
            </a:rPr>
            <a:t>Примечание: </a:t>
          </a:r>
          <a:r>
            <a:rPr lang="ru-RU" sz="1600" kern="1200" dirty="0" smtClean="0"/>
            <a:t>Первичные визиты к новым компаниям проводятся вне указанной периодичности. </a:t>
          </a:r>
          <a:endParaRPr lang="ru-RU" sz="1600" kern="1200" dirty="0"/>
        </a:p>
      </dsp:txBody>
      <dsp:txXfrm>
        <a:off x="168665" y="1412074"/>
        <a:ext cx="7575947" cy="3117795"/>
      </dsp:txXfrm>
    </dsp:sp>
    <dsp:sp modelId="{F9686096-F962-4286-9BF6-C15FEB303668}">
      <dsp:nvSpPr>
        <dsp:cNvPr id="0" name=""/>
        <dsp:cNvSpPr/>
      </dsp:nvSpPr>
      <dsp:spPr>
        <a:xfrm>
          <a:off x="0" y="67333"/>
          <a:ext cx="7913277" cy="122908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Постановление Правительства России </a:t>
          </a:r>
          <a:r>
            <a:rPr lang="ru-RU" sz="2000" b="1" kern="1200" dirty="0" smtClean="0"/>
            <a:t>№ 1511 от 01.10.2025                      </a:t>
          </a:r>
          <a:r>
            <a:rPr lang="ru-RU" sz="2000" kern="1200" dirty="0" smtClean="0"/>
            <a:t>«О периодичности проведения обязательных профилактических визитов в рамках государственного контроля (надзора), муниципального контроля» </a:t>
          </a:r>
          <a:endParaRPr lang="ru-RU" sz="2000" kern="1200" dirty="0"/>
        </a:p>
      </dsp:txBody>
      <dsp:txXfrm>
        <a:off x="59999" y="127332"/>
        <a:ext cx="7793279" cy="1109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D668-66D5-437D-8998-E557B368D72C}">
      <dsp:nvSpPr>
        <dsp:cNvPr id="0" name=""/>
        <dsp:cNvSpPr/>
      </dsp:nvSpPr>
      <dsp:spPr>
        <a:xfrm>
          <a:off x="0" y="0"/>
          <a:ext cx="7010400" cy="231591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hlinkClick xmlns:r="http://schemas.openxmlformats.org/officeDocument/2006/relationships" r:id="rId1"/>
            </a:rPr>
            <a:t>Приказ Министерства труда и социальной защиты Российской Федерации от 7 октября 2025 года № 599н</a:t>
          </a:r>
          <a:r>
            <a:rPr lang="ru-RU" sz="2000" kern="1200" dirty="0" smtClean="0"/>
            <a:t>                 «О внесении изменений  в формы (способы) информирования работников об их трудовых правах, включая право на безопасные условия и охрану труда,  утвержденные приказом Министерства труда и социальной защиты Российской Федерации от 29 октября 2021 г.                      № 773н»  </a:t>
          </a:r>
          <a:endParaRPr lang="ru-RU" sz="2000" kern="1200" dirty="0"/>
        </a:p>
      </dsp:txBody>
      <dsp:txXfrm>
        <a:off x="113054" y="113054"/>
        <a:ext cx="6784292" cy="2089806"/>
      </dsp:txXfrm>
    </dsp:sp>
    <dsp:sp modelId="{08384855-4A95-4615-98C7-CFE0644C3C3E}">
      <dsp:nvSpPr>
        <dsp:cNvPr id="0" name=""/>
        <dsp:cNvSpPr/>
      </dsp:nvSpPr>
      <dsp:spPr>
        <a:xfrm>
          <a:off x="0" y="2332285"/>
          <a:ext cx="7010400" cy="2315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Министерство труда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smtClean="0">
              <a:solidFill>
                <a:schemeClr val="tx1"/>
              </a:solidFill>
            </a:rPr>
            <a:t>России</a:t>
          </a:r>
          <a:r>
            <a:rPr lang="ru-RU" sz="1400" kern="1200" dirty="0" smtClean="0"/>
            <a:t> обеспечит </a:t>
          </a:r>
          <a:r>
            <a:rPr lang="ru-RU" sz="1400" kern="1200" dirty="0" err="1" smtClean="0"/>
            <a:t>проактивное</a:t>
          </a:r>
          <a:r>
            <a:rPr lang="ru-RU" sz="1400" kern="1200" dirty="0" smtClean="0"/>
            <a:t> направление работникам результатов СОУТ и информации о прошедшем обучении непосредственно в личные кабинеты пользователей портала государственных услуг. Сотрудники смогут оперативно получать необходимые сведения о состоянии условий своего труда и принятых мерах по обеспечению безопасной рабочей обстановки.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Важно!!! Обязательства работодателей по своевременному уведомлению работников, предусмотренные Трудовым кодексом Российской Федерации и ранее принятым приказом № 773н, остаются неизменными</a:t>
          </a:r>
          <a:r>
            <a:rPr lang="ru-RU" sz="1400" kern="1200" dirty="0" smtClean="0">
              <a:solidFill>
                <a:schemeClr val="tx1"/>
              </a:solidFill>
            </a:rPr>
            <a:t>.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13054" y="2445339"/>
        <a:ext cx="6784292" cy="2089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D668-66D5-437D-8998-E557B368D72C}">
      <dsp:nvSpPr>
        <dsp:cNvPr id="0" name=""/>
        <dsp:cNvSpPr/>
      </dsp:nvSpPr>
      <dsp:spPr>
        <a:xfrm>
          <a:off x="0" y="0"/>
          <a:ext cx="7913277" cy="289277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Приказ </a:t>
          </a:r>
          <a:r>
            <a:rPr lang="ru-RU" sz="1600" kern="1200" dirty="0" err="1" smtClean="0"/>
            <a:t>Росстандарта</a:t>
          </a:r>
          <a:r>
            <a:rPr lang="ru-RU" sz="1600" kern="1200" dirty="0" smtClean="0"/>
            <a:t> № 423-ст от 16.05.2025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Переход на шестизначные коды: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первая цифра обозначает категорию (1 — рабочий, 2 — служащий и др.). </a:t>
          </a:r>
          <a:endParaRPr lang="ru-RU" sz="1600" b="1" i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Что это значит?</a:t>
          </a:r>
          <a:r>
            <a:rPr lang="ru-RU" sz="1600" kern="1200" dirty="0" smtClean="0"/>
            <a:t> Вам предстоит пересмотреть все штатные расписания, трудовые договоры и кадровые документы.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Теперь коды стали шестизначными, а старые наименования должностей могут быть недействительными. Особенно важно проверить «вредные» должности — ошибка в названии может лишить работников льгот и компенсаций.</a:t>
          </a:r>
          <a:endParaRPr lang="ru-RU" sz="1600" b="1" i="1" kern="1200" dirty="0"/>
        </a:p>
      </dsp:txBody>
      <dsp:txXfrm>
        <a:off x="141214" y="141214"/>
        <a:ext cx="7630849" cy="26103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D668-66D5-437D-8998-E557B368D72C}">
      <dsp:nvSpPr>
        <dsp:cNvPr id="0" name=""/>
        <dsp:cNvSpPr/>
      </dsp:nvSpPr>
      <dsp:spPr>
        <a:xfrm>
          <a:off x="0" y="0"/>
          <a:ext cx="7010400" cy="100053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Приказ Росстата от 22 июля 2025 года № 348 </a:t>
          </a:r>
          <a:endParaRPr lang="ru-RU" sz="2000" b="1" i="1" kern="1200" dirty="0"/>
        </a:p>
      </dsp:txBody>
      <dsp:txXfrm>
        <a:off x="48842" y="48842"/>
        <a:ext cx="6912716" cy="902850"/>
      </dsp:txXfrm>
    </dsp:sp>
    <dsp:sp modelId="{0B562222-9BC3-42EB-AF3D-FCEA005DF59D}">
      <dsp:nvSpPr>
        <dsp:cNvPr id="0" name=""/>
        <dsp:cNvSpPr/>
      </dsp:nvSpPr>
      <dsp:spPr>
        <a:xfrm>
          <a:off x="0" y="1153292"/>
          <a:ext cx="7010400" cy="338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Важно!!! </a:t>
          </a:r>
          <a:r>
            <a:rPr lang="ru-RU" sz="1400" kern="1200" dirty="0" smtClean="0"/>
            <a:t>Его подают </a:t>
          </a:r>
          <a:r>
            <a:rPr lang="ru-RU" sz="1400" b="1" i="1" kern="1200" dirty="0" smtClean="0"/>
            <a:t>только </a:t>
          </a:r>
          <a:r>
            <a:rPr lang="ru-RU" sz="1400" b="1" i="1" kern="1200" dirty="0" err="1" smtClean="0"/>
            <a:t>электронно</a:t>
          </a:r>
          <a:r>
            <a:rPr lang="ru-RU" sz="1400" b="1" i="1" kern="1200" dirty="0" smtClean="0"/>
            <a:t> через систему Росстата.</a:t>
          </a:r>
          <a:r>
            <a:rPr lang="ru-RU" sz="1400" kern="1200" dirty="0" smtClean="0"/>
            <a:t> Работодателям придется заблаговременно получить усиленную квалифицированную электронную подпись, а также зарегистрироваться в личном кабинете на портале </a:t>
          </a:r>
          <a:r>
            <a:rPr lang="ru-RU" sz="1400" kern="1200" dirty="0" err="1" smtClean="0"/>
            <a:t>статотчетности</a:t>
          </a:r>
          <a:r>
            <a:rPr lang="ru-RU" sz="1400" kern="1200" dirty="0" smtClean="0"/>
            <a:t>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На что обратить внимание?</a:t>
          </a:r>
          <a:r>
            <a:rPr lang="ru-RU" sz="1400" kern="1200" dirty="0" smtClean="0"/>
            <a:t> Все коды профессий в отчетности должны быть строго по новому классификатору. Подача отчета в старом формате или с некорректными кодами приравнивается к его </a:t>
          </a:r>
          <a:r>
            <a:rPr lang="ru-RU" sz="1400" kern="1200" dirty="0" err="1" smtClean="0"/>
            <a:t>непредоставлению</a:t>
          </a:r>
          <a:r>
            <a:rPr lang="ru-RU" sz="1400" kern="1200" dirty="0" smtClean="0"/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Важно!!!</a:t>
          </a:r>
          <a:r>
            <a:rPr lang="ru-RU" sz="1400" kern="1200" dirty="0" smtClean="0"/>
            <a:t> Напомним, что штрафы за статистику ударят по карману компании. По ст. 13.19 КоАП РФ за непредставление или несвоевременную сдачу отчета, компанию оштрафуют от 20 до 70 тыс. рублей, а за повторное нарушение – от 100 до 150 тыс. рублей.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65119" y="1318411"/>
        <a:ext cx="6680162" cy="305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270E9-159C-4E38-9F47-A2A130F5411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88EC-F54F-4B78-80CC-EAD7E3775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988EC-F54F-4B78-80CC-EAD7E37758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4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988EC-F54F-4B78-80CC-EAD7E37758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0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988EC-F54F-4B78-80CC-EAD7E37758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08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988EC-F54F-4B78-80CC-EAD7E37758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0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75" y="209425"/>
            <a:ext cx="6278880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748" y="1983148"/>
            <a:ext cx="5994400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8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8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diagramColors" Target="../diagrams/colors9.xml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diagramQuickStyle" Target="../diagrams/quickStyle9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diagramData" Target="../diagrams/data9.xml"/><Relationship Id="rId10" Type="http://schemas.openxmlformats.org/officeDocument/2006/relationships/image" Target="../media/image20.png"/><Relationship Id="rId19" Type="http://schemas.microsoft.com/office/2007/relationships/diagramDrawing" Target="../diagrams/drawing9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10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10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am_63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11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11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12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12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13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13.xml"/><Relationship Id="rId10" Type="http://schemas.openxmlformats.org/officeDocument/2006/relationships/image" Target="../media/image21.png"/><Relationship Id="rId19" Type="http://schemas.openxmlformats.org/officeDocument/2006/relationships/hyperlink" Target="http://publication.pravo.gov.ru/document/0001202508110001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4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4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diagramColors" Target="../diagrams/colors5.xml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diagramData" Target="../diagrams/data5.xml"/><Relationship Id="rId10" Type="http://schemas.openxmlformats.org/officeDocument/2006/relationships/image" Target="../media/image20.png"/><Relationship Id="rId19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openxmlformats.org/officeDocument/2006/relationships/hyperlink" Target="https://protect.gost.ru/document1.aspx?control=31&amp;baseC=6&amp;page=0&amp;month=7&amp;year=2025&amp;search=&amp;id=267027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hyperlink" Target="https://protect.gost.ru/document1.aspx?control=31&amp;baseC=6&amp;page=0&amp;month=7&amp;year=2025&amp;search=&amp;id=267008" TargetMode="External"/><Relationship Id="rId2" Type="http://schemas.openxmlformats.org/officeDocument/2006/relationships/image" Target="../media/image16.png"/><Relationship Id="rId16" Type="http://schemas.openxmlformats.org/officeDocument/2006/relationships/hyperlink" Target="https://protect.gost.ru/document1.aspx?control=31&amp;baseC=6&amp;page=0&amp;month=1&amp;year=-1&amp;search=&amp;id=266981" TargetMode="External"/><Relationship Id="rId20" Type="http://schemas.openxmlformats.org/officeDocument/2006/relationships/hyperlink" Target="https://protect.gost.ru/document1.aspx?control=31&amp;baseC=6&amp;page=0&amp;month=8&amp;year=-1&amp;search=&amp;id=26699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hyperlink" Target="https://protect.gost.ru/document1.aspx?control=31&amp;baseC=6&amp;page=0&amp;month=7&amp;year=2025&amp;search=&amp;id=266979" TargetMode="External"/><Relationship Id="rId10" Type="http://schemas.openxmlformats.org/officeDocument/2006/relationships/image" Target="../media/image21.png"/><Relationship Id="rId19" Type="http://schemas.openxmlformats.org/officeDocument/2006/relationships/hyperlink" Target="https://protect.gost.ru/document1.aspx?control=31&amp;baseC=6&amp;page=0&amp;month=2&amp;year=-1&amp;search=&amp;id=266784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hyperlink" Target="https://protect.gost.ru/document1.aspx?control=31&amp;baseC=6&amp;page=0&amp;month=7&amp;year=-1&amp;search=&amp;id=26673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1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6.xml"/><Relationship Id="rId2" Type="http://schemas.openxmlformats.org/officeDocument/2006/relationships/image" Target="../media/image16.png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diagramLayout" Target="../diagrams/layout6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diagramColors" Target="../diagrams/colors7.xml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17" Type="http://schemas.openxmlformats.org/officeDocument/2006/relationships/diagramQuickStyle" Target="../diagrams/quickStyle7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diagramData" Target="../diagrams/data7.xml"/><Relationship Id="rId10" Type="http://schemas.openxmlformats.org/officeDocument/2006/relationships/image" Target="../media/image20.png"/><Relationship Id="rId19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08579" y="495893"/>
            <a:ext cx="4914265" cy="5990590"/>
            <a:chOff x="7278099" y="496442"/>
            <a:chExt cx="4914265" cy="59905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3157" y="4601082"/>
            <a:ext cx="5777865" cy="198515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ru-RU" sz="1600" dirty="0" smtClean="0">
                <a:latin typeface="Bebas Neue Book"/>
                <a:cs typeface="Bebas Neue Book"/>
              </a:rPr>
              <a:t>Главный консультант департамента условий </a:t>
            </a:r>
            <a:br>
              <a:rPr lang="ru-RU" sz="1600" dirty="0" smtClean="0">
                <a:latin typeface="Bebas Neue Book"/>
                <a:cs typeface="Bebas Neue Book"/>
              </a:rPr>
            </a:br>
            <a:r>
              <a:rPr lang="ru-RU" sz="1600" dirty="0" smtClean="0">
                <a:latin typeface="Bebas Neue Book"/>
                <a:cs typeface="Bebas Neue Book"/>
              </a:rPr>
              <a:t>и охраны труда министерства труда, </a:t>
            </a:r>
            <a:br>
              <a:rPr lang="ru-RU" sz="1600" dirty="0" smtClean="0">
                <a:latin typeface="Bebas Neue Book"/>
                <a:cs typeface="Bebas Neue Book"/>
              </a:rPr>
            </a:br>
            <a:r>
              <a:rPr lang="ru-RU" sz="1600" dirty="0" smtClean="0">
                <a:latin typeface="Bebas Neue Book"/>
                <a:cs typeface="Bebas Neue Book"/>
              </a:rPr>
              <a:t>занятости и миграционной политики</a:t>
            </a:r>
            <a:br>
              <a:rPr lang="ru-RU" sz="1600" dirty="0" smtClean="0">
                <a:latin typeface="Bebas Neue Book"/>
                <a:cs typeface="Bebas Neue Book"/>
              </a:rPr>
            </a:br>
            <a:r>
              <a:rPr lang="ru-RU" sz="1600" dirty="0" smtClean="0">
                <a:latin typeface="Bebas Neue Book"/>
                <a:cs typeface="Bebas Neue Book"/>
              </a:rPr>
              <a:t>Самарской области</a:t>
            </a:r>
            <a:br>
              <a:rPr lang="ru-RU" sz="1600" dirty="0" smtClean="0">
                <a:latin typeface="Bebas Neue Book"/>
                <a:cs typeface="Bebas Neue Book"/>
              </a:rPr>
            </a:br>
            <a:r>
              <a:rPr lang="ru-RU" sz="1600" dirty="0" smtClean="0">
                <a:latin typeface="Bebas Neue Book"/>
                <a:cs typeface="Bebas Neue Book"/>
              </a:rPr>
              <a:t>Е.В. Гончарова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 smtClean="0">
              <a:latin typeface="Bebas Neue Book"/>
              <a:cs typeface="Bebas Neue Book"/>
            </a:endParaRPr>
          </a:p>
          <a:p>
            <a:pPr marL="18415">
              <a:lnSpc>
                <a:spcPct val="100000"/>
              </a:lnSpc>
            </a:pPr>
            <a:r>
              <a:rPr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202</a:t>
            </a:r>
            <a:r>
              <a:rPr lang="ru-RU"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5</a:t>
            </a:r>
            <a:endParaRPr sz="3000" dirty="0">
              <a:latin typeface="Bebas Neue Book"/>
              <a:cs typeface="Bebas Neue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8689" y="511439"/>
            <a:ext cx="629285" cy="688340"/>
            <a:chOff x="2228689" y="511439"/>
            <a:chExt cx="629285" cy="68834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006327" y="641837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xfrm>
            <a:off x="553157" y="2209800"/>
            <a:ext cx="5994400" cy="19806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49213" indent="0" algn="ctr" eaLnBrk="1" hangingPunct="1">
              <a:buFont typeface="Georgia" pitchFamily="18" charset="0"/>
              <a:buNone/>
            </a:pPr>
            <a:r>
              <a:rPr lang="ru-RU" altLang="ru-RU" sz="4000" dirty="0" smtClean="0"/>
              <a:t>Новые требования по охране труда</a:t>
            </a:r>
          </a:p>
          <a:p>
            <a:pPr marL="49213" indent="0" algn="ctr" eaLnBrk="1" hangingPunct="1">
              <a:buFont typeface="Georgia" pitchFamily="18" charset="0"/>
              <a:buNone/>
            </a:pPr>
            <a:r>
              <a:rPr lang="ru-RU" altLang="ru-RU" sz="4000" dirty="0" smtClean="0"/>
              <a:t> в 2025 году</a:t>
            </a:r>
            <a:endParaRPr lang="ru-RU" altLang="ru-RU" sz="4000" dirty="0"/>
          </a:p>
        </p:txBody>
      </p:sp>
      <p:sp>
        <p:nvSpPr>
          <p:cNvPr id="36" name="object 36"/>
          <p:cNvSpPr/>
          <p:nvPr/>
        </p:nvSpPr>
        <p:spPr>
          <a:xfrm>
            <a:off x="589503" y="1639586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5858" y="5943600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679717134"/>
              </p:ext>
            </p:extLst>
          </p:nvPr>
        </p:nvGraphicFramePr>
        <p:xfrm>
          <a:off x="2515506" y="2133600"/>
          <a:ext cx="7913277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914400" y="2895600"/>
            <a:ext cx="1600200" cy="9144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6800" y="237437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Новый классификатор </a:t>
            </a:r>
            <a:r>
              <a:rPr lang="ru-RU" b="1" i="1" dirty="0" smtClean="0">
                <a:solidFill>
                  <a:schemeClr val="tx2"/>
                </a:solidFill>
              </a:rPr>
              <a:t>профессий ОК 016-2025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0968" y="6186601"/>
            <a:ext cx="501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января 2026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1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98061386"/>
              </p:ext>
            </p:extLst>
          </p:nvPr>
        </p:nvGraphicFramePr>
        <p:xfrm>
          <a:off x="3296734" y="1371601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11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516138" y="2437034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62000" y="72226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Новая форма №1-Т (условия труда)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01882" y="6186601"/>
            <a:ext cx="4950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января 2026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8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567963142"/>
              </p:ext>
            </p:extLst>
          </p:nvPr>
        </p:nvGraphicFramePr>
        <p:xfrm>
          <a:off x="2515506" y="1524000"/>
          <a:ext cx="7913277" cy="350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12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914400" y="2895600"/>
            <a:ext cx="1600200" cy="9144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6800" y="237437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Перенос тяжестей работниками в возрасте до18 лет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98676" y="6186601"/>
            <a:ext cx="4953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марта 2026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28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38199" y="1143000"/>
            <a:ext cx="7315201" cy="44146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ru-RU" sz="1400" dirty="0"/>
              <a:t>Планируется, что новый </a:t>
            </a:r>
            <a:r>
              <a:rPr lang="ru-RU" sz="1400" dirty="0" err="1"/>
              <a:t>профстандарт</a:t>
            </a:r>
            <a:r>
              <a:rPr lang="ru-RU" sz="1400" dirty="0"/>
              <a:t> вступит в силу с 1 марта 2026 года и будет действовать до 1 сентября 2032 года.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Что в новом проекте?</a:t>
            </a:r>
          </a:p>
          <a:p>
            <a:endParaRPr lang="ru-RU" sz="1400" b="1" i="1" dirty="0"/>
          </a:p>
          <a:p>
            <a:r>
              <a:rPr lang="ru-RU" sz="1400" b="1" i="1" dirty="0" smtClean="0"/>
              <a:t>Ключевые </a:t>
            </a:r>
            <a:r>
              <a:rPr lang="ru-RU" sz="1400" b="1" i="1" dirty="0"/>
              <a:t>изменения:</a:t>
            </a:r>
            <a:r>
              <a:rPr lang="ru-RU" sz="1400" dirty="0"/>
              <a:t>  Расширение сферы применения: Стандарт </a:t>
            </a:r>
            <a:r>
              <a:rPr lang="ru-RU" sz="1400" dirty="0" smtClean="0"/>
              <a:t>планируют применять </a:t>
            </a:r>
            <a:r>
              <a:rPr lang="ru-RU" sz="1400" dirty="0"/>
              <a:t>и в сфере оценки условий труда (ОКВЭД 71.20.7).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i="1" dirty="0" smtClean="0"/>
              <a:t>Новый </a:t>
            </a:r>
            <a:r>
              <a:rPr lang="ru-RU" sz="1400" b="1" i="1" dirty="0"/>
              <a:t>фокус:</a:t>
            </a:r>
            <a:r>
              <a:rPr lang="ru-RU" sz="1400" dirty="0"/>
              <a:t> Четко прописана деятельность по профилактике травм и профзаболеваний, идентификации опасностей и минимизации рисков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b="1" i="1" dirty="0"/>
              <a:t>Стратегический подход:</a:t>
            </a:r>
            <a:r>
              <a:rPr lang="ru-RU" sz="1400" dirty="0"/>
              <a:t> Появились совершенно новые трудовые функции, которые выводят работу на более высокий уровень: </a:t>
            </a:r>
          </a:p>
          <a:p>
            <a:r>
              <a:rPr lang="ru-RU" sz="1400" dirty="0"/>
              <a:t>· Определение стратегических целей системы управления охраной труда (СУОТ).</a:t>
            </a:r>
          </a:p>
          <a:p>
            <a:r>
              <a:rPr lang="ru-RU" sz="1400" dirty="0"/>
              <a:t> · Мониторинг эффективности СУОТ. </a:t>
            </a:r>
          </a:p>
          <a:p>
            <a:r>
              <a:rPr lang="ru-RU" sz="1400" dirty="0"/>
              <a:t>· Координация и контроль внедрения СУОТ. </a:t>
            </a:r>
          </a:p>
          <a:p>
            <a:r>
              <a:rPr lang="ru-RU" sz="1400" dirty="0"/>
              <a:t>· Формирование стратегии культуры безопасности</a:t>
            </a:r>
          </a:p>
          <a:p>
            <a:r>
              <a:rPr lang="ru-RU" sz="1400" dirty="0"/>
              <a:t> </a:t>
            </a:r>
          </a:p>
          <a:p>
            <a:pPr marL="355600" marR="5080" indent="-342900" algn="l">
              <a:spcBef>
                <a:spcPts val="970"/>
              </a:spcBef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  <a:cs typeface="Bebas Neue Bold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1674044" y="6440216"/>
            <a:ext cx="2663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13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pic>
        <p:nvPicPr>
          <p:cNvPr id="36" name="Picture 2" descr="ÐÐ°ÑÑÐ¸Ð½ÐºÐ¸ Ð¿Ð¾ Ð·Ð°Ð¿ÑÐ¾ÑÑ Ð¿ÑÐ¾Ð¸Ð·Ð²Ð¾Ð´ÑÑÐ²ÐµÐ½Ð½ÑÐ¹ ÐºÐ¾Ð½ÑÑÐ¾Ð»Ñ Ð½Ð° Ð¾Ð¿Ð¾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195" y="2286000"/>
            <a:ext cx="2687134" cy="2348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066800" y="237437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Новый </a:t>
            </a:r>
            <a:r>
              <a:rPr lang="ru-RU" b="1" i="1" dirty="0" err="1">
                <a:solidFill>
                  <a:schemeClr val="accent1"/>
                </a:solidFill>
              </a:rPr>
              <a:t>профстандарт</a:t>
            </a:r>
            <a:r>
              <a:rPr lang="ru-RU" b="1" i="1" dirty="0">
                <a:solidFill>
                  <a:schemeClr val="accent1"/>
                </a:solidFill>
              </a:rPr>
              <a:t> для </a:t>
            </a:r>
            <a:r>
              <a:rPr lang="ru-RU" b="1" i="1" dirty="0" smtClean="0">
                <a:solidFill>
                  <a:schemeClr val="accent1"/>
                </a:solidFill>
              </a:rPr>
              <a:t>Специалиста по охране труда (проект)</a:t>
            </a:r>
            <a:endParaRPr lang="ru-RU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93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38200"/>
            <a:ext cx="4054624" cy="545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1295400"/>
            <a:ext cx="5867400" cy="3657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информационный 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-канал 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условий и охраны труда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минтруда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Самарской области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«Охрана труда в Самарской области»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8411" y="49674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Официальный канал  Департамента условий и охраны труда Минтруда Самарской области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u="sng" dirty="0">
                <a:solidFill>
                  <a:schemeClr val="accent1"/>
                </a:solidFill>
                <a:hlinkClick r:id="rId3"/>
              </a:rPr>
              <a:t>https://t.me/Sam_63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6669" y="511439"/>
            <a:ext cx="334010" cy="572770"/>
            <a:chOff x="2386669" y="511439"/>
            <a:chExt cx="334010" cy="572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43159" y="610693"/>
            <a:ext cx="314960" cy="589280"/>
            <a:chOff x="2543159" y="610693"/>
            <a:chExt cx="314960" cy="5892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365904" y="642910"/>
            <a:ext cx="101600" cy="57785"/>
            <a:chOff x="2365904" y="642910"/>
            <a:chExt cx="101600" cy="5778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3345" y="693368"/>
              <a:ext cx="33858" cy="692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75940" y="654590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69655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28689" y="546162"/>
            <a:ext cx="477520" cy="654050"/>
            <a:chOff x="2228689" y="546162"/>
            <a:chExt cx="477520" cy="65405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278099" y="496442"/>
            <a:ext cx="4914265" cy="5990590"/>
            <a:chOff x="7278099" y="496442"/>
            <a:chExt cx="4914265" cy="5990590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59196" y="6071852"/>
            <a:ext cx="888603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202</a:t>
            </a:r>
            <a:r>
              <a:rPr lang="ru-RU" sz="3000" spc="-20" dirty="0" smtClean="0">
                <a:solidFill>
                  <a:srgbClr val="1D1D1B"/>
                </a:solidFill>
                <a:latin typeface="Bebas Neue Book"/>
                <a:cs typeface="Bebas Neue Book"/>
              </a:rPr>
              <a:t>5</a:t>
            </a:r>
            <a:endParaRPr sz="3000" dirty="0">
              <a:latin typeface="Bebas Neue Book"/>
              <a:cs typeface="Bebas Neue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736" y="2362330"/>
            <a:ext cx="5300345" cy="2637902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 marR="5080">
              <a:lnSpc>
                <a:spcPts val="9500"/>
              </a:lnSpc>
              <a:spcBef>
                <a:spcPts val="1570"/>
              </a:spcBef>
            </a:pPr>
            <a:r>
              <a:rPr sz="480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БЛАГОДАРЮ </a:t>
            </a:r>
            <a:r>
              <a:rPr sz="4800" b="1" dirty="0">
                <a:solidFill>
                  <a:srgbClr val="185292"/>
                </a:solidFill>
                <a:latin typeface="Bebas Neue Bold"/>
                <a:cs typeface="Bebas Neue Bold"/>
              </a:rPr>
              <a:t>ЗА </a:t>
            </a:r>
            <a:r>
              <a:rPr sz="4800" b="1" spc="-10" dirty="0">
                <a:solidFill>
                  <a:srgbClr val="185292"/>
                </a:solidFill>
                <a:latin typeface="Bebas Neue Bold"/>
                <a:cs typeface="Bebas Neue Bold"/>
              </a:rPr>
              <a:t>ВНИМАНИЕ!</a:t>
            </a:r>
            <a:endParaRPr sz="4800" dirty="0">
              <a:latin typeface="Bebas Neue Bold"/>
              <a:cs typeface="Bebas Neue Bold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5858" y="5852771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4"/>
          <p:cNvSpPr txBox="1"/>
          <p:nvPr/>
        </p:nvSpPr>
        <p:spPr>
          <a:xfrm>
            <a:off x="3006327" y="641837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164959624"/>
              </p:ext>
            </p:extLst>
          </p:nvPr>
        </p:nvGraphicFramePr>
        <p:xfrm>
          <a:off x="2446267" y="1600200"/>
          <a:ext cx="791327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16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19523" y="2362200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6800" y="237437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Расследование несчастных случаев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58839" y="6186601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сентября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2025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года.</a:t>
            </a:r>
          </a:p>
        </p:txBody>
      </p:sp>
    </p:spTree>
    <p:extLst>
      <p:ext uri="{BB962C8B-B14F-4D97-AF65-F5344CB8AC3E}">
        <p14:creationId xmlns:p14="http://schemas.microsoft.com/office/powerpoint/2010/main" val="32155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860458439"/>
              </p:ext>
            </p:extLst>
          </p:nvPr>
        </p:nvGraphicFramePr>
        <p:xfrm>
          <a:off x="3296734" y="1752600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17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638299" y="4648200"/>
            <a:ext cx="1600200" cy="914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153916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Новые правила аккредитации организаций в области охраны труда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60237" y="6186601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сентября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2025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1668538" y="2589434"/>
            <a:ext cx="1600200" cy="914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502789924"/>
              </p:ext>
            </p:extLst>
          </p:nvPr>
        </p:nvGraphicFramePr>
        <p:xfrm>
          <a:off x="2446267" y="1600200"/>
          <a:ext cx="791327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18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19523" y="2362200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6800" y="237437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Уточнен порядок прохождения работниками психиатрического освидетельствования </a:t>
            </a:r>
            <a:endParaRPr lang="ru-RU" b="1" i="1" dirty="0" smtClean="0">
              <a:solidFill>
                <a:schemeClr val="accent1"/>
              </a:solidFill>
            </a:endParaRPr>
          </a:p>
          <a:p>
            <a:r>
              <a:rPr lang="ru-RU" b="1" i="1" u="sng" dirty="0" smtClean="0">
                <a:solidFill>
                  <a:schemeClr val="accent1"/>
                </a:solidFill>
                <a:hlinkClick r:id="rId19"/>
              </a:rPr>
              <a:t>Приказ </a:t>
            </a:r>
            <a:r>
              <a:rPr lang="ru-RU" b="1" i="1" u="sng" dirty="0">
                <a:solidFill>
                  <a:schemeClr val="accent1"/>
                </a:solidFill>
                <a:hlinkClick r:id="rId19"/>
              </a:rPr>
              <a:t>Министерства здравоохранения Российской Федерации от 2 июля 2025 г. № 392н 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37762" y="6186601"/>
            <a:ext cx="501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марта 2026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года.</a:t>
            </a:r>
          </a:p>
        </p:txBody>
      </p:sp>
    </p:spTree>
    <p:extLst>
      <p:ext uri="{BB962C8B-B14F-4D97-AF65-F5344CB8AC3E}">
        <p14:creationId xmlns:p14="http://schemas.microsoft.com/office/powerpoint/2010/main" val="38703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361626017"/>
              </p:ext>
            </p:extLst>
          </p:nvPr>
        </p:nvGraphicFramePr>
        <p:xfrm>
          <a:off x="3296734" y="1752600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638299" y="4648200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153916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+mn-lt"/>
              </a:rPr>
              <a:t>Актуализация 40 правил по охране труда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60237" y="6186601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сентября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2025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1668538" y="2589434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151263121"/>
              </p:ext>
            </p:extLst>
          </p:nvPr>
        </p:nvGraphicFramePr>
        <p:xfrm>
          <a:off x="2393857" y="1321266"/>
          <a:ext cx="7913277" cy="469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93657" y="3686961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95400" y="2374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Новый перечень медицинских противопоказаний для водителей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8839" y="6186601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сентября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2025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793657" y="1828801"/>
            <a:ext cx="1600200" cy="990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712829" y="6555933"/>
            <a:ext cx="8624693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422621834"/>
              </p:ext>
            </p:extLst>
          </p:nvPr>
        </p:nvGraphicFramePr>
        <p:xfrm>
          <a:off x="1371600" y="1676400"/>
          <a:ext cx="8513502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0418850" y="6440216"/>
            <a:ext cx="121195" cy="156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71">
              <a:lnSpc>
                <a:spcPts val="1246"/>
              </a:lnSpc>
            </a:pPr>
            <a:fld id="{81D60167-4931-47E6-BA6A-407CBD079E47}" type="slidenum">
              <a:rPr spc="4" dirty="0"/>
              <a:pPr marL="28971">
                <a:lnSpc>
                  <a:spcPts val="1246"/>
                </a:lnSpc>
              </a:pPr>
              <a:t>4</a:t>
            </a:fld>
            <a:endParaRPr spc="4" dirty="0"/>
          </a:p>
        </p:txBody>
      </p:sp>
      <p:sp>
        <p:nvSpPr>
          <p:cNvPr id="46" name="object 34"/>
          <p:cNvSpPr txBox="1"/>
          <p:nvPr/>
        </p:nvSpPr>
        <p:spPr>
          <a:xfrm>
            <a:off x="7707428" y="528059"/>
            <a:ext cx="1452899" cy="329717"/>
          </a:xfrm>
          <a:prstGeom prst="rect">
            <a:avLst/>
          </a:prstGeom>
        </p:spPr>
        <p:txBody>
          <a:bodyPr vert="horz" wrap="square" lIns="0" tIns="21728" rIns="0" bIns="0" rtlCol="0">
            <a:spAutoFit/>
          </a:bodyPr>
          <a:lstStyle/>
          <a:p>
            <a:pPr marL="9657" marR="3863">
              <a:lnSpc>
                <a:spcPts val="806"/>
              </a:lnSpc>
              <a:spcBef>
                <a:spcPts val="171"/>
              </a:spcBef>
            </a:pPr>
            <a:r>
              <a:rPr lang="ru-RU" sz="700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grpSp>
        <p:nvGrpSpPr>
          <p:cNvPr id="35" name="object 5"/>
          <p:cNvGrpSpPr/>
          <p:nvPr/>
        </p:nvGrpSpPr>
        <p:grpSpPr>
          <a:xfrm>
            <a:off x="9291853" y="388384"/>
            <a:ext cx="454504" cy="548994"/>
            <a:chOff x="10298880" y="388382"/>
            <a:chExt cx="595630" cy="652145"/>
          </a:xfrm>
        </p:grpSpPr>
        <p:pic>
          <p:nvPicPr>
            <p:cNvPr id="3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3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3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4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4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4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47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48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49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50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54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55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56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57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58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62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96736" y="35814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Перечень дополнили списком злокачественных новообразований, которые вызваны воздействием химических веществ, физических и биологических факторов. </a:t>
            </a:r>
          </a:p>
          <a:p>
            <a:r>
              <a:rPr lang="ru-RU" sz="1400" b="1" i="1" dirty="0"/>
              <a:t>Кроме этого в список включили: смешанную бронхиальную астму (J45.8); хронический ларингит (J37.0) при нагрузке на </a:t>
            </a:r>
            <a:r>
              <a:rPr lang="ru-RU" sz="1400" b="1" i="1" dirty="0" err="1"/>
              <a:t>голосоречевой</a:t>
            </a:r>
            <a:r>
              <a:rPr lang="ru-RU" sz="1400" b="1" i="1" dirty="0"/>
              <a:t> аппарат более 20 часов в неделю. </a:t>
            </a:r>
          </a:p>
          <a:p>
            <a:r>
              <a:rPr lang="ru-RU" sz="1400" b="1" i="1" dirty="0"/>
              <a:t>Исключили из перечня прогрессирующую близорукость (Н52.1), связанную с напряжением зрения, биссиноз и профессиональную дискинезию.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66800" y="321373"/>
            <a:ext cx="6477000" cy="1178205"/>
          </a:xfrm>
          <a:prstGeom prst="rect">
            <a:avLst/>
          </a:prstGeom>
        </p:spPr>
        <p:txBody>
          <a:bodyPr wrap="square" lIns="69531" tIns="34765" rIns="69531" bIns="34765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Новый перечень профзаболеваний с 1 сентября 2025 </a:t>
            </a:r>
            <a:r>
              <a:rPr lang="ru-RU" b="1" i="1" dirty="0" smtClean="0">
                <a:solidFill>
                  <a:schemeClr val="accent1"/>
                </a:solidFill>
              </a:rPr>
              <a:t>года. Приказ </a:t>
            </a:r>
            <a:r>
              <a:rPr lang="ru-RU" b="1" i="1" dirty="0">
                <a:solidFill>
                  <a:schemeClr val="accent1"/>
                </a:solidFill>
              </a:rPr>
              <a:t>Минздрава от 21.03.2025 № 141н «</a:t>
            </a:r>
            <a:r>
              <a:rPr lang="ru-RU" b="1" i="1" dirty="0" smtClean="0">
                <a:solidFill>
                  <a:schemeClr val="accent1"/>
                </a:solidFill>
              </a:rPr>
              <a:t>Об утверждении перечня профессиональных заболеваний» 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58839" y="6186601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сентября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2025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5016617"/>
            <a:ext cx="729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2012 года признан утратившим силу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Министерства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и социального развития Российской Федерации от 27 апреля 2012 г. № 417н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профессиональных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заболеваний»)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2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8"/>
    </mc:Choice>
    <mc:Fallback xmlns="">
      <p:transition spd="slow" advTm="130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820142862"/>
              </p:ext>
            </p:extLst>
          </p:nvPr>
        </p:nvGraphicFramePr>
        <p:xfrm>
          <a:off x="2515506" y="2133600"/>
          <a:ext cx="7913277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914400" y="2895600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6800" y="237437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Новый порядок установления профзаболеваний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Приказ </a:t>
            </a:r>
            <a:r>
              <a:rPr lang="ru-RU" b="1" i="1" dirty="0">
                <a:solidFill>
                  <a:schemeClr val="accent1"/>
                </a:solidFill>
              </a:rPr>
              <a:t>Минздрава от 29.04.2025 № 258н </a:t>
            </a:r>
            <a:endParaRPr lang="ru-RU" b="1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8839" y="6186601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сентября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2025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7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609232594"/>
              </p:ext>
            </p:extLst>
          </p:nvPr>
        </p:nvGraphicFramePr>
        <p:xfrm>
          <a:off x="3296734" y="1371601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516138" y="2437034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62000" y="72226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Новая процедура направления водителей на внеочередное обязательное </a:t>
            </a:r>
            <a:r>
              <a:rPr lang="ru-RU" b="1" i="1" dirty="0" err="1">
                <a:solidFill>
                  <a:schemeClr val="accent1"/>
                </a:solidFill>
              </a:rPr>
              <a:t>медосвидетельствование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8839" y="6186601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сентября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2025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38199" y="1143000"/>
            <a:ext cx="7315201" cy="527644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ru-RU" sz="1400" dirty="0"/>
              <a:t>С 1 октября 2025 года введены в действие документы в области охраны труда и безопасности на предприятии:</a:t>
            </a:r>
          </a:p>
          <a:p>
            <a:r>
              <a:rPr lang="ru-RU" sz="1400" dirty="0"/>
              <a:t> </a:t>
            </a:r>
            <a:r>
              <a:rPr lang="ru-RU" sz="1400" u="sng" dirty="0">
                <a:hlinkClick r:id="rId14"/>
              </a:rPr>
              <a:t>ГОСТ 42.4.18-2025 </a:t>
            </a:r>
            <a:r>
              <a:rPr lang="ru-RU" sz="1400" dirty="0"/>
              <a:t>"Гражданская оборона. Инженерно-техническое оборудование защитных сооружений гражданской обороны. Фильтры ячейковые вентиляционных систем. Общие технические требования. Методы испытаний"; </a:t>
            </a:r>
          </a:p>
          <a:p>
            <a:r>
              <a:rPr lang="ru-RU" sz="1400" u="sng" dirty="0">
                <a:hlinkClick r:id="rId15"/>
              </a:rPr>
              <a:t>ГОСТ 22.3.26-2025</a:t>
            </a:r>
            <a:r>
              <a:rPr lang="ru-RU" sz="1400" dirty="0"/>
              <a:t> "Безопасность в чрезвычайных ситуациях. Модули пневмокаркасные. Общие технические условия"; </a:t>
            </a:r>
          </a:p>
          <a:p>
            <a:r>
              <a:rPr lang="ru-RU" sz="1400" u="sng" dirty="0">
                <a:hlinkClick r:id="rId16"/>
              </a:rPr>
              <a:t>ГОСТ 22.9.46-2025 </a:t>
            </a:r>
            <a:r>
              <a:rPr lang="ru-RU" sz="1400" dirty="0"/>
              <a:t>"Безопасность в чрезвычайных ситуациях. Средства защиты рук спасателя при выполнении аварийно-спасательных работ. Общие технические требования и методы испытаний";</a:t>
            </a:r>
          </a:p>
          <a:p>
            <a:r>
              <a:rPr lang="ru-RU" sz="1400" dirty="0"/>
              <a:t> </a:t>
            </a:r>
            <a:r>
              <a:rPr lang="ru-RU" sz="1400" u="sng" dirty="0">
                <a:hlinkClick r:id="rId17"/>
              </a:rPr>
              <a:t>ГОСТ 42.4.20-2025 </a:t>
            </a:r>
            <a:r>
              <a:rPr lang="ru-RU" sz="1400" dirty="0"/>
              <a:t>"Гражданская оборона. Инженерно-техническое оборудование защитных сооружений гражданской обороны. Противовзрывные защитные секции. Общие технические требования. Методы испытаний";</a:t>
            </a:r>
          </a:p>
          <a:p>
            <a:r>
              <a:rPr lang="ru-RU" sz="1400" dirty="0"/>
              <a:t> </a:t>
            </a:r>
            <a:r>
              <a:rPr lang="ru-RU" sz="1400" u="sng" dirty="0">
                <a:hlinkClick r:id="rId18"/>
              </a:rPr>
              <a:t>ГОСТ 42.4.19-2025</a:t>
            </a:r>
            <a:r>
              <a:rPr lang="ru-RU" sz="1400" u="sng" dirty="0">
                <a:hlinkClick r:id="rId14"/>
              </a:rPr>
              <a:t> </a:t>
            </a:r>
            <a:r>
              <a:rPr lang="ru-RU" sz="1400" dirty="0"/>
              <a:t>"Гражданская оборона. Инженерно-техническое оборудование защитных сооружений гражданской обороны. Двери, ворота и ставни защитно-герметические и герметические. Общие технические требования. Методы испытания";</a:t>
            </a:r>
          </a:p>
          <a:p>
            <a:r>
              <a:rPr lang="ru-RU" sz="1400" dirty="0"/>
              <a:t> </a:t>
            </a:r>
            <a:r>
              <a:rPr lang="ru-RU" sz="1400" u="sng" dirty="0">
                <a:hlinkClick r:id="rId19"/>
              </a:rPr>
              <a:t>ГОСТ 22.9.47-2025</a:t>
            </a:r>
            <a:r>
              <a:rPr lang="ru-RU" sz="1400" dirty="0"/>
              <a:t> "Безопасность в чрезвычайных ситуациях. Средства защиты ног спасателя при выполнении аварийно-спасательных работ. Общие технические требования и методы испытаний";</a:t>
            </a:r>
          </a:p>
          <a:p>
            <a:r>
              <a:rPr lang="ru-RU" sz="1400" dirty="0"/>
              <a:t> </a:t>
            </a:r>
            <a:r>
              <a:rPr lang="ru-RU" sz="1400" u="sng" dirty="0">
                <a:hlinkClick r:id="rId20"/>
              </a:rPr>
              <a:t>ГОСТ 22.9.45-2025 </a:t>
            </a:r>
            <a:r>
              <a:rPr lang="ru-RU" sz="1400" dirty="0"/>
              <a:t>"Безопасность в чрезвычайных ситуациях. Средства защиты головы спасателя при выполнении аварийно-спасательных работ. Общие технические требования. Методы испытаний".</a:t>
            </a:r>
          </a:p>
          <a:p>
            <a:pPr marL="355600" marR="5080" indent="-342900" algn="l">
              <a:spcBef>
                <a:spcPts val="970"/>
              </a:spcBef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Bebas Neue Bold" panose="020B0606020202050201" pitchFamily="34" charset="-52"/>
              <a:cs typeface="Bebas Neue Bold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pic>
        <p:nvPicPr>
          <p:cNvPr id="36" name="Picture 2" descr="ÐÐ°ÑÑÐ¸Ð½ÐºÐ¸ Ð¿Ð¾ Ð·Ð°Ð¿ÑÐ¾ÑÑ Ð¿ÑÐ¾Ð¸Ð·Ð²Ð¾Ð´ÑÑÐ²ÐµÐ½Ð½ÑÐ¹ ÐºÐ¾Ð½ÑÑÐ¾Ð»Ñ Ð½Ð° Ð¾Ð¿Ð¾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195" y="2286000"/>
            <a:ext cx="2687134" cy="2348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663578960"/>
              </p:ext>
            </p:extLst>
          </p:nvPr>
        </p:nvGraphicFramePr>
        <p:xfrm>
          <a:off x="2393857" y="1321266"/>
          <a:ext cx="7913277" cy="469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93657" y="3686961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95400" y="2374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Утверждена периодичность обязательных профилактических визитов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86705" y="6186601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1 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4 октября 2025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793657" y="1828801"/>
            <a:ext cx="1600200" cy="990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298880" y="388382"/>
            <a:ext cx="595630" cy="652145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74" y="6555933"/>
            <a:ext cx="11342370" cy="0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896283221"/>
              </p:ext>
            </p:extLst>
          </p:nvPr>
        </p:nvGraphicFramePr>
        <p:xfrm>
          <a:off x="3296734" y="1371601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  <p:sp>
        <p:nvSpPr>
          <p:cNvPr id="46" name="object 34"/>
          <p:cNvSpPr txBox="1"/>
          <p:nvPr/>
        </p:nvSpPr>
        <p:spPr>
          <a:xfrm>
            <a:off x="8215195" y="528058"/>
            <a:ext cx="1910714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lang="ru-RU" sz="950" b="0" dirty="0" smtClean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труда, занятости и миграционной политики Самарской области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516138" y="2437034"/>
            <a:ext cx="1600200" cy="914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62000" y="72226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Изменился порядок информирования работников о проведении СОУТ и обучении по охране </a:t>
            </a:r>
            <a:r>
              <a:rPr lang="ru-RU" b="1" i="1" dirty="0" smtClean="0">
                <a:solidFill>
                  <a:schemeClr val="accent1"/>
                </a:solidFill>
              </a:rPr>
              <a:t>труда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14331" y="6186601"/>
            <a:ext cx="513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Дата вступления в силу —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21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 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ноября 2025 года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6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3865</TotalTime>
  <Words>1751</Words>
  <Application>Microsoft Office PowerPoint</Application>
  <PresentationFormat>Произвольный</PresentationFormat>
  <Paragraphs>164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Georgia</vt:lpstr>
      <vt:lpstr>Calibri</vt:lpstr>
      <vt:lpstr>Bebas Neue Bold</vt:lpstr>
      <vt:lpstr>Bebas Neue Book</vt:lpstr>
      <vt:lpstr>Cera Pro Medium</vt:lpstr>
      <vt:lpstr>Wingdings</vt:lpstr>
      <vt:lpstr>Bebas Neue 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1</dc:title>
  <dc:creator>Оганян А.А.</dc:creator>
  <cp:lastModifiedBy>Гончарова Елена Владимировна</cp:lastModifiedBy>
  <cp:revision>271</cp:revision>
  <dcterms:created xsi:type="dcterms:W3CDTF">2023-08-02T04:59:17Z</dcterms:created>
  <dcterms:modified xsi:type="dcterms:W3CDTF">2025-12-11T12:01:49Z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Adobe Illustrator 26.5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2023-08-02T00:00:00Z</vt:filetime>
  </property>
  <property fmtid="{D5CDD505-2E9C-101B-9397-08002B2CF9AE}" pid="6" name="Producer">
    <vt:lpwstr>Adobe PDF library 16.07</vt:lpwstr>
  </property>
</Properties>
</file>