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3" r:id="rId4"/>
    <p:sldId id="259" r:id="rId5"/>
    <p:sldId id="297" r:id="rId6"/>
    <p:sldId id="289" r:id="rId7"/>
    <p:sldId id="263" r:id="rId8"/>
    <p:sldId id="307" r:id="rId9"/>
    <p:sldId id="264" r:id="rId10"/>
    <p:sldId id="271" r:id="rId11"/>
    <p:sldId id="292" r:id="rId12"/>
    <p:sldId id="296" r:id="rId13"/>
    <p:sldId id="267" r:id="rId14"/>
    <p:sldId id="295" r:id="rId15"/>
    <p:sldId id="269" r:id="rId16"/>
    <p:sldId id="270" r:id="rId17"/>
    <p:sldId id="272" r:id="rId18"/>
    <p:sldId id="273" r:id="rId19"/>
    <p:sldId id="274" r:id="rId20"/>
    <p:sldId id="299" r:id="rId21"/>
    <p:sldId id="301" r:id="rId22"/>
    <p:sldId id="275" r:id="rId23"/>
    <p:sldId id="308" r:id="rId24"/>
    <p:sldId id="278" r:id="rId25"/>
    <p:sldId id="279" r:id="rId26"/>
    <p:sldId id="280" r:id="rId27"/>
    <p:sldId id="303" r:id="rId28"/>
    <p:sldId id="287" r:id="rId2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85292"/>
    <a:srgbClr val="3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467" autoAdjust="0"/>
  </p:normalViewPr>
  <p:slideViewPr>
    <p:cSldViewPr snapToGrid="0">
      <p:cViewPr>
        <p:scale>
          <a:sx n="69" d="100"/>
          <a:sy n="69" d="100"/>
        </p:scale>
        <p:origin x="-510" y="-9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9956488734979424E-2"/>
                  <c:y val="6.8977865398886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57190631731449E-2"/>
                  <c:y val="6.1640989400514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218370336933645E-2"/>
                  <c:y val="-6.6887816854987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303792409207242E-2"/>
                  <c:y val="5.1755753087017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7432655162179961E-4"/>
                  <c:y val="2.5053800877574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729689923188176E-4"/>
                  <c:y val="1.5222343843546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5558292875123187E-3"/>
                  <c:y val="7.3666813821749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273994256330938E-2"/>
                  <c:y val="4.6187545841976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8915855497185833E-2"/>
                  <c:y val="-0.14844852178255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8459758498160277E-2"/>
                  <c:y val="-2.153050213864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Лист1!$A$2:$A$15</c:f>
              <c:strCache>
                <c:ptCount val="14"/>
                <c:pt idx="0">
                  <c:v>Сельское хозяйство - 6</c:v>
                </c:pt>
                <c:pt idx="1">
                  <c:v>Обрабатывающие производства - 26</c:v>
                </c:pt>
                <c:pt idx="2">
                  <c:v>Строительство - 48</c:v>
                </c:pt>
                <c:pt idx="3">
                  <c:v>Торговля - 145</c:v>
                </c:pt>
                <c:pt idx="4">
                  <c:v>Транспортировка и хранение - 40</c:v>
                </c:pt>
                <c:pt idx="5">
                  <c:v>Деятельность гостиниц, общественное питание - 20</c:v>
                </c:pt>
                <c:pt idx="6">
                  <c:v>Деятельность в области информатизации и связи -8</c:v>
                </c:pt>
                <c:pt idx="7">
                  <c:v>Деятельность по операциям с недвиж.имуществом - 17</c:v>
                </c:pt>
                <c:pt idx="8">
                  <c:v>Деятельность профессиональная, научная и техническая -6</c:v>
                </c:pt>
                <c:pt idx="9">
                  <c:v>Деятельность административная - 4</c:v>
                </c:pt>
                <c:pt idx="10">
                  <c:v>Образование - 10</c:v>
                </c:pt>
                <c:pt idx="11">
                  <c:v>Деятельность в области здравоохранения и социальных услуг - 2</c:v>
                </c:pt>
                <c:pt idx="12">
                  <c:v>Деятельность в области культуры, спорта, организации досуга -9</c:v>
                </c:pt>
                <c:pt idx="13">
                  <c:v>Предоставление прочих видов услуг - 61</c:v>
                </c:pt>
              </c:strCache>
            </c:strRef>
          </c:cat>
          <c:val>
            <c:numRef>
              <c:f>Лист1!$B$2:$B$15</c:f>
              <c:numCache>
                <c:formatCode>0%</c:formatCode>
                <c:ptCount val="14"/>
                <c:pt idx="0">
                  <c:v>0.01</c:v>
                </c:pt>
                <c:pt idx="1">
                  <c:v>7.0000000000000007E-2</c:v>
                </c:pt>
                <c:pt idx="2">
                  <c:v>0.12</c:v>
                </c:pt>
                <c:pt idx="3">
                  <c:v>0.37</c:v>
                </c:pt>
                <c:pt idx="4">
                  <c:v>0.1</c:v>
                </c:pt>
                <c:pt idx="5">
                  <c:v>0.05</c:v>
                </c:pt>
                <c:pt idx="6">
                  <c:v>0.02</c:v>
                </c:pt>
                <c:pt idx="7">
                  <c:v>0.04</c:v>
                </c:pt>
                <c:pt idx="8">
                  <c:v>0.01</c:v>
                </c:pt>
                <c:pt idx="9">
                  <c:v>0.01</c:v>
                </c:pt>
                <c:pt idx="10">
                  <c:v>0.02</c:v>
                </c:pt>
                <c:pt idx="11">
                  <c:v>0.01</c:v>
                </c:pt>
                <c:pt idx="12">
                  <c:v>0.02</c:v>
                </c:pt>
                <c:pt idx="13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509514308054132"/>
          <c:y val="9.8146753070602472E-2"/>
          <c:w val="0.43490485691945885"/>
          <c:h val="0.82230742914309951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Объем инвестиций в основной капитал, млн.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052389058236782"/>
          <c:y val="3.88175472124148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16168915125383"/>
          <c:y val="0.24769224715010052"/>
          <c:w val="0.50802398753726763"/>
          <c:h val="0.61165489213803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3078514220174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360.7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5773983509910582E-3"/>
                  <c:y val="-1.455696226712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495.7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7886991754954597E-3"/>
                  <c:y val="9.704386803103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46127104"/>
        <c:axId val="41757504"/>
      </c:barChart>
      <c:catAx>
        <c:axId val="46127104"/>
        <c:scaling>
          <c:orientation val="minMax"/>
        </c:scaling>
        <c:delete val="1"/>
        <c:axPos val="b"/>
        <c:majorTickMark val="none"/>
        <c:minorTickMark val="none"/>
        <c:tickLblPos val="none"/>
        <c:crossAx val="41757504"/>
        <c:crosses val="autoZero"/>
        <c:auto val="1"/>
        <c:lblAlgn val="ctr"/>
        <c:lblOffset val="100"/>
        <c:noMultiLvlLbl val="0"/>
      </c:catAx>
      <c:valAx>
        <c:axId val="41757504"/>
        <c:scaling>
          <c:orientation val="minMax"/>
          <c:max val="6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6127104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69964087904980676"/>
          <c:y val="0.3709180923009448"/>
          <c:w val="0.23595123496676992"/>
          <c:h val="0.4040207490487600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Численность занятых в сфере малого и среднего предпринимательства ,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002021034797976"/>
          <c:y val="5.010804794432722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22186055072619"/>
          <c:y val="0.39734932371890125"/>
          <c:w val="0.52941829375803906"/>
          <c:h val="0.53553587795415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649450616951082E-17"/>
                  <c:y val="-4.00864383554617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1253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46127616"/>
        <c:axId val="41759232"/>
      </c:barChart>
      <c:catAx>
        <c:axId val="46127616"/>
        <c:scaling>
          <c:orientation val="minMax"/>
        </c:scaling>
        <c:delete val="1"/>
        <c:axPos val="b"/>
        <c:majorTickMark val="none"/>
        <c:minorTickMark val="none"/>
        <c:tickLblPos val="none"/>
        <c:crossAx val="41759232"/>
        <c:crosses val="autoZero"/>
        <c:auto val="1"/>
        <c:lblAlgn val="ctr"/>
        <c:lblOffset val="100"/>
        <c:noMultiLvlLbl val="0"/>
      </c:catAx>
      <c:valAx>
        <c:axId val="417592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6127616"/>
        <c:crosses val="autoZero"/>
        <c:crossBetween val="between"/>
        <c:majorUnit val="500"/>
      </c:valAx>
    </c:plotArea>
    <c:legend>
      <c:legendPos val="r"/>
      <c:layout>
        <c:manualLayout>
          <c:xMode val="edge"/>
          <c:yMode val="edge"/>
          <c:x val="0.71999306288208365"/>
          <c:y val="0.40560728784074962"/>
          <c:w val="0.22861445521945861"/>
          <c:h val="0.4172276203451300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Оборот СМСП, </a:t>
            </a:r>
            <a:r>
              <a:rPr lang="ru-RU" sz="1600" b="1" i="0" u="none" strike="noStrike" baseline="0" dirty="0" smtClean="0">
                <a:effectLst/>
              </a:rPr>
              <a:t>₽</a:t>
            </a:r>
            <a:r>
              <a:rPr lang="ru-RU" sz="2160" b="1" i="0" u="none" strike="noStrike" baseline="0" dirty="0" smtClean="0">
                <a:effectLst/>
              </a:rPr>
              <a:t> </a:t>
            </a:r>
            <a:r>
              <a:rPr lang="ru-RU" sz="1600" b="1" i="0" u="none" strike="noStrike" baseline="0" dirty="0" smtClean="0">
                <a:effectLst/>
              </a:rPr>
              <a:t>млн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799723560743401"/>
          <c:y val="3.15100770218759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552141565527405"/>
          <c:y val="0.23904321842768855"/>
          <c:w val="0.50655033554044859"/>
          <c:h val="0.68224733839093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72651155328138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3706.9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10893182842424E-3"/>
                  <c:y val="-3.1510077021875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3163.2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10893182842424E-3"/>
                  <c:y val="-3.1510077021875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"/>
        <c:axId val="102837248"/>
        <c:axId val="41760960"/>
      </c:barChart>
      <c:catAx>
        <c:axId val="102837248"/>
        <c:scaling>
          <c:orientation val="minMax"/>
        </c:scaling>
        <c:delete val="1"/>
        <c:axPos val="b"/>
        <c:majorTickMark val="none"/>
        <c:minorTickMark val="none"/>
        <c:tickLblPos val="none"/>
        <c:crossAx val="41760960"/>
        <c:crosses val="autoZero"/>
        <c:auto val="1"/>
        <c:lblAlgn val="ctr"/>
        <c:lblOffset val="100"/>
        <c:noMultiLvlLbl val="0"/>
      </c:catAx>
      <c:valAx>
        <c:axId val="417609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2837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22883176457091"/>
          <c:y val="0.41929326453495347"/>
          <c:w val="0.22111953425800321"/>
          <c:h val="0.4372841952566171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</a:rPr>
              <a:t>Количество СМСП , ед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205665749818115"/>
          <c:y val="4.04649486322170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392542264274627"/>
          <c:y val="0.26436841831612878"/>
          <c:w val="0.49612718910746867"/>
          <c:h val="0.59347280937163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8.59880158434611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483772441051416E-2"/>
                  <c:y val="-2.5290592895135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94590813683827E-3"/>
                  <c:y val="-4.0464948632217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axId val="102837760"/>
        <c:axId val="98623488"/>
      </c:barChart>
      <c:catAx>
        <c:axId val="102837760"/>
        <c:scaling>
          <c:orientation val="minMax"/>
        </c:scaling>
        <c:delete val="1"/>
        <c:axPos val="b"/>
        <c:majorTickMark val="none"/>
        <c:minorTickMark val="none"/>
        <c:tickLblPos val="none"/>
        <c:crossAx val="98623488"/>
        <c:crosses val="autoZero"/>
        <c:auto val="1"/>
        <c:lblAlgn val="ctr"/>
        <c:lblOffset val="100"/>
        <c:noMultiLvlLbl val="0"/>
      </c:catAx>
      <c:valAx>
        <c:axId val="98623488"/>
        <c:scaling>
          <c:orientation val="minMax"/>
          <c:max val="5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2837760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7533022507366155"/>
          <c:y val="0.41150622407465332"/>
          <c:w val="0.23631484483557205"/>
          <c:h val="0.422936755842275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Количество самозанятых,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6392542264274627"/>
          <c:y val="0.26436841831612878"/>
          <c:w val="0.49612718910746867"/>
          <c:h val="0.59347280937163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109506499861104E-2"/>
                  <c:y val="-2.53968507905019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836047282696445E-2"/>
                  <c:y val="-2.5638008762964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218512042145529E-3"/>
                  <c:y val="3.3836085272794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axId val="108640768"/>
        <c:axId val="98625216"/>
      </c:barChart>
      <c:catAx>
        <c:axId val="108640768"/>
        <c:scaling>
          <c:orientation val="minMax"/>
        </c:scaling>
        <c:delete val="1"/>
        <c:axPos val="b"/>
        <c:majorTickMark val="none"/>
        <c:minorTickMark val="none"/>
        <c:tickLblPos val="none"/>
        <c:crossAx val="98625216"/>
        <c:crossesAt val="0"/>
        <c:auto val="1"/>
        <c:lblAlgn val="ctr"/>
        <c:lblOffset val="100"/>
        <c:noMultiLvlLbl val="0"/>
      </c:catAx>
      <c:valAx>
        <c:axId val="98625216"/>
        <c:scaling>
          <c:orientation val="minMax"/>
          <c:max val="20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8640768"/>
        <c:crosses val="autoZero"/>
        <c:crossBetween val="between"/>
        <c:majorUnit val="400"/>
      </c:valAx>
    </c:plotArea>
    <c:legend>
      <c:legendPos val="r"/>
      <c:layout>
        <c:manualLayout>
          <c:xMode val="edge"/>
          <c:yMode val="edge"/>
          <c:x val="0.7602912334391434"/>
          <c:y val="0.40670316880706792"/>
          <c:w val="0.23631484483557205"/>
          <c:h val="0.422936755842275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393" cy="497764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991" y="1"/>
            <a:ext cx="2972392" cy="497764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C025AF37-D774-4A49-A8F3-B2B64F14F294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316" y="4724755"/>
            <a:ext cx="5487370" cy="4476674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911"/>
            <a:ext cx="2972393" cy="497763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991" y="9447911"/>
            <a:ext cx="2972392" cy="497763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D2FB73A-E1B9-4D6B-ACBA-CFD69C112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3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pPr/>
              <a:t>22.05.2026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12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4.wdp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7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hyperlink" Target="mailto:gozhaya@list.ru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chart" Target="../charts/chart4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chart" Target="../charts/chart3.xml"/><Relationship Id="rId2" Type="http://schemas.openxmlformats.org/officeDocument/2006/relationships/image" Target="../media/image3.png"/><Relationship Id="rId16" Type="http://schemas.openxmlformats.org/officeDocument/2006/relationships/chart" Target="../charts/chart2.xml"/><Relationship Id="rId20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chart" Target="../charts/chart5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image" Target="../media/image3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574896"/>
            <a:ext cx="7675327" cy="1611339"/>
          </a:xfrm>
          <a:prstGeom prst="rect">
            <a:avLst/>
          </a:prstGeom>
        </p:spPr>
        <p:txBody>
          <a:bodyPr vert="horz" wrap="square" lIns="0" tIns="132715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  <a:p>
            <a:pPr marR="5080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ОКТЯБРЬСК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="" xmlns:a16="http://schemas.microsoft.com/office/drawing/2014/main" id="{A990A578-09AB-EEBF-439B-205F69632BEB}"/>
              </a:ext>
            </a:extLst>
          </p:cNvPr>
          <p:cNvSpPr txBox="1"/>
          <p:nvPr/>
        </p:nvSpPr>
        <p:spPr>
          <a:xfrm>
            <a:off x="553157" y="5932895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="" xmlns:a16="http://schemas.microsoft.com/office/drawing/2014/main" id="{F130C793-6816-D141-4EDD-CFC5766CBD31}"/>
              </a:ext>
            </a:extLst>
          </p:cNvPr>
          <p:cNvSpPr txBox="1"/>
          <p:nvPr/>
        </p:nvSpPr>
        <p:spPr>
          <a:xfrm>
            <a:off x="5438773" y="846053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="" xmlns:a16="http://schemas.microsoft.com/office/drawing/2014/main" id="{DB7EF0EE-2585-86E7-EE52-4AA856CDD7A7}"/>
              </a:ext>
            </a:extLst>
          </p:cNvPr>
          <p:cNvSpPr txBox="1"/>
          <p:nvPr/>
        </p:nvSpPr>
        <p:spPr>
          <a:xfrm>
            <a:off x="553157" y="4933469"/>
            <a:ext cx="577786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b="1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Ревин</a:t>
            </a:r>
            <a:r>
              <a:rPr lang="ru-RU" sz="16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Владимир Викторович</a:t>
            </a:r>
            <a:r>
              <a:rPr lang="ru-RU" sz="16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52" y="493700"/>
            <a:ext cx="1002777" cy="1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="" xmlns:a16="http://schemas.microsoft.com/office/drawing/2014/main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175D614-4908-44F1-8DF3-BF8BDA49FC79}"/>
              </a:ext>
            </a:extLst>
          </p:cNvPr>
          <p:cNvSpPr txBox="1"/>
          <p:nvPr/>
        </p:nvSpPr>
        <p:spPr>
          <a:xfrm>
            <a:off x="221673" y="1246988"/>
            <a:ext cx="116676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Октябрьск входит в зону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Самарско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-Тольяттинской агломерации  и является выгодной зоной для транспортного логистического развития и позволяет использовать все преимущества автомобильной, железнодорожной и водной логистики.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Протяженность </a:t>
            </a:r>
            <a:r>
              <a:rPr lang="ru-RU" sz="1400" dirty="0"/>
              <a:t>автомобильных дорог общего пользования местного значения в городском округе составляет 203,95 км, из них 87,33 км  с твердым покрытием, гравийно-щебеночное покрытие 108,53 км, грунтовые 8,11 км.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обслуживаемой городской автобусной маршрутной сети составляет 37,2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Пассажирские перевозки на территории городского округа Октябрьск осуществляются частными перевозчиками.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Федеральной железнодорожной магистралью «Москва - Рязань - Саранск - Самара - Уфа – Челябинск». Протяженность в границах городского округа составляет - 14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Воздушные перевозки жители городского округа Октябрьск осуществляют из международного аэропорта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Курумоч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расстояние до которого составляет 123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Имеется 6 причалов (причальных зон), которые принимают суда класса  Река-море.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C6C8533-A6F4-4805-A848-7EFAA798940D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AC579FE5-DA78-4461-B293-597AB47BCC1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7BD16F00-02FF-43A5-BBE5-768D644C0AD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17863FD-A0FF-403C-94A2-A729A0A449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C134EBD4-4CB8-43CE-806F-B92CD3B9E9B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B7CA5688-002F-42F3-A008-56A0868456F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A5ABFC2-1988-4D83-99C7-0F00667EEDF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88691A1B-6EE0-48B4-8AA8-70F65F4199F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2C7A8220-0EB9-4B0D-8EE0-D1EB3A3B13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851CB9DF-316F-4205-9445-E8A7A811221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D5284A2D-4728-4500-A1F2-C7FA16E2544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F81B6C4-EE56-41D8-ADC7-095D2B1BC56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C06468A-A0CE-4325-A735-3705CCD27E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3059BC84-1422-4AC1-A23E-804D1124BF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14872A71-B042-42DE-BFFB-41F1CB56E28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D448B477-6B5A-41FC-9A70-6ECF9CE250C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BazarnovaIV\Desktop\Без имени-1 копия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r="5586"/>
          <a:stretch/>
        </p:blipFill>
        <p:spPr bwMode="auto">
          <a:xfrm>
            <a:off x="1392845" y="3707165"/>
            <a:ext cx="9670473" cy="273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9007565" y="5253823"/>
            <a:ext cx="1981030" cy="1131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/>
              <a:t> </a:t>
            </a:r>
            <a:r>
              <a:rPr lang="ru-RU" sz="900" dirty="0" smtClean="0"/>
              <a:t>            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Границы города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Железная дорога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Железнодорожная станция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Городской маршрут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Трасса М-5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067800" y="5417839"/>
            <a:ext cx="33745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9067800" y="5631563"/>
            <a:ext cx="3374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9194436" y="5786630"/>
            <a:ext cx="84183" cy="812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9007565" y="5994041"/>
            <a:ext cx="464457" cy="101599"/>
          </a:xfrm>
          <a:prstGeom prst="mathMinus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Минус 75"/>
          <p:cNvSpPr/>
          <p:nvPr/>
        </p:nvSpPr>
        <p:spPr>
          <a:xfrm>
            <a:off x="9007565" y="6110508"/>
            <a:ext cx="464457" cy="274320"/>
          </a:xfrm>
          <a:prstGeom prst="mathMinus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5C6B9CC-7CE5-4F9D-BE77-1D3874F45DC3}"/>
              </a:ext>
            </a:extLst>
          </p:cNvPr>
          <p:cNvSpPr txBox="1"/>
          <p:nvPr/>
        </p:nvSpPr>
        <p:spPr>
          <a:xfrm>
            <a:off x="444137" y="1232828"/>
            <a:ext cx="289995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 </a:t>
            </a:r>
            <a:endParaRPr lang="ru-RU" sz="1700" dirty="0" smtClean="0"/>
          </a:p>
          <a:p>
            <a:endParaRPr lang="ru-RU" sz="1700" dirty="0" smtClean="0"/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700" b="1" dirty="0" smtClean="0"/>
          </a:p>
          <a:p>
            <a:pPr lvl="0"/>
            <a:endParaRPr lang="ru-RU" sz="1700" b="1" dirty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</p:txBody>
      </p:sp>
      <p:grpSp>
        <p:nvGrpSpPr>
          <p:cNvPr id="8" name="Группа 38">
            <a:extLst>
              <a:ext uri="{FF2B5EF4-FFF2-40B4-BE49-F238E27FC236}">
                <a16:creationId xmlns="" xmlns:a16="http://schemas.microsoft.com/office/drawing/2014/main" id="{72C2F2F6-4156-4D67-80EC-EF3175D647F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9" name="object 6">
              <a:extLst>
                <a:ext uri="{FF2B5EF4-FFF2-40B4-BE49-F238E27FC236}">
                  <a16:creationId xmlns="" xmlns:a16="http://schemas.microsoft.com/office/drawing/2014/main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97086035-5F91-48A4-9E2E-6CF476E7DC0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DA866B1A-5607-42CF-BB22-1BB16655E9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EE1A2DA-4317-439A-8BF0-27F917FDBA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3E06CEA7-4FCF-45C2-877B-3B09F9B46F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DF05A32-B5E6-449F-9253-3E8B086B72E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2D613467-614E-4F32-80CA-FC67441D68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EB77C56E-D780-4FB7-8296-4C2E5F74106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B6EA0918-3873-4957-8BF3-819B482B13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20266BFE-906C-4117-8EB8-34A2A450AE4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B2BFF5-A812-47CA-927D-81B7E290F8A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65D11EDA-F135-4B6D-80D1-58A6B7B2B21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84F82C-6C4D-464F-A8CE-1267CE970AE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A3A7345-2EF3-4FD0-AB4B-8366A0A2917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F3A34FB8-68E5-4375-BDDC-A0AE6377A58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EB245D6D-584D-4D4F-B197-2428BAD960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BazarnovaIV\Downloads\1206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5" y="4511270"/>
            <a:ext cx="2913016" cy="188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" name="Рисунок 42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3458" r="2285" b="2983"/>
          <a:stretch/>
        </p:blipFill>
        <p:spPr bwMode="auto">
          <a:xfrm>
            <a:off x="829113" y="1775996"/>
            <a:ext cx="2815425" cy="1953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06240" y="123984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ТЕПЛОСНАБЖЕНИЕ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 газовых котельных  ООО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СамРЭК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-Эксплуатация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,1 котельная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твердом топливе – ПАО «РЖД»,протяженность - 33,8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км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4" y="1886179"/>
            <a:ext cx="2878180" cy="38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37714" y="1180274"/>
            <a:ext cx="3140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ЭЛЕКТРОСНАБЖЕНИЕ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«Самарская Сетевая Компания»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протяженность -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271,53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км 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трансформаторных подстанций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8" y="1992685"/>
            <a:ext cx="2526689" cy="1769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4" name="Прямоугольник 73"/>
          <p:cNvSpPr/>
          <p:nvPr/>
        </p:nvSpPr>
        <p:spPr>
          <a:xfrm>
            <a:off x="1698172" y="3952783"/>
            <a:ext cx="4362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ОЧИСТНЫЕ СООРУЖЕНИЯ И ВОДООТВЕДЕНИЕ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очистных сооружения, протяженность  - 23,5 км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56754" y="1240970"/>
            <a:ext cx="3918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ВОДОСНАБЖЕНИЕ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 водозаборов (16 скважин), протяженность -110,7 км  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492240" y="3952782"/>
            <a:ext cx="444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ГАЗОСНАБЖЕНИЕ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ООО «Газпром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межрегионгаз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Самара», протяженность -197,6 км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oki7.vkusercdn.ru/i?r=BDHElZJBPNKGuFyY-akIDfgnypuxlKqwjGtq4LpI6YckJFn7Anpb7FSorVhAeB5e4XI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32318" y="4511270"/>
            <a:ext cx="2860767" cy="191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loko\Desktop\Карта\карт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" y="1312148"/>
            <a:ext cx="11603040" cy="456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Овальная выноска 7"/>
          <p:cNvSpPr/>
          <p:nvPr/>
        </p:nvSpPr>
        <p:spPr>
          <a:xfrm>
            <a:off x="2979125" y="4401018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Овальная выноска 43"/>
          <p:cNvSpPr/>
          <p:nvPr/>
        </p:nvSpPr>
        <p:spPr>
          <a:xfrm>
            <a:off x="3174381" y="4445627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Овальная выноска 44"/>
          <p:cNvSpPr/>
          <p:nvPr/>
        </p:nvSpPr>
        <p:spPr>
          <a:xfrm>
            <a:off x="1626111" y="3702209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" name="Овальная выноска 74"/>
          <p:cNvSpPr/>
          <p:nvPr/>
        </p:nvSpPr>
        <p:spPr>
          <a:xfrm>
            <a:off x="1347329" y="364273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" name="Овальная выноска 75"/>
          <p:cNvSpPr/>
          <p:nvPr/>
        </p:nvSpPr>
        <p:spPr>
          <a:xfrm>
            <a:off x="2358374" y="369849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9" name="Овальная выноска 78"/>
          <p:cNvSpPr/>
          <p:nvPr/>
        </p:nvSpPr>
        <p:spPr>
          <a:xfrm>
            <a:off x="6934091" y="2917037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0" name="Овальная выноска 79"/>
          <p:cNvSpPr/>
          <p:nvPr/>
        </p:nvSpPr>
        <p:spPr>
          <a:xfrm>
            <a:off x="8144418" y="2814490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4" name="Овальная выноска 83"/>
          <p:cNvSpPr/>
          <p:nvPr/>
        </p:nvSpPr>
        <p:spPr>
          <a:xfrm>
            <a:off x="10017513" y="2227192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5" name="Овальная выноска 84"/>
          <p:cNvSpPr/>
          <p:nvPr/>
        </p:nvSpPr>
        <p:spPr>
          <a:xfrm>
            <a:off x="10988595" y="1898559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06419" y="3048772"/>
            <a:ext cx="354584" cy="292388"/>
            <a:chOff x="3306419" y="3048772"/>
            <a:chExt cx="354584" cy="292388"/>
          </a:xfrm>
        </p:grpSpPr>
        <p:sp>
          <p:nvSpPr>
            <p:cNvPr id="78" name="Овальная выноска 77"/>
            <p:cNvSpPr/>
            <p:nvPr/>
          </p:nvSpPr>
          <p:spPr>
            <a:xfrm>
              <a:off x="3385135" y="3092419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6419" y="3048772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10</a:t>
              </a:r>
              <a:endParaRPr lang="ru-RU" sz="13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742593" y="2337290"/>
            <a:ext cx="354584" cy="292388"/>
            <a:chOff x="9742593" y="2337290"/>
            <a:chExt cx="354584" cy="292388"/>
          </a:xfrm>
        </p:grpSpPr>
        <p:sp>
          <p:nvSpPr>
            <p:cNvPr id="83" name="Овальная выноска 82"/>
            <p:cNvSpPr/>
            <p:nvPr/>
          </p:nvSpPr>
          <p:spPr>
            <a:xfrm>
              <a:off x="9822257" y="2374345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593" y="2337290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11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932271" y="2470976"/>
            <a:ext cx="354584" cy="292388"/>
            <a:chOff x="8932271" y="2470976"/>
            <a:chExt cx="354584" cy="292388"/>
          </a:xfrm>
        </p:grpSpPr>
        <p:sp>
          <p:nvSpPr>
            <p:cNvPr id="82" name="Овальная выноска 81"/>
            <p:cNvSpPr/>
            <p:nvPr/>
          </p:nvSpPr>
          <p:spPr>
            <a:xfrm>
              <a:off x="9011935" y="2508159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932271" y="2470976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12</a:t>
              </a:r>
              <a:endParaRPr lang="ru-RU" sz="1300" dirty="0"/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22362"/>
              </p:ext>
            </p:extLst>
          </p:nvPr>
        </p:nvGraphicFramePr>
        <p:xfrm>
          <a:off x="9430872" y="2917037"/>
          <a:ext cx="2476368" cy="30594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1693"/>
                <a:gridCol w="1203042"/>
                <a:gridCol w="941633"/>
              </a:tblGrid>
              <a:tr h="194769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effectLst/>
                        </a:rPr>
                        <a:t>Кадастровый номер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effectLst/>
                        </a:rPr>
                        <a:t>Площадь</a:t>
                      </a:r>
                      <a:r>
                        <a:rPr lang="ru-RU" sz="800" kern="1200" baseline="0" dirty="0" smtClean="0">
                          <a:effectLst/>
                        </a:rPr>
                        <a:t> (</a:t>
                      </a:r>
                      <a:r>
                        <a:rPr lang="ru-RU" sz="800" kern="1200" baseline="0" dirty="0" err="1" smtClean="0">
                          <a:effectLst/>
                        </a:rPr>
                        <a:t>кв.м</a:t>
                      </a:r>
                      <a:r>
                        <a:rPr lang="ru-RU" sz="800" kern="1200" baseline="0" dirty="0" smtClean="0">
                          <a:effectLst/>
                        </a:rPr>
                        <a:t>.)</a:t>
                      </a:r>
                      <a:endParaRPr lang="ru-RU" sz="800" b="1" dirty="0"/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63:05:0102043:80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13314,0</a:t>
                      </a:r>
                      <a:endParaRPr lang="ru-RU" sz="900" b="1" dirty="0"/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63:05:0102043:84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40339,0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63:05:0102005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630000,0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63:05:0101015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110000,0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5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63:05:0105004:26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28004,0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6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63:05:0105035:207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691191,0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63:05:0107028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15000,0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63:05:0107015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25000,0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63:05:0101017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180000,0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63:33:0308002:44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20000,0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63:05:0106021:257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38737,0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63:05:0106012:1012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8528,0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0" name="Овальная выноска 89"/>
          <p:cNvSpPr/>
          <p:nvPr/>
        </p:nvSpPr>
        <p:spPr>
          <a:xfrm>
            <a:off x="1395007" y="5059863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1626111" y="5028257"/>
            <a:ext cx="378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осударственная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собственность на земельный участок не разграничена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Овальная выноска 91"/>
          <p:cNvSpPr/>
          <p:nvPr/>
        </p:nvSpPr>
        <p:spPr>
          <a:xfrm>
            <a:off x="1395007" y="552759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1686943" y="5499944"/>
            <a:ext cx="3786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Частная собственность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9501" y="5974131"/>
            <a:ext cx="608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Категория земель – земли населенных пунктов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640908"/>
              </p:ext>
            </p:extLst>
          </p:nvPr>
        </p:nvGraphicFramePr>
        <p:xfrm>
          <a:off x="556781" y="1214337"/>
          <a:ext cx="11107419" cy="4663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858"/>
                <a:gridCol w="1812702"/>
                <a:gridCol w="5883148"/>
                <a:gridCol w="3029711"/>
              </a:tblGrid>
              <a:tr h="411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номер, площадь (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собственности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63:05:0102043:80,  13314,0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ул.Заводская,1  (район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западнее ОАО «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Стройизоляция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46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63:05:0102043:84, 40339,0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ул.Заводская,1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собственность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63:05:0102005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630000,0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севернее жилого района «Пристань», вдоль автомагистрали «Сызрань-Октябрьск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63:05:0101015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 110000,0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севернее жилого районе «Пристань», вдоль автомагистрали «Сызрань-Октябрьск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4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63:05:0105004:26, 28004,0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ул.Котовского,32 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63:05:0105035:207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691191,0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Правая волга, район западнее ж/д моста, территория бывшего комбината строительных деталей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446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63:05:0107028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15000,0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Хлебная база, на месте бывшего доломитового карьера Первомайского асфальтового завода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63:05:0107015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25000,0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Первомайский, западнее территории бывшего асфальтового завода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6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63:05:0101017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180000,0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Пристань, восточнее </a:t>
                      </a: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ул.Артиллерийская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63:33:0308002:44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20000,0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 Центрального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въезда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63:05:0106021:257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38737,0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р-не Хлебной базы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32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63:05:0106012:1012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8528,0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пер.Школьный,5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7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D03DB977-4A57-466A-AAB1-A5C85CD5E36C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CB18EB5A-01D3-4894-A2D4-55080EC6DD9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6CA7D9EA-C110-447A-BD62-487B9AAE4F3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EF623321-FB88-4590-A4A6-73DF529196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85AB8DBD-C24B-4861-BD71-6A78FF8E28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AFA3C4FB-BE00-4429-812F-9861289BD2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55A8F3BC-9F80-4617-9B01-E9209F0E00E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F7D40F1A-5767-493D-BD83-62B4B5CD0D8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8901813E-E273-4E22-AC4D-F9A8BE973C0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FED3753-32D1-48AC-AABE-BA820A257F0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4E75FAC-5354-4F82-AF1B-C81158F83DC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91BD28DB-C7C6-4AB3-8CFA-87CA702A8CA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77A09CE3-7B98-40AC-94D5-7D78B254A2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35046B6-8F0F-4DB8-B165-08BFA5AE8B2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5A36C93-0ECC-4A0A-AAC9-C6259A28C56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721F3798-AE13-4382-A960-AD2542CA19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B3D6289-5032-45B8-8F4D-A969FFC02141}"/>
              </a:ext>
            </a:extLst>
          </p:cNvPr>
          <p:cNvSpPr txBox="1"/>
          <p:nvPr/>
        </p:nvSpPr>
        <p:spPr>
          <a:xfrm>
            <a:off x="318975" y="1759789"/>
            <a:ext cx="11653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Уникальные транспортно-логистические условия (наличие и сочетание трех видов транспорта: автомобильного, железнодорожного и водного), что позволяет войти городскому округу в цепочку портово-логистического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хаба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федерального назначения международного транспортного коридора «Север-Юг». 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Единственный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город в Самарской области, находящийся на правом берегу реки Волга, имеющий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 причалов (причальных зон)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класса «Река-море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свободных инвестиционно привлекательных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площадок, расположенных близ акватории Волги, готовых к размещению производств, 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подъездными путями (14 площадок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4">
            <a:extLst>
              <a:ext uri="{FF2B5EF4-FFF2-40B4-BE49-F238E27FC236}">
                <a16:creationId xmlns="" xmlns:a16="http://schemas.microsoft.com/office/drawing/2014/main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CAE48EA4-BA27-437D-B895-0F3ED4C85F7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E423F856-83A6-464D-BA90-21F71D4DE23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BEBAB262-1055-4CF9-81E1-BB6E36F7909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2E4CE38C-08B3-47E2-9D76-337722C6D0E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1A84ED58-73B0-4B4B-93E9-CDB23017246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3A0770EC-9104-4668-91A7-DA372A050D9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3F9F6673-5738-4963-9B00-FB2E7EBF283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0761E051-87D6-4F0E-8798-548A8541309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E7084D1B-8A33-46E6-B9B9-5ECF3CE660B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D43633E6-0906-42C2-8590-ED5BE2E2F2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2B628345-A23C-457D-9DA6-D0538806473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1B1BB6D5-2FDE-4944-9F09-7BAA0C0237C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E058B86F-A5D1-4FCD-8910-4ABA4751E6A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F7A9A888-9EC6-44D4-B100-997BA95EC02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384F50F6-137D-4CB8-81AC-838104CC406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DFE785F7-0C9A-4660-A656-78713C4332D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511"/>
              </p:ext>
            </p:extLst>
          </p:nvPr>
        </p:nvGraphicFramePr>
        <p:xfrm>
          <a:off x="1192483" y="1486339"/>
          <a:ext cx="10113106" cy="442266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801014"/>
                <a:gridCol w="6312092"/>
              </a:tblGrid>
              <a:tr h="186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768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1.Повышение 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инвестиционной привлекательности городского округа и стимулирование предпринимательской деятельности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Создание условий для привлечения инвестиций и формирования благоприятного делового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климата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7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Развитие малого и среднего предпринимательства, социального предпринимательства и самозанятости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71055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2.Разработка направления инвестиционного развития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городского округа, п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ривлечение потенциальных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инвесторов для решения  задач социально - экономического развития городского округа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2.1. Формирование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перечня экономически эффективных инвестиционных проектов (существующих и развитие новых) 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5508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2.2. Поиск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потенциальных инвесторов для реализации инвестиционного проекта: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портово-логистического комплекса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5508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2.3. Сопровождение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поддержка реализуемых инвестиционных проектов на территории городского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13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3.Повышение 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комфортной среды проживания и жизнедеятельности для местных жителей и создание положительного имиджа города для гостей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благоприятной, комфортной и доступной городской среды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1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экологичной и безопасной среды жизнедеятельности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.3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комфортной и благоустроенной социальной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инфраструктуры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952AA40-A42D-4423-BD2E-A26F905518D6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9D252118-5DF0-4A7D-9661-A9E98248E68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00B510AD-A15B-4AF5-B459-6D56F9D548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B1C0B20B-F45E-4C04-B127-623D4857E7E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06F074EB-82A1-4F5E-85B4-71982C3C55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E2FC16EB-37C1-44A9-A782-389A681180A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35DC759E-2FA9-4312-BAFD-A7D244DFE26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93B9D8D4-294E-4835-989F-FBA3EA3D18A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A1106E08-B61C-49DC-BBF8-46F4DB602D1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7A95D4E6-25F9-4B80-9957-0136C21BFFD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FF4380B4-9549-48C5-8C3C-505AB99B0FD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7FE2A41B-E7B9-48D5-B0ED-FCE2E756F7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08397339-5D6E-4418-B99B-DE6E0F1BDEA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FA68A827-A7DA-4362-8AD6-C91AC5F6A62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EF8A4821-C5F4-4722-A6DF-957C6093459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7DD50DC3-2E2D-4375-A6D7-D5008C5910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20714" r="2716" b="28928"/>
          <a:stretch/>
        </p:blipFill>
        <p:spPr bwMode="auto">
          <a:xfrm>
            <a:off x="331674" y="1358028"/>
            <a:ext cx="11570334" cy="345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809" y="4929858"/>
            <a:ext cx="11303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Генеральный план г.о.Октябрьск определяет основные направления территориального планирования и развития городского округа: жилые зоны, общественно-деловые зоны, производственные зоны, зоны транспортной и инженерной структуры, зоны садоводства и дачного хозяйства, рекреационные зоны, зоны специального назначения. Цели территориального планирования направлены на создание благоприятной среды жизнедеятельности и устойчивого развития города, обеспечение экологической безопасности и сохранение природного и культурного наследия.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8C33CC5-D8BE-4DA0-B0A7-2E37750F9C7B}"/>
              </a:ext>
            </a:extLst>
          </p:cNvPr>
          <p:cNvSpPr txBox="1"/>
          <p:nvPr/>
        </p:nvSpPr>
        <p:spPr>
          <a:xfrm>
            <a:off x="4844909" y="1307408"/>
            <a:ext cx="70560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Строительство портово-логистического комплекса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крупного портово-логистического комплекса, нацеленного на формирование транспортно-логистической системы Самарской области и её успешного позиционирования в системе международных и российских транспортных коридоров.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Комплекс планируется на земельном участке в транспортно-доступной черте города, западнее железнодорожного моста через реку Волга, с расстоянием до областного центра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г.о.Самара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154 км и до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г.о.Тольятти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50 км. </a:t>
            </a:r>
          </a:p>
          <a:p>
            <a:pPr algn="just"/>
            <a:endParaRPr lang="ru-RU" sz="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Достаточная глубина реки (8 метров), наличие подъездных железнодорожных и автомобильных путей, близость расположения к автомобильной трассе федерального значения М5 (6 км).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242" r="2555" b="3040"/>
          <a:stretch/>
        </p:blipFill>
        <p:spPr bwMode="auto">
          <a:xfrm>
            <a:off x="659476" y="1460098"/>
            <a:ext cx="4033911" cy="243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5892"/>
              </p:ext>
            </p:extLst>
          </p:nvPr>
        </p:nvGraphicFramePr>
        <p:xfrm>
          <a:off x="970037" y="4138407"/>
          <a:ext cx="10280908" cy="230657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530744"/>
                <a:gridCol w="4750164"/>
              </a:tblGrid>
              <a:tr h="311270"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характеристики,  существующая инфраструктура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1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69,1 </a:t>
                      </a: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 (частная собственность)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11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Магистральный </a:t>
                      </a: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газопровод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811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Водоснабжение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50752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(КОС</a:t>
                      </a: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№2)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44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Электричество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 КВт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44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обрабатываемого транспорта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автомобильный,  железнодорожный,  речной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Перспективный грузооборот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млн. тонн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B11CAB01-4582-424E-9F38-7A47960980BE}"/>
              </a:ext>
            </a:extLst>
          </p:cNvPr>
          <p:cNvGrpSpPr/>
          <p:nvPr/>
        </p:nvGrpSpPr>
        <p:grpSpPr>
          <a:xfrm>
            <a:off x="7528468" y="367068"/>
            <a:ext cx="4525599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="" xmlns:a16="http://schemas.microsoft.com/office/drawing/2014/main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="" xmlns:a16="http://schemas.microsoft.com/office/drawing/2014/main" id="{1ABC88BF-7FFF-7CEC-ED4F-8D01A96F42C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="" xmlns:a16="http://schemas.microsoft.com/office/drawing/2014/main" id="{D72BEB1E-0FF4-B3CE-12D6-B5F405F0FBB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="" xmlns:a16="http://schemas.microsoft.com/office/drawing/2014/main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="" xmlns:a16="http://schemas.microsoft.com/office/drawing/2014/main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="" xmlns:a16="http://schemas.microsoft.com/office/drawing/2014/main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="" xmlns:a16="http://schemas.microsoft.com/office/drawing/2014/main" id="{2AAA3D3D-AB6B-039D-593C-CE836BD00F9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="" xmlns:a16="http://schemas.microsoft.com/office/drawing/2014/main" id="{8592841A-EC18-7464-4393-738EFE00FC2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="" xmlns:a16="http://schemas.microsoft.com/office/drawing/2014/main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="" xmlns:a16="http://schemas.microsoft.com/office/drawing/2014/main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="" xmlns:a16="http://schemas.microsoft.com/office/drawing/2014/main" id="{10C9F72C-2653-BDEF-8D7A-96BE1AC1DF2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="" xmlns:a16="http://schemas.microsoft.com/office/drawing/2014/main" id="{A84094D4-2490-FE38-745B-A941A2F3CA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="" xmlns:a16="http://schemas.microsoft.com/office/drawing/2014/main" id="{D28EB228-BB9F-6664-4FE3-4AFA63D576C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="" xmlns:a16="http://schemas.microsoft.com/office/drawing/2014/main" id="{292183E0-FFB6-F24F-B91B-74EFA0F9AD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="" xmlns:a16="http://schemas.microsoft.com/office/drawing/2014/main" id="{030461B9-C591-AAAE-BC83-4EE747135E5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="" xmlns:a16="http://schemas.microsoft.com/office/drawing/2014/main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="" xmlns:a16="http://schemas.microsoft.com/office/drawing/2014/main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="" xmlns:a16="http://schemas.microsoft.com/office/drawing/2014/main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="" xmlns:a16="http://schemas.microsoft.com/office/drawing/2014/main" id="{D8CDA463-0AD9-0F43-FEAA-F9261DAF5EB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="" xmlns:a16="http://schemas.microsoft.com/office/drawing/2014/main" id="{EABFBE0D-E4C7-1408-20A8-ED3B9F02DBB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="" xmlns:a16="http://schemas.microsoft.com/office/drawing/2014/main" id="{1B9BE5FD-4B6D-A48E-F529-3801F7F4B77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="" xmlns:a16="http://schemas.microsoft.com/office/drawing/2014/main" id="{90878C5D-452D-B7DB-0449-466D24F2600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="" xmlns:a16="http://schemas.microsoft.com/office/drawing/2014/main" id="{F44FA83C-F31A-7E12-F0C1-2E4933325B5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="" xmlns:a16="http://schemas.microsoft.com/office/drawing/2014/main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="" xmlns:a16="http://schemas.microsoft.com/office/drawing/2014/main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="" xmlns:a16="http://schemas.microsoft.com/office/drawing/2014/main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="" xmlns:a16="http://schemas.microsoft.com/office/drawing/2014/main" id="{4AE7C3F8-7488-1AB2-AC8E-F249C8974F3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="" xmlns:a16="http://schemas.microsoft.com/office/drawing/2014/main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="" xmlns:a16="http://schemas.microsoft.com/office/drawing/2014/main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Городской округ Октябрьск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400800" y="1616502"/>
            <a:ext cx="491836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округ Октябрьск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расположен на правом берегу Волги у пересечения реки с железнодорожной магистралью Москва-Самара и автомагистралью М5 Москва – Челябинск в 154 километрах к западу от столицы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площадь муниципального образования 22,92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бщая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протяженность границы 60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севера на юг 3 км, с запада на восток 32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Приграничные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муниципальные образования: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г.о.Сызрань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Сызранский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1674" y="1293542"/>
            <a:ext cx="6069125" cy="521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8C33CC5-D8BE-4DA0-B0A7-2E37750F9C7B}"/>
              </a:ext>
            </a:extLst>
          </p:cNvPr>
          <p:cNvSpPr txBox="1"/>
          <p:nvPr/>
        </p:nvSpPr>
        <p:spPr>
          <a:xfrm>
            <a:off x="9490297" y="2146751"/>
            <a:ext cx="2341341" cy="303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Городской округ Октябрьск является перспективной площадкой для строительства портово-логистического комплекса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цепочке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портово-логистического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хаба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федерального назначения международного транспортного коридора «Север-Юг»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PetuhovaOP\Desktop\313512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0" y="1442481"/>
            <a:ext cx="8868698" cy="50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8C33CC5-D8BE-4DA0-B0A7-2E37750F9C7B}"/>
              </a:ext>
            </a:extLst>
          </p:cNvPr>
          <p:cNvSpPr txBox="1"/>
          <p:nvPr/>
        </p:nvSpPr>
        <p:spPr>
          <a:xfrm>
            <a:off x="4833257" y="1510145"/>
            <a:ext cx="705605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Название проекта: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Создание мультимодального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транспортно-логистического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центра "Октябрьск"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"Торговая компания - Нефтяной Терминал Самара"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мультимодального транспортно-логистического центра "Октябрьск" с возможностью обслуживания нескольких видов транспорта: железнодорожного, автомобильного и речного.</a:t>
            </a:r>
            <a:endParaRPr lang="ru-RU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реализации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2026 – 2030 годы</a:t>
            </a:r>
          </a:p>
          <a:p>
            <a:pPr algn="just"/>
            <a:endParaRPr lang="ru-RU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23 479 </a:t>
            </a:r>
            <a:r>
              <a:rPr lang="ru-RU" spc="-25" dirty="0" smtClean="0">
                <a:latin typeface="Times New Roman" pitchFamily="18" charset="0"/>
                <a:cs typeface="Times New Roman" pitchFamily="18" charset="0"/>
              </a:rPr>
              <a:t>млн.</a:t>
            </a:r>
          </a:p>
          <a:p>
            <a:pPr algn="just"/>
            <a:endParaRPr lang="ru-RU" sz="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новых рабочих мест: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800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Инвестор: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«Нефтяной терминал Самара» 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Имеющаяся инфраструктура: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емельный участок общей площадью  23,92 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/>
          <p:nvPr/>
        </p:nvPicPr>
        <p:blipFill rotWithShape="1">
          <a:blip r:embed="rId16"/>
          <a:srcRect l="11698" t="10831" r="22918" b="50401"/>
          <a:stretch/>
        </p:blipFill>
        <p:spPr bwMode="auto">
          <a:xfrm>
            <a:off x="525913" y="1856508"/>
            <a:ext cx="4167473" cy="2272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2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="" xmlns:a16="http://schemas.microsoft.com/office/drawing/2014/main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4BF54AD4-D0C4-45E9-B9B7-E39C4C8CD3A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="" xmlns:a16="http://schemas.microsoft.com/office/drawing/2014/main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="" xmlns:a16="http://schemas.microsoft.com/office/drawing/2014/main" id="{BBB4B807-0CCD-4D93-84FA-FCF9C153EB4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="" xmlns:a16="http://schemas.microsoft.com/office/drawing/2014/main" id="{4284EF95-C9ED-4733-A038-A700EC6DD6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="" xmlns:a16="http://schemas.microsoft.com/office/drawing/2014/main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="" xmlns:a16="http://schemas.microsoft.com/office/drawing/2014/main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="" xmlns:a16="http://schemas.microsoft.com/office/drawing/2014/main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="" xmlns:a16="http://schemas.microsoft.com/office/drawing/2014/main" id="{E1C285EA-2291-4160-B5D5-C695438D1FF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="" xmlns:a16="http://schemas.microsoft.com/office/drawing/2014/main" id="{979BF305-6E54-4B3F-85F9-0A18227944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="" xmlns:a16="http://schemas.microsoft.com/office/drawing/2014/main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="" xmlns:a16="http://schemas.microsoft.com/office/drawing/2014/main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="" xmlns:a16="http://schemas.microsoft.com/office/drawing/2014/main" id="{76086785-5C11-4211-B98C-4DF63FF9AEA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="" xmlns:a16="http://schemas.microsoft.com/office/drawing/2014/main" id="{4FF9D0E4-2D67-48A6-BDF7-6408E1F4BB6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="" xmlns:a16="http://schemas.microsoft.com/office/drawing/2014/main" id="{32C9C685-3A62-4471-97C4-CF8EFED5B96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="" xmlns:a16="http://schemas.microsoft.com/office/drawing/2014/main" id="{94242B4B-D012-462C-8AF1-B24FDE4F576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="" xmlns:a16="http://schemas.microsoft.com/office/drawing/2014/main" id="{486A2108-071A-4D06-8A2D-34DBD1180E8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="" xmlns:a16="http://schemas.microsoft.com/office/drawing/2014/main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="" xmlns:a16="http://schemas.microsoft.com/office/drawing/2014/main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="" xmlns:a16="http://schemas.microsoft.com/office/drawing/2014/main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="" xmlns:a16="http://schemas.microsoft.com/office/drawing/2014/main" id="{72EB5874-615C-4AA1-9AD7-ABD6D2086B9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="" xmlns:a16="http://schemas.microsoft.com/office/drawing/2014/main" id="{C6E2D66D-3DA7-419E-BA02-D8DF4B55217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="" xmlns:a16="http://schemas.microsoft.com/office/drawing/2014/main" id="{946B9D23-3802-4F2E-BDD5-D54B5281E60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="" xmlns:a16="http://schemas.microsoft.com/office/drawing/2014/main" id="{551BAE26-B13E-4EE6-B1F1-E990402E135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="" xmlns:a16="http://schemas.microsoft.com/office/drawing/2014/main" id="{709FE186-1924-4FF3-A78E-43ABAE20BFB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="" xmlns:a16="http://schemas.microsoft.com/office/drawing/2014/main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="" xmlns:a16="http://schemas.microsoft.com/office/drawing/2014/main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="" xmlns:a16="http://schemas.microsoft.com/office/drawing/2014/main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="" xmlns:a16="http://schemas.microsoft.com/office/drawing/2014/main" id="{DAB956BE-407A-48CF-B68C-7F1FFB93E6C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="" xmlns:a16="http://schemas.microsoft.com/office/drawing/2014/main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="" xmlns:a16="http://schemas.microsoft.com/office/drawing/2014/main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70727"/>
              </p:ext>
            </p:extLst>
          </p:nvPr>
        </p:nvGraphicFramePr>
        <p:xfrm>
          <a:off x="997528" y="1214336"/>
          <a:ext cx="9991067" cy="5224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712"/>
                <a:gridCol w="5058335"/>
                <a:gridCol w="2225153"/>
                <a:gridCol w="2225867"/>
              </a:tblGrid>
              <a:tr h="442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мероприятия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Финансовые ресурсы 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тыс. руб.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 реализации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1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4 МКД (ремонт крыши - ул. Дзержинского 14, ремонт фасада - ул. Пионерская 14 и ул. Станиславского 4,  ремонт инженерных систем – ул. Центральная 7)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1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трех дворовых территорий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3 570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3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трех общественных территорий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18 500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 общего пользования местного значения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Снос аварийного жилья  (11 домов)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много квартирного дома (4 этажа)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общей площадью 2800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 жилой площадью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948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2026-2028 годы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ГБОУ ООШ №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(2 этап)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1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здания СП «Детский сад № 5» ГБОУ СОШ № 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12 077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9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аварийных участков водопроводов протяженностью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4,6 кв.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2026-2027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55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насосной станции № 3 в части замены оборудования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2026-2027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5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специализированной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техники для устранения засоров на сетях водоотведения (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илосос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2026-2027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322075" y="1384561"/>
            <a:ext cx="6043049" cy="4822275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>
            <a:noFill/>
          </a:ln>
          <a:effectLst>
            <a:innerShdw blurRad="177800">
              <a:srgbClr val="4C557A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9" tIns="27725" rIns="55449" bIns="27725" rtlCol="0" anchor="ctr"/>
          <a:lstStyle/>
          <a:p>
            <a:r>
              <a:rPr lang="ru-RU" i="1" dirty="0" smtClean="0"/>
              <a:t>Восстановление кровли гаража добровольной пожарной команды, проект «Огненный щит» - 0,43 млн. руб.</a:t>
            </a:r>
            <a:endParaRPr lang="ru-RU" dirty="0">
              <a:effectLst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58486" y="317478"/>
            <a:ext cx="615990" cy="67291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32"/>
            <a:ext cx="2016340" cy="812101"/>
          </a:xfrm>
          <a:custGeom>
            <a:avLst/>
            <a:gdLst/>
            <a:ahLst/>
            <a:cxnLst/>
            <a:rect l="l" t="t" r="r" b="b"/>
            <a:pathLst>
              <a:path w="3324860" h="1339215">
                <a:moveTo>
                  <a:pt x="0" y="0"/>
                </a:moveTo>
                <a:lnTo>
                  <a:pt x="0" y="281844"/>
                </a:lnTo>
                <a:lnTo>
                  <a:pt x="1663886" y="832330"/>
                </a:lnTo>
                <a:lnTo>
                  <a:pt x="1663886" y="1338775"/>
                </a:lnTo>
                <a:lnTo>
                  <a:pt x="3324841" y="788290"/>
                </a:lnTo>
                <a:lnTo>
                  <a:pt x="3324841" y="510843"/>
                </a:lnTo>
                <a:lnTo>
                  <a:pt x="1663886" y="775075"/>
                </a:lnTo>
                <a:lnTo>
                  <a:pt x="1663886" y="267164"/>
                </a:lnTo>
                <a:lnTo>
                  <a:pt x="0" y="0"/>
                </a:lnTo>
                <a:close/>
              </a:path>
            </a:pathLst>
          </a:custGeom>
          <a:solidFill>
            <a:srgbClr val="E2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792" y="-300821"/>
            <a:ext cx="8357020" cy="1922473"/>
          </a:xfrm>
          <a:prstGeom prst="rect">
            <a:avLst/>
          </a:prstGeom>
        </p:spPr>
        <p:txBody>
          <a:bodyPr vert="horz" wrap="square" lIns="0" tIns="62380" rIns="0" bIns="0" rtlCol="0">
            <a:spAutoFit/>
          </a:bodyPr>
          <a:lstStyle/>
          <a:p>
            <a:pPr marL="7701" marR="3081">
              <a:lnSpc>
                <a:spcPts val="2899"/>
              </a:lnSpc>
              <a:spcBef>
                <a:spcPts val="491"/>
              </a:spcBef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РАЗВИТИЮ ИНФРАСТРУКТУРЫ</a:t>
            </a:r>
            <a:r>
              <a:rPr lang="ru-RU" sz="18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«НАРОДНЫЙ БЮДЖЕТ»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2026 год 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241,1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 РУБ. – СРЕДСТВА МЕСТНОГО БЮДЖЕТА</a:t>
            </a:r>
            <a:r>
              <a:rPr lang="ru-RU" sz="1800" u="sng" dirty="0">
                <a:latin typeface="Trebuchet MS"/>
                <a:cs typeface="Trebuchet MS"/>
              </a:rPr>
              <a:t/>
            </a:r>
            <a:br>
              <a:rPr lang="ru-RU" sz="1800" u="sng" dirty="0">
                <a:latin typeface="Trebuchet MS"/>
                <a:cs typeface="Trebuchet MS"/>
              </a:rPr>
            </a:br>
            <a:endParaRPr lang="ru-RU" sz="1800" spc="6" dirty="0"/>
          </a:p>
        </p:txBody>
      </p:sp>
      <p:pic>
        <p:nvPicPr>
          <p:cNvPr id="2052" name="Picture 4" descr="\\serverdns\Администрация\Ведущий специалист по режимно-секретной работе и  технической защите информации\Доклад И презентация\Фото\Площадь и фонтан\oJDjOdOSlf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1203" r="13409" b="14485"/>
          <a:stretch/>
        </p:blipFill>
        <p:spPr bwMode="auto">
          <a:xfrm>
            <a:off x="6858000" y="3588868"/>
            <a:ext cx="3921162" cy="31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object 2"/>
          <p:cNvSpPr txBox="1"/>
          <p:nvPr/>
        </p:nvSpPr>
        <p:spPr>
          <a:xfrm>
            <a:off x="1495487" y="1908450"/>
            <a:ext cx="3188558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endParaRPr lang="ru-RU" sz="1200" b="1" dirty="0" smtClean="0">
              <a:solidFill>
                <a:srgbClr val="09498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 КЛАДБИЩА,  ПРОЕКТ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«МЕСТО СИЛЫ»</a:t>
            </a:r>
          </a:p>
        </p:txBody>
      </p:sp>
      <p:sp>
        <p:nvSpPr>
          <p:cNvPr id="11" name="object 2"/>
          <p:cNvSpPr txBox="1"/>
          <p:nvPr/>
        </p:nvSpPr>
        <p:spPr>
          <a:xfrm>
            <a:off x="1486851" y="3302902"/>
            <a:ext cx="4017529" cy="76260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lvl="1"/>
            <a:endParaRPr lang="ru-RU" sz="1200" b="1" dirty="0">
              <a:solidFill>
                <a:srgbClr val="094987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НАБЕРЕЖНОЙ, ПРОЕКТ «АМФИТЕАТР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ВОЛНЕ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486852" y="2555686"/>
            <a:ext cx="4878272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r>
              <a:rPr lang="ru-RU" sz="1200" b="1" dirty="0" smtClean="0">
                <a:solidFill>
                  <a:srgbClr val="094987"/>
                </a:solidFill>
                <a:latin typeface="Trebuchet MS"/>
                <a:cs typeface="Trebuchet MS"/>
              </a:rPr>
              <a:t>       </a:t>
            </a:r>
          </a:p>
          <a:p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ФОНТАНА НА ЦЕНТРАЛЬНОЙ ПЛОЩАДИ, ПРОЕКТ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«ВОЗРОЖДЕНИЕ СТРУЙ»</a:t>
            </a:r>
          </a:p>
        </p:txBody>
      </p:sp>
      <p:pic>
        <p:nvPicPr>
          <p:cNvPr id="2050" name="Picture 2" descr="C:\Users\BazarnovaIV\Downloads\Fountain_ic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8" y="2819946"/>
            <a:ext cx="551778" cy="4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zarnovaIV\Downloads\amphitheater_icon_1259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1" y="3374209"/>
            <a:ext cx="580269" cy="6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BazarnovaIV\Downloads\Genesys-Bajo-Confianz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7" y="2168138"/>
            <a:ext cx="554627" cy="5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778241" y="6377941"/>
            <a:ext cx="2804160" cy="298618"/>
          </a:xfrm>
          <a:prstGeom prst="rect">
            <a:avLst/>
          </a:prstGeom>
        </p:spPr>
        <p:txBody>
          <a:bodyPr lIns="55449" tIns="27725" rIns="55449" bIns="27725"/>
          <a:lstStyle/>
          <a:p>
            <a:endParaRPr lang="ru-RU" sz="1900" b="1" dirty="0">
              <a:solidFill>
                <a:srgbClr val="1655BC"/>
              </a:solidFill>
              <a:latin typeface="Trebuchet MS" pitchFamily="34" charset="0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1486852" y="1350902"/>
            <a:ext cx="4017528" cy="6394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r>
              <a:rPr lang="ru-RU" sz="1700" b="1" dirty="0" smtClean="0">
                <a:solidFill>
                  <a:srgbClr val="094987"/>
                </a:solidFill>
                <a:latin typeface="Trebuchet MS"/>
                <a:cs typeface="Trebuchet MS"/>
              </a:rPr>
              <a:t> </a:t>
            </a:r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ДОМА КУЛЬТУРЫ,  ПРОЕКТ «НОВАЯ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ЭПОХА ДОМА КУЛЬТУРЫ</a:t>
            </a:r>
            <a:r>
              <a:rPr lang="ru-RU" sz="1200" b="1" dirty="0">
                <a:latin typeface="Trebuchet MS" panose="020B0603020202020204" pitchFamily="34" charset="0"/>
              </a:rPr>
              <a:t>»</a:t>
            </a:r>
          </a:p>
        </p:txBody>
      </p:sp>
      <p:pic>
        <p:nvPicPr>
          <p:cNvPr id="3" name="Picture 2" descr="C:\Users\BazarnovaIV\Desktop\презентация\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7" y="1450357"/>
            <a:ext cx="962002" cy="6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4" b="7317"/>
          <a:stretch/>
        </p:blipFill>
        <p:spPr bwMode="auto">
          <a:xfrm>
            <a:off x="6940752" y="142894"/>
            <a:ext cx="3838410" cy="3269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9" name="object 2"/>
          <p:cNvSpPr txBox="1"/>
          <p:nvPr/>
        </p:nvSpPr>
        <p:spPr>
          <a:xfrm>
            <a:off x="8378092" y="1114717"/>
            <a:ext cx="963730" cy="26984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r>
              <a:rPr lang="ru-RU" sz="1700" b="1" dirty="0" smtClean="0">
                <a:solidFill>
                  <a:srgbClr val="00408E"/>
                </a:solidFill>
                <a:latin typeface="Trebuchet MS" panose="020B0603020202020204" pitchFamily="34" charset="0"/>
              </a:rPr>
              <a:t> </a:t>
            </a:r>
            <a:endParaRPr lang="ru-RU" sz="1700" b="1" dirty="0">
              <a:solidFill>
                <a:srgbClr val="00408E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object 2"/>
          <p:cNvSpPr txBox="1"/>
          <p:nvPr/>
        </p:nvSpPr>
        <p:spPr>
          <a:xfrm flipV="1">
            <a:off x="1467109" y="4222768"/>
            <a:ext cx="4037271" cy="53177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endParaRPr lang="ru-RU" sz="1700" b="1" u="sng" dirty="0" smtClean="0">
              <a:solidFill>
                <a:srgbClr val="094987"/>
              </a:solidFill>
              <a:latin typeface="Trebuchet MS"/>
              <a:cs typeface="Trebuchet MS"/>
            </a:endParaRPr>
          </a:p>
          <a:p>
            <a:endParaRPr lang="ru-RU" sz="1700" b="1" u="sng" dirty="0">
              <a:solidFill>
                <a:srgbClr val="094987"/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7109" y="4321172"/>
            <a:ext cx="489801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0,43 МЛН. РУБ.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ВОССТАНОВЛЕНИЕ КРОВЛИ ГАРАЖА ДОБРОВОЛЬНОЙ ПОЖАРНОЙ КОМАНДЫ, ПРОЕКТ  «ОГНЕННЫЙ ЩИТ»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7109" y="5236527"/>
            <a:ext cx="4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0,46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ЩЕБЕНЕНИЕ ДОРОГИ (ПЕР. ВЕРХНИЙ), ПРОЕКТ  «ХОРОШАЯ ДОРОГА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\\192.168.1.4\администрация\Управление Экономики\Шигина Н.В\фото\01-08-2025-688c84dbd87f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2" y="5238663"/>
            <a:ext cx="642057" cy="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\\192.168.1.4\администрация\Управление Экономики\Шигина Н.В\фото\1697568183_flomaster-top-p-garazh-risunok-instagram-1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1" y="4190250"/>
            <a:ext cx="777253" cy="7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2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5E5B2141-6AA7-43EB-9320-2EB648F0B05C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30BF88DA-A3F1-4117-8714-0709764E68E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71F075B1-4CC7-4B16-909F-FD43E7870C7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D6D8941E-671C-4BB5-9C7E-1BD47FB3653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D2E1B8E0-9F21-4B5E-8DCD-07514C8E27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2F0A9C46-CD39-4D8E-9D55-7E7EE50C4F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CEADAD12-0CA6-473D-A4E8-BCB8622BE1D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D29A8EE0-4DBE-48F9-BBAD-8C6DDCE2959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D9572E5F-FB56-42CE-A4E1-4A127A7127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85AE890C-0C66-4507-B64B-831DF4E215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01AB980-C249-4960-A8C4-990088CB22E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18834AC-09D1-4100-8898-D0B5AA34E2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07797B3E-DDCE-478C-BC39-74344EAEF3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F68873F7-3D4E-454F-887D-9950350EDE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7C541704-FE23-46EF-9801-A9BDADACB6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7271F9B-F824-4196-81C0-EA4E07CC2E2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bject 35">
            <a:extLst>
              <a:ext uri="{FF2B5EF4-FFF2-40B4-BE49-F238E27FC236}">
                <a16:creationId xmlns:a16="http://schemas.microsoft.com/office/drawing/2014/main" xmlns="" id="{72036419-E231-6484-E28A-73A64E0DDDE1}"/>
              </a:ext>
            </a:extLst>
          </p:cNvPr>
          <p:cNvSpPr/>
          <p:nvPr/>
        </p:nvSpPr>
        <p:spPr>
          <a:xfrm>
            <a:off x="562429" y="1496292"/>
            <a:ext cx="10771300" cy="3349998"/>
          </a:xfrm>
          <a:custGeom>
            <a:avLst/>
            <a:gdLst/>
            <a:ahLst/>
            <a:cxnLst/>
            <a:rect l="l" t="t" r="r" b="b"/>
            <a:pathLst>
              <a:path w="7485380" h="1421129">
                <a:moveTo>
                  <a:pt x="7396111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899"/>
                </a:lnTo>
                <a:lnTo>
                  <a:pt x="0" y="1332090"/>
                </a:lnTo>
                <a:lnTo>
                  <a:pt x="6986" y="1366694"/>
                </a:lnTo>
                <a:lnTo>
                  <a:pt x="26038" y="1394952"/>
                </a:lnTo>
                <a:lnTo>
                  <a:pt x="54296" y="1414004"/>
                </a:lnTo>
                <a:lnTo>
                  <a:pt x="88900" y="1420990"/>
                </a:lnTo>
                <a:lnTo>
                  <a:pt x="7396111" y="1420990"/>
                </a:lnTo>
                <a:lnTo>
                  <a:pt x="7430715" y="1414004"/>
                </a:lnTo>
                <a:lnTo>
                  <a:pt x="7458973" y="1394952"/>
                </a:lnTo>
                <a:lnTo>
                  <a:pt x="7478025" y="1366694"/>
                </a:lnTo>
                <a:lnTo>
                  <a:pt x="7485011" y="1332090"/>
                </a:lnTo>
                <a:lnTo>
                  <a:pt x="7485011" y="88899"/>
                </a:lnTo>
                <a:lnTo>
                  <a:pt x="7478025" y="54296"/>
                </a:lnTo>
                <a:lnTo>
                  <a:pt x="7458973" y="26038"/>
                </a:lnTo>
                <a:lnTo>
                  <a:pt x="7430715" y="6986"/>
                </a:lnTo>
                <a:lnTo>
                  <a:pt x="7396111" y="0"/>
                </a:lnTo>
                <a:close/>
              </a:path>
            </a:pathLst>
          </a:custGeom>
          <a:solidFill>
            <a:srgbClr val="185292"/>
          </a:solidFill>
        </p:spPr>
        <p:txBody>
          <a:bodyPr wrap="square" lIns="0" tIns="0" rIns="0" bIns="0" rtlCol="0"/>
          <a:lstStyle/>
          <a:p>
            <a:pPr algn="ctr"/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мультимодального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транспортно-логистического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«Октябрьск»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"Торговая компания - Нефтяной Терминал Самара"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bject 40">
            <a:extLst>
              <a:ext uri="{FF2B5EF4-FFF2-40B4-BE49-F238E27FC236}">
                <a16:creationId xmlns:a16="http://schemas.microsoft.com/office/drawing/2014/main" xmlns="" id="{BD4D63EC-9B18-9476-5882-E990C5DDE085}"/>
              </a:ext>
            </a:extLst>
          </p:cNvPr>
          <p:cNvSpPr txBox="1"/>
          <p:nvPr/>
        </p:nvSpPr>
        <p:spPr>
          <a:xfrm>
            <a:off x="653937" y="4910036"/>
            <a:ext cx="3413124" cy="131061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23 479,08 </a:t>
            </a:r>
            <a:r>
              <a:rPr sz="3000" b="1" spc="-25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3000" b="1" spc="-25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b="1" spc="-25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sz="3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ОБЪЕМ </a:t>
            </a:r>
            <a:r>
              <a:rPr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bject 40">
            <a:extLst>
              <a:ext uri="{FF2B5EF4-FFF2-40B4-BE49-F238E27FC236}">
                <a16:creationId xmlns:a16="http://schemas.microsoft.com/office/drawing/2014/main" xmlns="" id="{BD4D63EC-9B18-9476-5882-E990C5DDE085}"/>
              </a:ext>
            </a:extLst>
          </p:cNvPr>
          <p:cNvSpPr txBox="1"/>
          <p:nvPr/>
        </p:nvSpPr>
        <p:spPr>
          <a:xfrm>
            <a:off x="4390099" y="4884388"/>
            <a:ext cx="3413124" cy="87459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40">
            <a:extLst>
              <a:ext uri="{FF2B5EF4-FFF2-40B4-BE49-F238E27FC236}">
                <a16:creationId xmlns:a16="http://schemas.microsoft.com/office/drawing/2014/main" xmlns="" id="{BD4D63EC-9B18-9476-5882-E990C5DDE085}"/>
              </a:ext>
            </a:extLst>
          </p:cNvPr>
          <p:cNvSpPr txBox="1"/>
          <p:nvPr/>
        </p:nvSpPr>
        <p:spPr>
          <a:xfrm>
            <a:off x="7991807" y="4846290"/>
            <a:ext cx="3413124" cy="8489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2026 - 2030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="" xmlns:a16="http://schemas.microsoft.com/office/drawing/2014/main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="" xmlns:a16="http://schemas.microsoft.com/office/drawing/2014/main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="" xmlns:a16="http://schemas.microsoft.com/office/drawing/2014/main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3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="" xmlns:a16="http://schemas.microsoft.com/office/drawing/2014/main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="" xmlns:a16="http://schemas.microsoft.com/office/drawing/2014/main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4">
            <a:extLst>
              <a:ext uri="{FF2B5EF4-FFF2-40B4-BE49-F238E27FC236}">
                <a16:creationId xmlns="" xmlns:a16="http://schemas.microsoft.com/office/drawing/2014/main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№1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926990"/>
              </p:ext>
            </p:extLst>
          </p:nvPr>
        </p:nvGraphicFramePr>
        <p:xfrm>
          <a:off x="438642" y="1610879"/>
          <a:ext cx="11392996" cy="4363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708"/>
                <a:gridCol w="5196961"/>
                <a:gridCol w="1052945"/>
                <a:gridCol w="4643382"/>
              </a:tblGrid>
              <a:tr h="343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77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Актуализация инвестиционного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профиля, базы данных о свободных инвестиционных площадках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Ежегодно до 01 июня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г.о.Октябрьск;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по архитектуре, строительству и транспорту Администрации г.о.Октябрьск»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16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и консультационная поддержка субъектов МСП, социальных предпринимателей, самозанятых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граждан, а так же организация и проведение обучающих мероприятий.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г.о.Октябрьск;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«Мой бизнес»;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поддержки предпринимательства 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94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субъектам МСП в целях возмещения затрат в связи с производством товаров, выполнением работ, оказанием услуг в части расходов на приобретение производственного оборудования для создания, и (или) развития, и (или) модернизации производства товаров, работ, услуг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2025-2030 годы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238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Оказание имущественной поддержки субъектам МСП и самозанятым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2024-2026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021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(цель №2)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84701"/>
              </p:ext>
            </p:extLst>
          </p:nvPr>
        </p:nvGraphicFramePr>
        <p:xfrm>
          <a:off x="692309" y="1357755"/>
          <a:ext cx="10836363" cy="526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293"/>
                <a:gridCol w="4297346"/>
                <a:gridCol w="1265054"/>
                <a:gridCol w="4798670"/>
              </a:tblGrid>
              <a:tr h="472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09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регулярных очных встреч с бизнесом городского округа, обсуждение планов развития, возможных мер поддержки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Постоянно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городского округа, инвестиционный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уполномоченный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экономического развития, инвестиций, предпринимательства и торговли Администрации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бизнес»,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поддержки предпринимательства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27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базы потенциальных инвесторов  (внутренних и внешних) и направление </a:t>
                      </a:r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инвестиционных предложений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</a:p>
                    <a:p>
                      <a:pPr algn="l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7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Поддержание в актуальном состоянии соглашения между Администрацией г.о.Октябрьск и собственником земельного участка, расположенного в районе «Правая Волга», о взаимовыгодном сотрудничестве в осуществлении инвестиционной деятельности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Актуализация соглашения, по мере необходимости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Правовой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отдел Администрации г.о.Октябрьск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г.о.Октябрьск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79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совещания с представителями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ОАО «РЖД» , собственником земельного участка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потенциальным инвестором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рамках взаимодействия с целью выработки решения о реализации инвестиционного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проекта – строительство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транспортно-логистического комплекса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06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 потенциально подходящих земельных участков и инфраструктурных объектов (муниципальной собственности) для реализации инвестиционных проектов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г.о.Октябрьск;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по архитектуре, строительству и транспорту Администрации г.о.Октябрьск»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51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Оказание возможной адресной государственной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поддержки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инвесторам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404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Сокращение сроков оказания муниципальных услуг инвестиционной направленности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городского округа Октябрьск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00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="" xmlns:a16="http://schemas.microsoft.com/office/drawing/2014/main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35574"/>
            <a:ext cx="5265503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="" xmlns:a16="http://schemas.microsoft.com/office/drawing/2014/main" id="{B36DE6F5-F4C7-DBAF-3AF7-F37BE77EBE7B}"/>
              </a:ext>
            </a:extLst>
          </p:cNvPr>
          <p:cNvGrpSpPr/>
          <p:nvPr/>
        </p:nvGrpSpPr>
        <p:grpSpPr>
          <a:xfrm>
            <a:off x="4369766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="" xmlns:a16="http://schemas.microsoft.com/office/drawing/2014/main" id="{1702486E-963B-9732-711B-2071DFB01B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="" xmlns:a16="http://schemas.microsoft.com/office/drawing/2014/main" id="{DAAE0CD0-66F3-489B-2E43-26581F61B9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="" xmlns:a16="http://schemas.microsoft.com/office/drawing/2014/main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="" xmlns:a16="http://schemas.microsoft.com/office/drawing/2014/main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="" xmlns:a16="http://schemas.microsoft.com/office/drawing/2014/main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="" xmlns:a16="http://schemas.microsoft.com/office/drawing/2014/main" id="{91A1521B-664A-8EC1-26EA-474B940778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="" xmlns:a16="http://schemas.microsoft.com/office/drawing/2014/main" id="{EA1EB914-C4FB-BF18-AEB8-A8F4D9DAC3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="" xmlns:a16="http://schemas.microsoft.com/office/drawing/2014/main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="" xmlns:a16="http://schemas.microsoft.com/office/drawing/2014/main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="" xmlns:a16="http://schemas.microsoft.com/office/drawing/2014/main" id="{B1279B92-DA67-4134-AE0C-BE0AD32F19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="" xmlns:a16="http://schemas.microsoft.com/office/drawing/2014/main" id="{65906B94-1389-1DDF-92A0-89B936BC64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="" xmlns:a16="http://schemas.microsoft.com/office/drawing/2014/main" id="{DB07808D-52F8-8DE5-2CC5-5D20B395F1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="" xmlns:a16="http://schemas.microsoft.com/office/drawing/2014/main" id="{988CA873-70EC-665C-CA14-E0B296352E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="" xmlns:a16="http://schemas.microsoft.com/office/drawing/2014/main" id="{CD0743B2-511B-80D0-BBEB-6A1DEB1A56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="" xmlns:a16="http://schemas.microsoft.com/office/drawing/2014/main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="" xmlns:a16="http://schemas.microsoft.com/office/drawing/2014/main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="" xmlns:a16="http://schemas.microsoft.com/office/drawing/2014/main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="" xmlns:a16="http://schemas.microsoft.com/office/drawing/2014/main" id="{D3552C64-1139-28E3-92E7-6189A72BAF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="" xmlns:a16="http://schemas.microsoft.com/office/drawing/2014/main" id="{0F89AB17-071C-6813-4291-8907B6A2378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="" xmlns:a16="http://schemas.microsoft.com/office/drawing/2014/main" id="{7B755C44-24A4-2F1A-DEFA-BFE11D40B7F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="" xmlns:a16="http://schemas.microsoft.com/office/drawing/2014/main" id="{8327032A-DB51-7C9D-EFC4-9385B216F20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="" xmlns:a16="http://schemas.microsoft.com/office/drawing/2014/main" id="{B5047B7F-4A50-D8D3-FDD4-09CC6A68DF6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="" xmlns:a16="http://schemas.microsoft.com/office/drawing/2014/main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="" xmlns:a16="http://schemas.microsoft.com/office/drawing/2014/main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="" xmlns:a16="http://schemas.microsoft.com/office/drawing/2014/main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="" xmlns:a16="http://schemas.microsoft.com/office/drawing/2014/main" id="{C0761E03-75D8-D6A6-8D00-584FE44B48D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="" xmlns:a16="http://schemas.microsoft.com/office/drawing/2014/main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557AAE29-8554-943A-F4C2-0FE574F12907}"/>
              </a:ext>
            </a:extLst>
          </p:cNvPr>
          <p:cNvSpPr txBox="1"/>
          <p:nvPr/>
        </p:nvSpPr>
        <p:spPr>
          <a:xfrm>
            <a:off x="5147403" y="427196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840507D0-0853-4DA8-F552-148578F8B3C8}"/>
              </a:ext>
            </a:extLst>
          </p:cNvPr>
          <p:cNvGrpSpPr/>
          <p:nvPr/>
        </p:nvGrpSpPr>
        <p:grpSpPr>
          <a:xfrm>
            <a:off x="6472222" y="4491498"/>
            <a:ext cx="1737606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="" xmlns:a16="http://schemas.microsoft.com/office/drawing/2014/main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="" xmlns:a16="http://schemas.microsoft.com/office/drawing/2014/main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="" xmlns:a16="http://schemas.microsoft.com/office/drawing/2014/main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="" xmlns:a16="http://schemas.microsoft.com/office/drawing/2014/main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="" xmlns:a16="http://schemas.microsoft.com/office/drawing/2014/main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="" xmlns:a16="http://schemas.microsoft.com/office/drawing/2014/main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="" xmlns:a16="http://schemas.microsoft.com/office/drawing/2014/main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="" xmlns:a16="http://schemas.microsoft.com/office/drawing/2014/main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="" xmlns:a16="http://schemas.microsoft.com/office/drawing/2014/main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="" xmlns:a16="http://schemas.microsoft.com/office/drawing/2014/main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="" xmlns:a16="http://schemas.microsoft.com/office/drawing/2014/main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="" xmlns:a16="http://schemas.microsoft.com/office/drawing/2014/main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="" xmlns:a16="http://schemas.microsoft.com/office/drawing/2014/main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="" xmlns:a16="http://schemas.microsoft.com/office/drawing/2014/main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="" xmlns:a16="http://schemas.microsoft.com/office/drawing/2014/main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="" xmlns:a16="http://schemas.microsoft.com/office/drawing/2014/main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="" xmlns:a16="http://schemas.microsoft.com/office/drawing/2014/main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8C8CB9E-EBAE-7CCC-4A57-CBCEB014E4AA}"/>
              </a:ext>
            </a:extLst>
          </p:cNvPr>
          <p:cNvSpPr txBox="1"/>
          <p:nvPr/>
        </p:nvSpPr>
        <p:spPr>
          <a:xfrm>
            <a:off x="8355140" y="4411552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78259651-A62C-CF3C-9ED2-AE9F9CF1959B}"/>
              </a:ext>
            </a:extLst>
          </p:cNvPr>
          <p:cNvGrpSpPr/>
          <p:nvPr/>
        </p:nvGrpSpPr>
        <p:grpSpPr>
          <a:xfrm>
            <a:off x="544747" y="4488731"/>
            <a:ext cx="1737606" cy="1735958"/>
            <a:chOff x="1363840" y="5010746"/>
            <a:chExt cx="1083513" cy="1082485"/>
          </a:xfrm>
        </p:grpSpPr>
        <p:grpSp>
          <p:nvGrpSpPr>
            <p:cNvPr id="43" name="object 106">
              <a:extLst>
                <a:ext uri="{FF2B5EF4-FFF2-40B4-BE49-F238E27FC236}">
                  <a16:creationId xmlns="" xmlns:a16="http://schemas.microsoft.com/office/drawing/2014/main" id="{ADE58473-1FAA-4376-91F6-F1FDB37FBEA4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87" name="object 107">
                <a:extLst>
                  <a:ext uri="{FF2B5EF4-FFF2-40B4-BE49-F238E27FC236}">
                    <a16:creationId xmlns="" xmlns:a16="http://schemas.microsoft.com/office/drawing/2014/main" id="{233DF2AE-C7AE-BEC7-2B82-71C3155E45F7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bject 108">
                <a:extLst>
                  <a:ext uri="{FF2B5EF4-FFF2-40B4-BE49-F238E27FC236}">
                    <a16:creationId xmlns="" xmlns:a16="http://schemas.microsoft.com/office/drawing/2014/main" id="{214D85FD-B571-5F5E-37CC-353E0F1C9D7E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bject 109">
              <a:extLst>
                <a:ext uri="{FF2B5EF4-FFF2-40B4-BE49-F238E27FC236}">
                  <a16:creationId xmlns="" xmlns:a16="http://schemas.microsoft.com/office/drawing/2014/main" id="{F47E2BFE-F119-8547-D388-0FD31BCF93FB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bject 110">
              <a:extLst>
                <a:ext uri="{FF2B5EF4-FFF2-40B4-BE49-F238E27FC236}">
                  <a16:creationId xmlns="" xmlns:a16="http://schemas.microsoft.com/office/drawing/2014/main" id="{6E7036A9-8665-E17D-39D5-592E77D5D51D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111">
              <a:extLst>
                <a:ext uri="{FF2B5EF4-FFF2-40B4-BE49-F238E27FC236}">
                  <a16:creationId xmlns="" xmlns:a16="http://schemas.microsoft.com/office/drawing/2014/main" id="{28774E5A-0939-33DB-1CA2-7643E3883EDE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112">
              <a:extLst>
                <a:ext uri="{FF2B5EF4-FFF2-40B4-BE49-F238E27FC236}">
                  <a16:creationId xmlns="" xmlns:a16="http://schemas.microsoft.com/office/drawing/2014/main" id="{CFCDF3B0-FD2E-92B9-91E9-15D783A0C480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bject 113">
              <a:extLst>
                <a:ext uri="{FF2B5EF4-FFF2-40B4-BE49-F238E27FC236}">
                  <a16:creationId xmlns="" xmlns:a16="http://schemas.microsoft.com/office/drawing/2014/main" id="{CB3E604F-D16E-30CA-88A1-7C67F9915CFC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bject 114">
              <a:extLst>
                <a:ext uri="{FF2B5EF4-FFF2-40B4-BE49-F238E27FC236}">
                  <a16:creationId xmlns="" xmlns:a16="http://schemas.microsoft.com/office/drawing/2014/main" id="{1107D09D-6CA7-A773-C074-CAC5C5EFA5C7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115">
              <a:extLst>
                <a:ext uri="{FF2B5EF4-FFF2-40B4-BE49-F238E27FC236}">
                  <a16:creationId xmlns="" xmlns:a16="http://schemas.microsoft.com/office/drawing/2014/main" id="{A833A197-8537-C600-507A-263D925E1E75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116">
              <a:extLst>
                <a:ext uri="{FF2B5EF4-FFF2-40B4-BE49-F238E27FC236}">
                  <a16:creationId xmlns="" xmlns:a16="http://schemas.microsoft.com/office/drawing/2014/main" id="{9158362A-D91D-C9AB-EF09-8E75D739F01A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117">
              <a:extLst>
                <a:ext uri="{FF2B5EF4-FFF2-40B4-BE49-F238E27FC236}">
                  <a16:creationId xmlns="" xmlns:a16="http://schemas.microsoft.com/office/drawing/2014/main" id="{0D1023DA-B3AD-9683-FAB6-D8EA5103F9FA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118">
              <a:extLst>
                <a:ext uri="{FF2B5EF4-FFF2-40B4-BE49-F238E27FC236}">
                  <a16:creationId xmlns="" xmlns:a16="http://schemas.microsoft.com/office/drawing/2014/main" id="{D81C0BF2-9A54-C40D-8E71-50B068F92E85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119">
              <a:extLst>
                <a:ext uri="{FF2B5EF4-FFF2-40B4-BE49-F238E27FC236}">
                  <a16:creationId xmlns="" xmlns:a16="http://schemas.microsoft.com/office/drawing/2014/main" id="{5A7C9A69-CA43-40DA-537B-7449A38AAAE3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120">
              <a:extLst>
                <a:ext uri="{FF2B5EF4-FFF2-40B4-BE49-F238E27FC236}">
                  <a16:creationId xmlns="" xmlns:a16="http://schemas.microsoft.com/office/drawing/2014/main" id="{45FC4750-8D85-A285-844E-F3F5BA7AFF8F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121">
              <a:extLst>
                <a:ext uri="{FF2B5EF4-FFF2-40B4-BE49-F238E27FC236}">
                  <a16:creationId xmlns="" xmlns:a16="http://schemas.microsoft.com/office/drawing/2014/main" id="{A095AC49-F1E4-B0AB-B414-C03721DBBC7D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bject 122">
              <a:extLst>
                <a:ext uri="{FF2B5EF4-FFF2-40B4-BE49-F238E27FC236}">
                  <a16:creationId xmlns="" xmlns:a16="http://schemas.microsoft.com/office/drawing/2014/main" id="{213EDE99-4548-3112-11BA-D9C208841EBB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370307F6-5D5E-5796-6929-7A6350962CFB}"/>
              </a:ext>
            </a:extLst>
          </p:cNvPr>
          <p:cNvSpPr txBox="1"/>
          <p:nvPr/>
        </p:nvSpPr>
        <p:spPr>
          <a:xfrm>
            <a:off x="2554024" y="4417062"/>
            <a:ext cx="352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C3E6C08-6A61-524D-B2C7-376AAAF57D5B}"/>
              </a:ext>
            </a:extLst>
          </p:cNvPr>
          <p:cNvSpPr txBox="1"/>
          <p:nvPr/>
        </p:nvSpPr>
        <p:spPr>
          <a:xfrm>
            <a:off x="3058052" y="1599455"/>
            <a:ext cx="50128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Октябрьск,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уполномоченный</a:t>
            </a:r>
          </a:p>
          <a:p>
            <a:endParaRPr lang="ru-RU" sz="8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Викторович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Ревин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 (84646) 2 11 50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gozhaya@list.ru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oktyabrsk@mail.ru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="" xmlns:a16="http://schemas.microsoft.com/office/drawing/2014/main" id="{63EB6339-BF02-4B0F-89DB-BCD536F6D14C}"/>
              </a:ext>
            </a:extLst>
          </p:cNvPr>
          <p:cNvSpPr txBox="1"/>
          <p:nvPr/>
        </p:nvSpPr>
        <p:spPr>
          <a:xfrm>
            <a:off x="9143292" y="490967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муниципального образования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857C717E-7602-4F20-83C2-90D766E530F2}"/>
              </a:ext>
            </a:extLst>
          </p:cNvPr>
          <p:cNvSpPr/>
          <p:nvPr/>
        </p:nvSpPr>
        <p:spPr>
          <a:xfrm>
            <a:off x="469931" y="1370186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95" y="249319"/>
            <a:ext cx="807800" cy="8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1" y="1298676"/>
            <a:ext cx="2462133" cy="26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B150C80-1A2C-4834-A97D-6086F25256E1}"/>
              </a:ext>
            </a:extLst>
          </p:cNvPr>
          <p:cNvSpPr txBox="1"/>
          <p:nvPr/>
        </p:nvSpPr>
        <p:spPr>
          <a:xfrm>
            <a:off x="318974" y="1439155"/>
            <a:ext cx="1142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Минерально-сырьевой потенциал городского округа Октябрьск - это строительные камни, глины, пески строительные, асфальтиты и битумы. Кирпично-черепичное сырье, керамзитовое сырье, песчано-гравийные материалы.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начале прошлого столетия разработано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Батракское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месторождение керамзитовой глины. Объем керамзитовой глины по данным геологической разведки составляет 3,73 млн.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Батракское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месторождение расположено в 2 километрах севернее железнодорожной станции Октябрьск Куйбышевской железной дороги.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96F8FB1-DB92-4114-8B7D-91065B7CAF74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67542C28-2E90-48BC-8C96-2FF1D3FECA6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B0FFC844-E4E9-42FA-A294-057824040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4C811B8-28DB-4AA7-BF18-CF47C707F49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572EC1E2-8D29-42AD-8392-B1F85629D31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68DCC96E-2A08-45AB-A560-C3CCF67D9D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59E4DC0-BD34-4C4F-9C2F-D99E3C5B969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A4347E3A-2A6B-4E5D-9485-58CAE446166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C4A1EBE8-3DFC-4AFA-8D05-8F762F7034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53B51C05-56C0-45FC-8F8E-6CF060FC60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CB640F8F-9D55-44D0-A391-F3A1600E40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A115763-BA2B-4781-B5BE-0232F496B72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1912DC7E-9CED-4640-A5EE-489F618E880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932A438-0903-4E29-A73A-CAD60C7B815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7328D8A-BD0F-43D4-89F3-6C098D240A3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2E4C73F-83E0-4DDB-A1C8-5E0E20FD234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:\Users\BazarnovaIV\Desktop\Без имени-1 копия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20788" r="8946"/>
          <a:stretch/>
        </p:blipFill>
        <p:spPr bwMode="auto">
          <a:xfrm>
            <a:off x="497540" y="2970893"/>
            <a:ext cx="7899328" cy="3402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91" y="2970893"/>
            <a:ext cx="3059133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353024"/>
            <a:ext cx="8748825" cy="50879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993D1A9-E626-4A6C-9C60-968BCDCAC4DC}"/>
              </a:ext>
            </a:extLst>
          </p:cNvPr>
          <p:cNvSpPr txBox="1"/>
          <p:nvPr/>
        </p:nvSpPr>
        <p:spPr>
          <a:xfrm>
            <a:off x="761998" y="1969915"/>
            <a:ext cx="617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ГБПОУ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Октябрьский техникум строительных и сервисных технологий им. В.Г.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Кубасова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372 чел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выпускников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36935FE8-B426-4505-9319-A3C7A6C4D2B8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2D5571F1-BA69-4B7F-831F-F3C2F0B542F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95B65261-9CE7-4907-94DC-D3993B361E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E9CBDC72-5D78-476C-B556-56012E7D74D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667AA36E-5717-47B2-A1F6-AB3E9C2707D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B6E145E2-AFA4-4D2C-9E28-29BDA91C98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27A0F2D6-E2EB-41E5-B5A3-C09BE559C80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1525EEE0-AD70-46C1-B091-0F3F49CC7E5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B8250306-A581-4B0A-A5AE-6FFD88EE3B3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C989A64B-C8A6-4D3A-9DF7-6A2D0416CA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96D96FA0-0087-461F-9F02-9375554D99B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78047F55-E839-4311-A27D-60DB72717C0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5F0BC8E5-F13F-41A1-A181-C7612B472F7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68EE01B-6537-4D30-ACB7-383C8D859F6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F47721FF-41A9-441A-AE59-29B9F4D0686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2AE618B4-9509-4E40-9E40-19BF3EA1381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27078"/>
              </p:ext>
            </p:extLst>
          </p:nvPr>
        </p:nvGraphicFramePr>
        <p:xfrm>
          <a:off x="4364181" y="3599258"/>
          <a:ext cx="7536874" cy="2266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9174"/>
                <a:gridCol w="1787700"/>
              </a:tblGrid>
              <a:tr h="54325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образовательной программы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обучения</a:t>
                      </a:r>
                    </a:p>
                  </a:txBody>
                  <a:tcPr marL="68580" marR="68580" marT="0" marB="0" anchor="ctr"/>
                </a:tc>
              </a:tr>
              <a:tr h="353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08.01.27 Мастер строительных работ  (50 человек – 1 год 10 мес.)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08.01.29 Мастер по ремонту и обслуживанию инженерных систем  жилищно-коммунального хозяйства (50 человек – 1 год 10 мес.)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08.01.31 Электромонтажник электрических сетей и электрического оборудования  (25 человек – 1 год 10 мес.)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32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08.02.14 Эксплуатация и обслуживание многоквартирного дома (25 человек – 2 год 10 мес.)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8974" y="5909602"/>
            <a:ext cx="11295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границах транспортной доступности в  </a:t>
            </a:r>
            <a:r>
              <a:rPr lang="ru-RU" b="1" dirty="0" err="1"/>
              <a:t>г.о.Сызрань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(14 км </a:t>
            </a:r>
            <a:r>
              <a:rPr lang="ru-RU" b="1" dirty="0"/>
              <a:t>от г.о.Октябрьск)  трудоспособное население  - </a:t>
            </a:r>
            <a:r>
              <a:rPr lang="ru-RU" dirty="0"/>
              <a:t> 100 043 </a:t>
            </a:r>
            <a:r>
              <a:rPr lang="ru-RU" dirty="0" smtClean="0"/>
              <a:t> </a:t>
            </a:r>
            <a:r>
              <a:rPr lang="ru-RU" b="1" dirty="0" smtClean="0"/>
              <a:t>чел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6136" y="1265971"/>
            <a:ext cx="7118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Трудоспособное население г.о.Октябрьск </a:t>
            </a:r>
            <a:endParaRPr lang="ru-RU" sz="2000" b="1" dirty="0" smtClean="0"/>
          </a:p>
          <a:p>
            <a:r>
              <a:rPr lang="ru-RU" sz="2000" b="1" dirty="0" smtClean="0"/>
              <a:t>– 11496 человек, из них трудоустроено 11255 человек.</a:t>
            </a:r>
          </a:p>
          <a:p>
            <a:endParaRPr lang="ru-RU" sz="2000" b="1" dirty="0"/>
          </a:p>
        </p:txBody>
      </p:sp>
      <p:pic>
        <p:nvPicPr>
          <p:cNvPr id="43" name="Рисунок 42" descr="http://tehnikum-stroit.minobr63.ru/wp-content/uploads/2018/09/JYqlP9FTFFs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500776"/>
            <a:ext cx="3240980" cy="2262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07" y="1352126"/>
            <a:ext cx="5493260" cy="18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975" y="2847125"/>
            <a:ext cx="3939516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Основная доля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СМСП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относится к следующим отраслям: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торговля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оптовая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розничная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37%;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транспортировка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хранение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10 %;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12 %;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обрабатывающие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производства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%.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709" y="1135368"/>
            <a:ext cx="102178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экономики городского округа Октябрьск</a:t>
            </a:r>
          </a:p>
          <a:p>
            <a:pPr algn="ctr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СМСП на 01.01.2026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455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89342736"/>
              </p:ext>
            </p:extLst>
          </p:nvPr>
        </p:nvGraphicFramePr>
        <p:xfrm>
          <a:off x="4142509" y="1814945"/>
          <a:ext cx="7911558" cy="463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4402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CDE207B-2858-4C96-9697-288975F17C2A}"/>
              </a:ext>
            </a:extLst>
          </p:cNvPr>
          <p:cNvSpPr txBox="1"/>
          <p:nvPr/>
        </p:nvSpPr>
        <p:spPr>
          <a:xfrm>
            <a:off x="318974" y="1177999"/>
            <a:ext cx="1142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показатели предпринимательской и инвестиционной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38023276"/>
              </p:ext>
            </p:extLst>
          </p:nvPr>
        </p:nvGraphicFramePr>
        <p:xfrm>
          <a:off x="2134710" y="1588675"/>
          <a:ext cx="3352074" cy="2617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19642855"/>
              </p:ext>
            </p:extLst>
          </p:nvPr>
        </p:nvGraphicFramePr>
        <p:xfrm>
          <a:off x="318974" y="4021410"/>
          <a:ext cx="3459650" cy="253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50635218"/>
              </p:ext>
            </p:extLst>
          </p:nvPr>
        </p:nvGraphicFramePr>
        <p:xfrm>
          <a:off x="6300204" y="1578109"/>
          <a:ext cx="3576916" cy="241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2370576622"/>
              </p:ext>
            </p:extLst>
          </p:nvPr>
        </p:nvGraphicFramePr>
        <p:xfrm>
          <a:off x="7920071" y="3999399"/>
          <a:ext cx="3634188" cy="251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3676496111"/>
              </p:ext>
            </p:extLst>
          </p:nvPr>
        </p:nvGraphicFramePr>
        <p:xfrm>
          <a:off x="4028316" y="4125905"/>
          <a:ext cx="4009839" cy="252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101030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0E6E203-DF38-4991-B6CD-A96FB2A8AD3A}"/>
              </a:ext>
            </a:extLst>
          </p:cNvPr>
          <p:cNvSpPr txBox="1"/>
          <p:nvPr/>
        </p:nvSpPr>
        <p:spPr>
          <a:xfrm>
            <a:off x="275421" y="2200390"/>
            <a:ext cx="6857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 </a:t>
            </a:r>
            <a:r>
              <a:rPr lang="ru-RU" dirty="0"/>
              <a:t>В 2025 году команда </a:t>
            </a:r>
            <a:r>
              <a:rPr lang="ru-RU" dirty="0" err="1"/>
              <a:t>г.о</a:t>
            </a:r>
            <a:r>
              <a:rPr lang="ru-RU" dirty="0"/>
              <a:t>. Октябрьск одержала победу на </a:t>
            </a:r>
            <a:r>
              <a:rPr lang="en-US" dirty="0"/>
              <a:t>X</a:t>
            </a:r>
            <a:r>
              <a:rPr lang="ru-RU" dirty="0"/>
              <a:t> Всероссийском конкурсе с проектом «Аллея мечты».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Благоустройство комфортной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городской среды.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год.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122,2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млн.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Источники финансирования: </a:t>
            </a:r>
            <a:r>
              <a:rPr lang="ru-RU" dirty="0" smtClean="0"/>
              <a:t>федеральный </a:t>
            </a:r>
            <a:r>
              <a:rPr lang="ru-RU" dirty="0"/>
              <a:t>бюджет 76,5 млн.руб., областной бюджет 43,9 млн.руб., местный бюджет 1,8 млн.руб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4109" y="1358313"/>
            <a:ext cx="8285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проекта «Аллея мечты»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\\Serverdns\администрация\Ведущий специалист по режимно-секретной работе и  технической защите информации\Доклад И презентация\Фото\ФОТО\Фото к докладу Стариченко\аллея мечты 2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12488" r="11299" b="12776"/>
          <a:stretch/>
        </p:blipFill>
        <p:spPr bwMode="auto">
          <a:xfrm>
            <a:off x="7075679" y="2200391"/>
            <a:ext cx="4581766" cy="3246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4109" y="1358313"/>
            <a:ext cx="8285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проекта «Сквер у Парка Поколений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ул. Мира и ул. Мичурина»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8972" r="14582"/>
          <a:stretch/>
        </p:blipFill>
        <p:spPr bwMode="auto">
          <a:xfrm>
            <a:off x="7273002" y="2262196"/>
            <a:ext cx="4781065" cy="3529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higinaNV\Downloads\2026-05-21_09-29-47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262196"/>
            <a:ext cx="6844774" cy="371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31674" y="124757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F1D33F2E-6437-41B6-ADE3-2690973FAC1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39" name="object 6">
              <a:extLst>
                <a:ext uri="{FF2B5EF4-FFF2-40B4-BE49-F238E27FC236}">
                  <a16:creationId xmlns="" xmlns:a16="http://schemas.microsoft.com/office/drawing/2014/main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="" xmlns:a16="http://schemas.microsoft.com/office/drawing/2014/main" id="{38512CB8-04DF-4DFC-8346-49F02E77EB5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="" xmlns:a16="http://schemas.microsoft.com/office/drawing/2014/main" id="{A7E30B21-9112-4ECD-B26E-270FE9F7D11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="" xmlns:a16="http://schemas.microsoft.com/office/drawing/2014/main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="" xmlns:a16="http://schemas.microsoft.com/office/drawing/2014/main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="" xmlns:a16="http://schemas.microsoft.com/office/drawing/2014/main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="" xmlns:a16="http://schemas.microsoft.com/office/drawing/2014/main" id="{716E3B84-7D7C-4C39-9292-F7F183A05AC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="" xmlns:a16="http://schemas.microsoft.com/office/drawing/2014/main" id="{762DFBDA-60DF-487B-A089-1636AE7749B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="" xmlns:a16="http://schemas.microsoft.com/office/drawing/2014/main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="" xmlns:a16="http://schemas.microsoft.com/office/drawing/2014/main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="" xmlns:a16="http://schemas.microsoft.com/office/drawing/2014/main" id="{ACA3613A-4870-445F-9198-3BD9A6FFBE8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="" xmlns:a16="http://schemas.microsoft.com/office/drawing/2014/main" id="{AA30F9AA-B223-4492-B566-97671E01D72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="" xmlns:a16="http://schemas.microsoft.com/office/drawing/2014/main" id="{EBCF2FC5-7600-44EB-9EFF-128BFC53CC0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="" xmlns:a16="http://schemas.microsoft.com/office/drawing/2014/main" id="{84C5C46C-8818-4658-90FD-BE40916AC24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="" xmlns:a16="http://schemas.microsoft.com/office/drawing/2014/main" id="{033C0EEB-EB44-4D27-8831-C01B8E3F79C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="" xmlns:a16="http://schemas.microsoft.com/office/drawing/2014/main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="" xmlns:a16="http://schemas.microsoft.com/office/drawing/2014/main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="" xmlns:a16="http://schemas.microsoft.com/office/drawing/2014/main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="" xmlns:a16="http://schemas.microsoft.com/office/drawing/2014/main" id="{0D7C5F51-703A-4198-8DBA-A9AE7FA76F8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="" xmlns:a16="http://schemas.microsoft.com/office/drawing/2014/main" id="{B7ABA893-F13A-4CA7-9FAC-81565E9298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="" xmlns:a16="http://schemas.microsoft.com/office/drawing/2014/main" id="{07B77421-5DBB-4605-8114-1296EC345D1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="" xmlns:a16="http://schemas.microsoft.com/office/drawing/2014/main" id="{D69598F2-B798-4A29-8910-7DC7D75FFE0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="" xmlns:a16="http://schemas.microsoft.com/office/drawing/2014/main" id="{A23CFDF9-BFCC-4130-8CD1-B34D51A9A88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="" xmlns:a16="http://schemas.microsoft.com/office/drawing/2014/main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="" xmlns:a16="http://schemas.microsoft.com/office/drawing/2014/main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="" xmlns:a16="http://schemas.microsoft.com/office/drawing/2014/main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="" xmlns:a16="http://schemas.microsoft.com/office/drawing/2014/main" id="{96BE08B2-B031-4483-BED7-BB9AF4A470A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="" xmlns:a16="http://schemas.microsoft.com/office/drawing/2014/main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="" xmlns:a16="http://schemas.microsoft.com/office/drawing/2014/main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309" y="1474520"/>
            <a:ext cx="1111019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Выгодное географическое положение: место пересечения железнодорожных путей между Европой и Азией, речного пути из верховьев Волги в Каспийское море и Волго-Донской канал в Черное море и автодороги федерального значения М5 «Москва-Челябинск»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Минерально-сырьевой потенциал: кирпично-черепичное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сырье, керамзитовое сырье, песчано-гравийные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материалы. Запасы керамзитовой глины – 3,73 млн.м3. Это позволяет развивать строительную отрасль.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Кадровый потенциал: 11496 человек (население трудоспособного возраста)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учебного заведения среднего звена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ГБПОУ «Октябрьский техникум строительных и сервисных технологий им. В.Г.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Кубасова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(выпуск 170 человек)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отрасли для возможного развития: транспортировка и хранение; промышленное производство; строительство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4841</TotalTime>
  <Words>2813</Words>
  <Application>Microsoft Office PowerPoint</Application>
  <PresentationFormat>Произвольный</PresentationFormat>
  <Paragraphs>551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МЕРОПРИЯТИЯ ПО РАЗВИТИЮ ИНФРАСТРУКТУРЫ ПРОЕКТ «НАРОДНЫЙ БЮДЖЕТ» на 2026 год  241,1 ТЫС. РУБ. – СРЕДСТВА МЕСТНОГО БЮДЖЕТА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ShiginaNV</cp:lastModifiedBy>
  <cp:revision>323</cp:revision>
  <cp:lastPrinted>2026-05-20T12:29:20Z</cp:lastPrinted>
  <dcterms:created xsi:type="dcterms:W3CDTF">2023-11-14T08:11:22Z</dcterms:created>
  <dcterms:modified xsi:type="dcterms:W3CDTF">2026-05-22T05:15:06Z</dcterms:modified>
</cp:coreProperties>
</file>