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93" r:id="rId4"/>
    <p:sldId id="259" r:id="rId5"/>
    <p:sldId id="297" r:id="rId6"/>
    <p:sldId id="289" r:id="rId7"/>
    <p:sldId id="263" r:id="rId8"/>
    <p:sldId id="307" r:id="rId9"/>
    <p:sldId id="264" r:id="rId10"/>
    <p:sldId id="271" r:id="rId11"/>
    <p:sldId id="292" r:id="rId12"/>
    <p:sldId id="296" r:id="rId13"/>
    <p:sldId id="267" r:id="rId14"/>
    <p:sldId id="295" r:id="rId15"/>
    <p:sldId id="269" r:id="rId16"/>
    <p:sldId id="270" r:id="rId17"/>
    <p:sldId id="272" r:id="rId18"/>
    <p:sldId id="273" r:id="rId19"/>
    <p:sldId id="274" r:id="rId20"/>
    <p:sldId id="299" r:id="rId21"/>
    <p:sldId id="301" r:id="rId22"/>
    <p:sldId id="275" r:id="rId23"/>
    <p:sldId id="308" r:id="rId24"/>
    <p:sldId id="278" r:id="rId25"/>
    <p:sldId id="279" r:id="rId26"/>
    <p:sldId id="280" r:id="rId27"/>
    <p:sldId id="303" r:id="rId28"/>
    <p:sldId id="287" r:id="rId29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185292"/>
    <a:srgbClr val="3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9467" autoAdjust="0"/>
  </p:normalViewPr>
  <p:slideViewPr>
    <p:cSldViewPr snapToGrid="0">
      <p:cViewPr>
        <p:scale>
          <a:sx n="69" d="100"/>
          <a:sy n="69" d="100"/>
        </p:scale>
        <p:origin x="-510" y="-9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2.9956488734979424E-2"/>
                  <c:y val="6.89778653988867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557190631731449E-2"/>
                  <c:y val="6.16409894005143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9218370336933645E-2"/>
                  <c:y val="-6.6887816854987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9303792409207242E-2"/>
                  <c:y val="5.17557530870170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7432655162179961E-4"/>
                  <c:y val="2.50538008775741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4.729689923188176E-4"/>
                  <c:y val="1.52223438435467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8.5558292875123187E-3"/>
                  <c:y val="7.36668138217499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5273994256330938E-2"/>
                  <c:y val="4.61875458419761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1.8915855497185833E-2"/>
                  <c:y val="-0.14844852178255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1.8459758498160277E-2"/>
                  <c:y val="-2.1530502138644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Лист1!$A$2:$A$15</c:f>
              <c:strCache>
                <c:ptCount val="14"/>
                <c:pt idx="0">
                  <c:v>Сельское хозяйство - 6</c:v>
                </c:pt>
                <c:pt idx="1">
                  <c:v>Обрабатывающие производства - 26</c:v>
                </c:pt>
                <c:pt idx="2">
                  <c:v>Строительство - 48</c:v>
                </c:pt>
                <c:pt idx="3">
                  <c:v>Торговля - 145</c:v>
                </c:pt>
                <c:pt idx="4">
                  <c:v>Транспортировка и хранение - 40</c:v>
                </c:pt>
                <c:pt idx="5">
                  <c:v>Деятельность гостиниц, общественное питание - 20</c:v>
                </c:pt>
                <c:pt idx="6">
                  <c:v>Деятельность в области информатизации и связи -8</c:v>
                </c:pt>
                <c:pt idx="7">
                  <c:v>Деятельность по операциям с недвиж.имуществом - 17</c:v>
                </c:pt>
                <c:pt idx="8">
                  <c:v>Деятельность профессиональная, научная и техническая -6</c:v>
                </c:pt>
                <c:pt idx="9">
                  <c:v>Деятельность административная - 4</c:v>
                </c:pt>
                <c:pt idx="10">
                  <c:v>Образование - 10</c:v>
                </c:pt>
                <c:pt idx="11">
                  <c:v>Деятельность в области здравоохранения и социальных услуг - 2</c:v>
                </c:pt>
                <c:pt idx="12">
                  <c:v>Деятельность в области культуры, спорта, организации досуга -9</c:v>
                </c:pt>
                <c:pt idx="13">
                  <c:v>Предоставление прочих видов услуг - 61</c:v>
                </c:pt>
              </c:strCache>
            </c:strRef>
          </c:cat>
          <c:val>
            <c:numRef>
              <c:f>Лист1!$B$2:$B$15</c:f>
              <c:numCache>
                <c:formatCode>0%</c:formatCode>
                <c:ptCount val="14"/>
                <c:pt idx="0">
                  <c:v>0.01</c:v>
                </c:pt>
                <c:pt idx="1">
                  <c:v>7.0000000000000007E-2</c:v>
                </c:pt>
                <c:pt idx="2">
                  <c:v>0.12</c:v>
                </c:pt>
                <c:pt idx="3">
                  <c:v>0.37</c:v>
                </c:pt>
                <c:pt idx="4">
                  <c:v>0.1</c:v>
                </c:pt>
                <c:pt idx="5">
                  <c:v>0.05</c:v>
                </c:pt>
                <c:pt idx="6">
                  <c:v>0.02</c:v>
                </c:pt>
                <c:pt idx="7">
                  <c:v>0.04</c:v>
                </c:pt>
                <c:pt idx="8">
                  <c:v>0.01</c:v>
                </c:pt>
                <c:pt idx="9">
                  <c:v>0.01</c:v>
                </c:pt>
                <c:pt idx="10">
                  <c:v>0.02</c:v>
                </c:pt>
                <c:pt idx="11">
                  <c:v>0.01</c:v>
                </c:pt>
                <c:pt idx="12">
                  <c:v>0.02</c:v>
                </c:pt>
                <c:pt idx="13">
                  <c:v>0.15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6509514308054132"/>
          <c:y val="9.8146753070602472E-2"/>
          <c:w val="0.43490485691945885"/>
          <c:h val="0.82230742914309951"/>
        </c:manualLayout>
      </c:layout>
      <c:overlay val="0"/>
      <c:txPr>
        <a:bodyPr/>
        <a:lstStyle/>
        <a:p>
          <a:pPr>
            <a:defRPr sz="9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Объем инвестиций в основной капитал, млн. руб.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2052389058236782"/>
          <c:y val="3.881754721241489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16168915125383"/>
          <c:y val="0.24769224715010052"/>
          <c:w val="0.50802398753726763"/>
          <c:h val="0.611654892138033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6.30785142201742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360.7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5773983509910582E-3"/>
                  <c:y val="-1.45569622671281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495.7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7886991754954597E-3"/>
                  <c:y val="9.7043868031037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567.5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47922688"/>
        <c:axId val="40913728"/>
      </c:barChart>
      <c:catAx>
        <c:axId val="47922688"/>
        <c:scaling>
          <c:orientation val="minMax"/>
        </c:scaling>
        <c:delete val="1"/>
        <c:axPos val="b"/>
        <c:majorTickMark val="none"/>
        <c:minorTickMark val="none"/>
        <c:tickLblPos val="none"/>
        <c:crossAx val="40913728"/>
        <c:crosses val="autoZero"/>
        <c:auto val="1"/>
        <c:lblAlgn val="ctr"/>
        <c:lblOffset val="100"/>
        <c:noMultiLvlLbl val="0"/>
      </c:catAx>
      <c:valAx>
        <c:axId val="40913728"/>
        <c:scaling>
          <c:orientation val="minMax"/>
          <c:max val="600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47922688"/>
        <c:crosses val="autoZero"/>
        <c:crossBetween val="between"/>
        <c:majorUnit val="100"/>
      </c:valAx>
    </c:plotArea>
    <c:legend>
      <c:legendPos val="r"/>
      <c:layout>
        <c:manualLayout>
          <c:xMode val="edge"/>
          <c:yMode val="edge"/>
          <c:x val="0.69964087904980676"/>
          <c:y val="0.3709180923009448"/>
          <c:w val="0.23595123496676992"/>
          <c:h val="0.40402074904876006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Численность занятых в сфере малого и среднего предпринимательства , чел.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2002021034797976"/>
          <c:y val="5.0108047944327225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22186055072619"/>
          <c:y val="0.39734932371890125"/>
          <c:w val="0.52941829375803906"/>
          <c:h val="0.535535877954155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3649450616951082E-17"/>
                  <c:y val="-4.00864383554617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2287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1270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1253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8"/>
        <c:axId val="48083456"/>
        <c:axId val="40915456"/>
      </c:barChart>
      <c:catAx>
        <c:axId val="48083456"/>
        <c:scaling>
          <c:orientation val="minMax"/>
        </c:scaling>
        <c:delete val="1"/>
        <c:axPos val="b"/>
        <c:majorTickMark val="none"/>
        <c:minorTickMark val="none"/>
        <c:tickLblPos val="none"/>
        <c:crossAx val="40915456"/>
        <c:crosses val="autoZero"/>
        <c:auto val="1"/>
        <c:lblAlgn val="ctr"/>
        <c:lblOffset val="100"/>
        <c:noMultiLvlLbl val="0"/>
      </c:catAx>
      <c:valAx>
        <c:axId val="409154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48083456"/>
        <c:crosses val="autoZero"/>
        <c:crossBetween val="between"/>
        <c:majorUnit val="500"/>
      </c:valAx>
    </c:plotArea>
    <c:legend>
      <c:legendPos val="r"/>
      <c:layout>
        <c:manualLayout>
          <c:xMode val="edge"/>
          <c:yMode val="edge"/>
          <c:x val="0.71999306288208365"/>
          <c:y val="0.40560728784074962"/>
          <c:w val="0.22861445521945861"/>
          <c:h val="0.41722762034513006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Оборот СМСП, </a:t>
            </a:r>
            <a:r>
              <a:rPr lang="ru-RU" sz="1600" b="1" i="0" u="none" strike="noStrike" baseline="0" dirty="0" smtClean="0">
                <a:effectLst/>
              </a:rPr>
              <a:t>₽</a:t>
            </a:r>
            <a:r>
              <a:rPr lang="ru-RU" sz="2160" b="1" i="0" u="none" strike="noStrike" baseline="0" dirty="0" smtClean="0">
                <a:effectLst/>
              </a:rPr>
              <a:t> </a:t>
            </a:r>
            <a:r>
              <a:rPr lang="ru-RU" sz="1600" b="1" i="0" u="none" strike="noStrike" baseline="0" dirty="0" smtClean="0">
                <a:effectLst/>
              </a:rPr>
              <a:t>млн</a:t>
            </a: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799723560743401"/>
          <c:y val="3.151007702187595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552141565527405"/>
          <c:y val="0.23904321842768855"/>
          <c:w val="0.50655033554044859"/>
          <c:h val="0.682247338390934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4.72651155328138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3706.9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1010893182842424E-3"/>
                  <c:y val="-3.15100770218759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3163.2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7.1010893182842424E-3"/>
                  <c:y val="-3.15100770218759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3637.4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"/>
        <c:axId val="47922176"/>
        <c:axId val="40917184"/>
      </c:barChart>
      <c:catAx>
        <c:axId val="47922176"/>
        <c:scaling>
          <c:orientation val="minMax"/>
        </c:scaling>
        <c:delete val="1"/>
        <c:axPos val="b"/>
        <c:majorTickMark val="none"/>
        <c:minorTickMark val="none"/>
        <c:tickLblPos val="none"/>
        <c:crossAx val="40917184"/>
        <c:crosses val="autoZero"/>
        <c:auto val="1"/>
        <c:lblAlgn val="ctr"/>
        <c:lblOffset val="100"/>
        <c:noMultiLvlLbl val="0"/>
      </c:catAx>
      <c:valAx>
        <c:axId val="409171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47922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822883176457091"/>
          <c:y val="0.41929326453495347"/>
          <c:w val="0.22111953425800321"/>
          <c:h val="0.43728419525661716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600" b="1" i="0" u="none" strike="noStrike" baseline="0" dirty="0" smtClean="0">
                <a:effectLst/>
              </a:rPr>
              <a:t>Количество СМСП , ед</a:t>
            </a: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9205665749818115"/>
          <c:y val="4.046494863221702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6392542264274627"/>
          <c:y val="0.26436841831612878"/>
          <c:w val="0.49612718910746867"/>
          <c:h val="0.59347280937163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8.59880158434611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0483772441051416E-2"/>
                  <c:y val="-2.52905928951356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494590813683827E-3"/>
                  <c:y val="-4.04649486322170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455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2"/>
        <c:axId val="48085504"/>
        <c:axId val="48234496"/>
      </c:barChart>
      <c:catAx>
        <c:axId val="48085504"/>
        <c:scaling>
          <c:orientation val="minMax"/>
        </c:scaling>
        <c:delete val="1"/>
        <c:axPos val="b"/>
        <c:majorTickMark val="none"/>
        <c:minorTickMark val="none"/>
        <c:tickLblPos val="none"/>
        <c:crossAx val="48234496"/>
        <c:crosses val="autoZero"/>
        <c:auto val="1"/>
        <c:lblAlgn val="ctr"/>
        <c:lblOffset val="100"/>
        <c:noMultiLvlLbl val="0"/>
      </c:catAx>
      <c:valAx>
        <c:axId val="48234496"/>
        <c:scaling>
          <c:orientation val="minMax"/>
          <c:max val="500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48085504"/>
        <c:crosses val="autoZero"/>
        <c:crossBetween val="between"/>
        <c:majorUnit val="100"/>
      </c:valAx>
    </c:plotArea>
    <c:legend>
      <c:legendPos val="r"/>
      <c:layout>
        <c:manualLayout>
          <c:xMode val="edge"/>
          <c:yMode val="edge"/>
          <c:x val="0.7533022507366155"/>
          <c:y val="0.41150622407465332"/>
          <c:w val="0.23631484483557205"/>
          <c:h val="0.42293675584227575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Количество самозанятых, чел.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6392542264274627"/>
          <c:y val="0.26436841831612878"/>
          <c:w val="0.49612718910746867"/>
          <c:h val="0.593472809371637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7109506499861104E-2"/>
                  <c:y val="-2.539685079050197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1251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5836047282696445E-2"/>
                  <c:y val="-2.56380087629641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1557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4218512042145529E-3"/>
                  <c:y val="3.38360852727942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1986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2"/>
        <c:axId val="48002048"/>
        <c:axId val="48236224"/>
      </c:barChart>
      <c:catAx>
        <c:axId val="48002048"/>
        <c:scaling>
          <c:orientation val="minMax"/>
        </c:scaling>
        <c:delete val="1"/>
        <c:axPos val="b"/>
        <c:majorTickMark val="none"/>
        <c:minorTickMark val="none"/>
        <c:tickLblPos val="none"/>
        <c:crossAx val="48236224"/>
        <c:crossesAt val="0"/>
        <c:auto val="1"/>
        <c:lblAlgn val="ctr"/>
        <c:lblOffset val="100"/>
        <c:noMultiLvlLbl val="0"/>
      </c:catAx>
      <c:valAx>
        <c:axId val="48236224"/>
        <c:scaling>
          <c:orientation val="minMax"/>
          <c:max val="2000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48002048"/>
        <c:crosses val="autoZero"/>
        <c:crossBetween val="between"/>
        <c:majorUnit val="400"/>
      </c:valAx>
    </c:plotArea>
    <c:legend>
      <c:legendPos val="r"/>
      <c:layout>
        <c:manualLayout>
          <c:xMode val="edge"/>
          <c:yMode val="edge"/>
          <c:x val="0.7602912334391434"/>
          <c:y val="0.40670316880706792"/>
          <c:w val="0.23631484483557205"/>
          <c:h val="0.42293675584227575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2393" cy="497764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3991" y="1"/>
            <a:ext cx="2972392" cy="497764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fld id="{C025AF37-D774-4A49-A8F3-B2B64F14F294}" type="datetimeFigureOut">
              <a:rPr lang="ru-RU" smtClean="0"/>
              <a:pPr/>
              <a:t>11.06.2026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2713" y="746125"/>
            <a:ext cx="663257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6" tIns="46278" rIns="92556" bIns="4627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316" y="4724755"/>
            <a:ext cx="5487370" cy="4476674"/>
          </a:xfrm>
          <a:prstGeom prst="rect">
            <a:avLst/>
          </a:prstGeom>
        </p:spPr>
        <p:txBody>
          <a:bodyPr vert="horz" lIns="92556" tIns="46278" rIns="92556" bIns="4627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911"/>
            <a:ext cx="2972393" cy="497763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3991" y="9447911"/>
            <a:ext cx="2972392" cy="497763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8D2FB73A-E1B9-4D6B-ACBA-CFD69C11267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235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453824-768D-FE3B-398D-2FD14DF17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44AB1A6-BF63-4098-313B-F9048BA2B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C77C0AD-313C-E109-F6CD-23B0B9C77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30AE90-ACED-DD94-E00D-95C7E1FA6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65A048-C7EF-020C-B15F-4A7BE4778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97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16DC01-3723-4079-027A-9A5CC5810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98DBC71-3AD2-1601-08AB-A9870C52B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2584715-A664-B3D4-52A6-DFF2CBFCA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8B6DA8-B6EF-22A1-B7DA-EF84F4FAE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BBE0C8-120E-D13C-5387-8B92C702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88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2FEE0E9-8B61-567E-47F7-EC78503CF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354FFD4-247D-4897-B1E8-9597F8FB8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537DC37-AD11-B4ED-68C3-B849AD91B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C12B583-D189-9058-D098-1709C046D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005AEDC-324B-36D2-A864-784A9B50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89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DA9B24-DB17-3DA3-6172-3C7782D7B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766CF1-C1E7-2AA5-110F-EDBCCC722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BAAB10C-1FD8-37FF-56AD-611DC9DEC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28FCFD-8E73-B774-B10A-31BD3BED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4B8CAA-F7A2-4378-3D8F-3403A8FF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791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43FF6C-BC67-3855-6CCA-10032C2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8A7364D-7618-8DB7-6CF5-305A9E93D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F51C9A3-6A29-3649-4808-88826BF9A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5417EE4-26C8-C624-C54C-85C5EB7F6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F92F602-D872-A6D4-0940-AC98ABCE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201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876A7D-00D5-1CC2-4942-D1C163BE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F383A3-AA06-138E-481C-470FFD363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EF651E8-8434-D351-5BDD-A37121CF4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E9B8D9-6AD5-C768-8AF7-4BED48853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11.06.2026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BE604EB-6104-A2E6-2FF2-1498B700F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8866DE0-10AA-2EE2-319E-226B45391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56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BA7445-FF07-5FA8-52E9-445B54F8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9595AC8-50A6-B716-36AE-EF8CE9EC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B42F61F-3D02-67B5-1EB7-D9C6847EF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421016F-6881-B7DD-E1F8-94D1DCBA9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2E961D2-1E26-3758-01C1-D6A8FEF266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C3CCC22-1896-D939-06C7-8380A5AD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11.06.2026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3D6592D-19E0-D077-791F-02B076AC8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31154E6-208C-C9D7-6E0A-81B0066C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14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D44FB6-554A-9666-2168-87EE6CA36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5FE984C-49A7-9514-E46E-49E589904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11.06.2026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1448E78-D8B6-E9EF-CAE5-8176805E0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34CCB8D-9D9A-69DE-BF71-7E712FBB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15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E380817-E91E-3B5D-751C-61182439D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11.06.2026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E529A2E-7872-E59B-BDDA-D2E69B1B5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87078F1-084A-92F1-834C-2D9C5C4A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73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4F08E0-8FEB-EB36-8B57-BE9D4EC10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985ED6-F645-2C57-8896-F87CE85FB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D7AEF59-02A5-CE40-7F4F-2D5347C52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2C0BCB7-CD78-A83B-BC23-90FC38397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11.06.2026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0EE787F-E4EC-E74D-5891-EED55277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F00BDB0-AF6F-05D5-15C0-FE8958249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899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290A47-DCF4-1DCF-8B6F-75FBB3AC6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D07116B-AE60-E723-509D-BC08576002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05F2F5B-263E-F711-ECDD-48453C563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4EDC359-8F30-0155-B773-E3D199BA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pPr/>
              <a:t>11.06.2026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B53EEF1-6F93-DD44-235C-5BCC80EE6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B078F5B-22D6-34E0-5BF5-48FAB97C2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100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597FBA-D5E0-8BF2-3F76-879A663D4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1313409-B42B-BB2A-B22D-1C57DF566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6A33B4B-564D-B4EF-4E79-C3354FD25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CE1F4-4BAC-4858-9483-B8FB41FD17B3}" type="datetimeFigureOut">
              <a:rPr lang="ru-RU" smtClean="0"/>
              <a:pPr/>
              <a:t>11.06.2026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40B67BA-2D31-5FAC-4A4E-A14C9C7D1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7A6EB8-E67F-E122-D10A-B5A999E92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48E5A-3022-43E2-B353-607F40A0B9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78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9.png"/><Relationship Id="rId2" Type="http://schemas.openxmlformats.org/officeDocument/2006/relationships/image" Target="../media/image3.png"/><Relationship Id="rId16" Type="http://schemas.openxmlformats.org/officeDocument/2006/relationships/image" Target="../media/image28.jpe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19" Type="http://schemas.openxmlformats.org/officeDocument/2006/relationships/image" Target="../media/image3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39.jpeg"/><Relationship Id="rId7" Type="http://schemas.microsoft.com/office/2007/relationships/hdphoto" Target="../media/hdphoto3.wdp"/><Relationship Id="rId12" Type="http://schemas.openxmlformats.org/officeDocument/2006/relationships/image" Target="../media/image4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4.wdp"/><Relationship Id="rId1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2.png"/><Relationship Id="rId2" Type="http://schemas.openxmlformats.org/officeDocument/2006/relationships/image" Target="../media/image3.pn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6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chart" Target="../charts/chart4.xm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chart" Target="../charts/chart3.xml"/><Relationship Id="rId2" Type="http://schemas.openxmlformats.org/officeDocument/2006/relationships/image" Target="../media/image3.png"/><Relationship Id="rId16" Type="http://schemas.openxmlformats.org/officeDocument/2006/relationships/chart" Target="../charts/chart2.xml"/><Relationship Id="rId20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19" Type="http://schemas.openxmlformats.org/officeDocument/2006/relationships/chart" Target="../charts/chart5.xml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openxmlformats.org/officeDocument/2006/relationships/image" Target="../media/image3.png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5.png"/><Relationship Id="rId2" Type="http://schemas.openxmlformats.org/officeDocument/2006/relationships/image" Target="../media/image3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xmlns="" id="{20D93F1C-99F9-34DC-C93C-DE3488EF2FA4}"/>
              </a:ext>
            </a:extLst>
          </p:cNvPr>
          <p:cNvGrpSpPr/>
          <p:nvPr/>
        </p:nvGrpSpPr>
        <p:grpSpPr>
          <a:xfrm>
            <a:off x="7278099" y="496442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xmlns="" id="{6283D8BC-82D4-B8A2-1D93-984835ED86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xmlns="" id="{A6A45A6B-BF87-7B05-C16A-53467DCAC3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2574896"/>
            <a:ext cx="7675327" cy="1611339"/>
          </a:xfrm>
          <a:prstGeom prst="rect">
            <a:avLst/>
          </a:prstGeom>
        </p:spPr>
        <p:txBody>
          <a:bodyPr vert="horz" wrap="square" lIns="0" tIns="132715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080">
              <a:lnSpc>
                <a:spcPct val="100000"/>
              </a:lnSpc>
              <a:spcBef>
                <a:spcPts val="0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ИНВЕСТИЦИОННАЯ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СТРАТЕГИЯ</a:t>
            </a:r>
          </a:p>
          <a:p>
            <a:pPr marR="5080">
              <a:lnSpc>
                <a:spcPct val="100000"/>
              </a:lnSpc>
              <a:spcBef>
                <a:spcPts val="0"/>
              </a:spcBef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 ОКТЯБРЬСК</a:t>
            </a:r>
            <a:b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САМАРСКОЙ ОБЛАСТИ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xmlns="" id="{FD355094-F80B-521A-5D90-116E45545642}"/>
              </a:ext>
            </a:extLst>
          </p:cNvPr>
          <p:cNvSpPr/>
          <p:nvPr/>
        </p:nvSpPr>
        <p:spPr>
          <a:xfrm>
            <a:off x="589503" y="1968201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589503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object 5">
            <a:extLst>
              <a:ext uri="{FF2B5EF4-FFF2-40B4-BE49-F238E27FC236}">
                <a16:creationId xmlns:a16="http://schemas.microsoft.com/office/drawing/2014/main" xmlns="" id="{A990A578-09AB-EEBF-439B-205F69632BEB}"/>
              </a:ext>
            </a:extLst>
          </p:cNvPr>
          <p:cNvSpPr txBox="1"/>
          <p:nvPr/>
        </p:nvSpPr>
        <p:spPr>
          <a:xfrm>
            <a:off x="553157" y="5932895"/>
            <a:ext cx="5777865" cy="32316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spcBef>
                <a:spcPts val="600"/>
              </a:spcBef>
            </a:pPr>
            <a:r>
              <a:rPr lang="ru-RU" sz="16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object 34">
            <a:extLst>
              <a:ext uri="{FF2B5EF4-FFF2-40B4-BE49-F238E27FC236}">
                <a16:creationId xmlns:a16="http://schemas.microsoft.com/office/drawing/2014/main" xmlns="" id="{F130C793-6816-D141-4EDD-CFC5766CBD31}"/>
              </a:ext>
            </a:extLst>
          </p:cNvPr>
          <p:cNvSpPr txBox="1"/>
          <p:nvPr/>
        </p:nvSpPr>
        <p:spPr>
          <a:xfrm>
            <a:off x="5438773" y="846053"/>
            <a:ext cx="2285697" cy="213520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xmlns="" id="{DB7EF0EE-2585-86E7-EE52-4AA856CDD7A7}"/>
              </a:ext>
            </a:extLst>
          </p:cNvPr>
          <p:cNvSpPr txBox="1"/>
          <p:nvPr/>
        </p:nvSpPr>
        <p:spPr>
          <a:xfrm>
            <a:off x="553157" y="4933469"/>
            <a:ext cx="5777865" cy="87203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3120"/>
              </a:lnSpc>
              <a:spcBef>
                <a:spcPts val="600"/>
              </a:spcBef>
            </a:pPr>
            <a:r>
              <a:rPr lang="ru-RU" sz="1600" b="1" dirty="0" err="1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Ревин</a:t>
            </a:r>
            <a:r>
              <a:rPr lang="ru-RU" sz="16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Владимир Викторович</a:t>
            </a:r>
            <a:r>
              <a:rPr lang="ru-RU" sz="1600" b="1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b="1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52" y="493700"/>
            <a:ext cx="1002777" cy="100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96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xmlns="" id="{20D93F1C-99F9-34DC-C93C-DE3488EF2FA4}"/>
              </a:ext>
            </a:extLst>
          </p:cNvPr>
          <p:cNvGrpSpPr/>
          <p:nvPr/>
        </p:nvGrpSpPr>
        <p:grpSpPr>
          <a:xfrm>
            <a:off x="7278099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xmlns="" id="{6283D8BC-82D4-B8A2-1D93-984835ED86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xmlns="" id="{A6A45A6B-BF87-7B05-C16A-53467DCAC3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3711640"/>
            <a:ext cx="7675327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СОСТОЯНИЕ ИМУЩЕСТВА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 ИНФРАСТРУКТУРЫ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xmlns="" id="{FD355094-F80B-521A-5D90-116E45545642}"/>
              </a:ext>
            </a:extLst>
          </p:cNvPr>
          <p:cNvSpPr/>
          <p:nvPr/>
        </p:nvSpPr>
        <p:spPr>
          <a:xfrm>
            <a:off x="589503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589503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:a16="http://schemas.microsoft.com/office/drawing/2014/main" xmlns="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BD8904C9-1468-2D43-6B20-F4A2177E4883}"/>
              </a:ext>
            </a:extLst>
          </p:cNvPr>
          <p:cNvSpPr/>
          <p:nvPr/>
        </p:nvSpPr>
        <p:spPr>
          <a:xfrm flipV="1">
            <a:off x="589502" y="6510213"/>
            <a:ext cx="11157997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:a16="http://schemas.microsoft.com/office/drawing/2014/main" xmlns="" id="{DFB1AB6D-993B-4905-AE54-785CFBD12215}"/>
              </a:ext>
            </a:extLst>
          </p:cNvPr>
          <p:cNvSpPr txBox="1"/>
          <p:nvPr/>
        </p:nvSpPr>
        <p:spPr>
          <a:xfrm>
            <a:off x="1618979" y="2107669"/>
            <a:ext cx="2285697" cy="213520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0" y="1755263"/>
            <a:ext cx="989293" cy="98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44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175D614-4908-44F1-8DF3-BF8BDA49FC79}"/>
              </a:ext>
            </a:extLst>
          </p:cNvPr>
          <p:cNvSpPr txBox="1"/>
          <p:nvPr/>
        </p:nvSpPr>
        <p:spPr>
          <a:xfrm>
            <a:off x="221673" y="1246988"/>
            <a:ext cx="1166763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Октябрьск входит в зону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Самарско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-Тольяттинской агломерации  и является выгодной зоной для транспортного логистического развития и позволяет использовать все преимущества автомобильной, железнодорожной и водной логистики.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/>
              <a:t>Протяженность </a:t>
            </a:r>
            <a:r>
              <a:rPr lang="ru-RU" sz="1400" dirty="0"/>
              <a:t>автомобильных дорог общего пользования местного значения в городском округе составляет 203,95 км, из них 87,33 км  с твердым покрытием, гравийно-щебеночное покрытие 108,53 км, грунтовые 8,11 км. </a:t>
            </a:r>
            <a:endParaRPr lang="ru-RU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Протяженность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обслуживаемой городской автобусной маршрутной сети составляет 37,2 км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Пассажирские перевозки на территории городского округа Октябрьск осуществляются частными перевозчиками.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Железнодорожный транспорт представлен Федеральной железнодорожной магистралью «Москва - Рязань - Саранск - Самара - Уфа – Челябинск». Протяженность в границах городского округа составляет - 14 км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Воздушные перевозки жители городского округа Октябрьск осуществляют из международного аэропорта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Курумоч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», расстояние до которого составляет 123 км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Имеется 6 причалов (причальных зон), которые принимают суда класса  Река-море.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2C6C8533-A6F4-4805-A848-7EFAA798940D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3943DB5A-8D02-436E-A387-AB9D8F6454C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AC579FE5-DA78-4461-B293-597AB47BCC1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7BD16F00-02FF-43A5-BBE5-768D644C0AD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DE9D8031-D71D-4054-9EB6-1BC90B6DF6B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1934A6A9-69F7-40F3-A2C7-3B2F7B039E95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E65F7545-B93C-4297-BEEA-46CD8683C083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817863FD-A0FF-403C-94A2-A729A0A4491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C134EBD4-4CB8-43CE-806F-B92CD3B9E9BA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76EB7402-8C89-48B5-B1B7-8D11698036DE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54785A36-A585-457C-B216-92AA743B342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B7CA5688-002F-42F3-A008-56A0868456F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4A5ABFC2-1988-4D83-99C7-0F00667EEDF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88691A1B-6EE0-48B4-8AA8-70F65F4199F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2C7A8220-0EB9-4B0D-8EE0-D1EB3A3B138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851CB9DF-316F-4205-9445-E8A7A811221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368CA2DA-6A97-4372-8730-A93316E428B1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241C05E5-FB24-4CE3-955F-25C574736C5C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B4A1BD2B-38A4-42B1-A312-2D682BA538D5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D5284A2D-4728-4500-A1F2-C7FA16E2544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DF81B6C4-EE56-41D8-ADC7-095D2B1BC56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3C06468A-A0CE-4325-A735-3705CCD27E9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3059BC84-1422-4AC1-A23E-804D1124BFCA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14872A71-B042-42DE-BFFB-41F1CB56E285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D5A1C739-4D70-4BDD-8F95-C158A6AFD8B7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2FF6FF4D-4CFF-40AE-B829-8E50ED4EE7E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4227E3C3-3981-4F4C-BE07-9A676D3A73B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D448B477-6B5A-41FC-9A70-6ECF9CE250C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C09938EF-03D6-4B49-934E-FA0AC7D01F4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65B40553-2567-4B7D-9716-87D4EE8C0743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BazarnovaIV\Desktop\Без имени-1 копия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5" r="5586"/>
          <a:stretch/>
        </p:blipFill>
        <p:spPr bwMode="auto">
          <a:xfrm>
            <a:off x="1392845" y="3707165"/>
            <a:ext cx="9670473" cy="2737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TextBox 13"/>
          <p:cNvSpPr txBox="1"/>
          <p:nvPr/>
        </p:nvSpPr>
        <p:spPr>
          <a:xfrm>
            <a:off x="9007565" y="5253823"/>
            <a:ext cx="1981030" cy="11310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900" dirty="0"/>
              <a:t> </a:t>
            </a:r>
            <a:r>
              <a:rPr lang="ru-RU" sz="900" dirty="0" smtClean="0"/>
              <a:t>             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Границы города</a:t>
            </a:r>
          </a:p>
          <a:p>
            <a:pPr>
              <a:lnSpc>
                <a:spcPct val="150000"/>
              </a:lnSpc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             Железная дорога</a:t>
            </a:r>
          </a:p>
          <a:p>
            <a:pPr>
              <a:lnSpc>
                <a:spcPct val="150000"/>
              </a:lnSpc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             Железнодорожная станция</a:t>
            </a:r>
          </a:p>
          <a:p>
            <a:pPr>
              <a:lnSpc>
                <a:spcPct val="150000"/>
              </a:lnSpc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             Городской маршрут</a:t>
            </a:r>
          </a:p>
          <a:p>
            <a:pPr>
              <a:lnSpc>
                <a:spcPct val="150000"/>
              </a:lnSpc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             Трасса М-5</a:t>
            </a:r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9067800" y="5417839"/>
            <a:ext cx="337457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9067800" y="5631563"/>
            <a:ext cx="3374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9194436" y="5786630"/>
            <a:ext cx="84183" cy="8128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Минус 12"/>
          <p:cNvSpPr/>
          <p:nvPr/>
        </p:nvSpPr>
        <p:spPr>
          <a:xfrm>
            <a:off x="9007565" y="5994041"/>
            <a:ext cx="464457" cy="101599"/>
          </a:xfrm>
          <a:prstGeom prst="mathMinus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Минус 75"/>
          <p:cNvSpPr/>
          <p:nvPr/>
        </p:nvSpPr>
        <p:spPr>
          <a:xfrm>
            <a:off x="9007565" y="6110508"/>
            <a:ext cx="464457" cy="274320"/>
          </a:xfrm>
          <a:prstGeom prst="mathMinus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02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5C6B9CC-7CE5-4F9D-BE77-1D3874F45DC3}"/>
              </a:ext>
            </a:extLst>
          </p:cNvPr>
          <p:cNvSpPr txBox="1"/>
          <p:nvPr/>
        </p:nvSpPr>
        <p:spPr>
          <a:xfrm>
            <a:off x="444137" y="1232828"/>
            <a:ext cx="2899954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/>
              <a:t> </a:t>
            </a:r>
            <a:endParaRPr lang="ru-RU" sz="1700" dirty="0" smtClean="0"/>
          </a:p>
          <a:p>
            <a:endParaRPr lang="ru-RU" sz="1700" dirty="0" smtClean="0"/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700" b="1" dirty="0" smtClean="0"/>
          </a:p>
          <a:p>
            <a:pPr lvl="0"/>
            <a:endParaRPr lang="ru-RU" sz="1700" b="1" dirty="0"/>
          </a:p>
          <a:p>
            <a:pPr lvl="0"/>
            <a:endParaRPr lang="ru-RU" sz="1700" b="1" dirty="0" smtClean="0"/>
          </a:p>
          <a:p>
            <a:pPr lvl="0"/>
            <a:endParaRPr lang="ru-RU" sz="1700" b="1" dirty="0" smtClean="0"/>
          </a:p>
          <a:p>
            <a:pPr lvl="0"/>
            <a:endParaRPr lang="ru-RU" sz="1700" b="1" dirty="0"/>
          </a:p>
          <a:p>
            <a:pPr lvl="0"/>
            <a:endParaRPr lang="ru-RU" sz="1700" b="1" dirty="0" smtClean="0"/>
          </a:p>
          <a:p>
            <a:pPr lvl="0"/>
            <a:endParaRPr lang="ru-RU" sz="1700" b="1" dirty="0" smtClean="0"/>
          </a:p>
          <a:p>
            <a:pPr lvl="0"/>
            <a:endParaRPr lang="ru-RU" sz="1700" b="1" dirty="0" smtClean="0"/>
          </a:p>
          <a:p>
            <a:pPr lvl="0"/>
            <a:endParaRPr lang="ru-RU" sz="1700" b="1" dirty="0" smtClean="0"/>
          </a:p>
        </p:txBody>
      </p:sp>
      <p:grpSp>
        <p:nvGrpSpPr>
          <p:cNvPr id="8" name="Группа 38">
            <a:extLst>
              <a:ext uri="{FF2B5EF4-FFF2-40B4-BE49-F238E27FC236}">
                <a16:creationId xmlns:a16="http://schemas.microsoft.com/office/drawing/2014/main" xmlns="" id="{72C2F2F6-4156-4D67-80EC-EF3175D647FB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9" name="object 6">
              <a:extLst>
                <a:ext uri="{FF2B5EF4-FFF2-40B4-BE49-F238E27FC236}">
                  <a16:creationId xmlns:a16="http://schemas.microsoft.com/office/drawing/2014/main" xmlns="" id="{83F9E3E2-4703-48FA-9373-BB582FF005C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97086035-5F91-48A4-9E2E-6CF476E7DC0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DA866B1A-5607-42CF-BB22-1BB16655E9E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F335A86-9272-4756-8880-551E69229C6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6810F443-B86E-4921-A5ED-C2AA6C57750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BFFEEFBA-D857-4D40-99BF-5133BFDD1AFA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EE1A2DA-4317-439A-8BF0-27F917FDBAD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3E06CEA7-4FCF-45C2-877B-3B09F9B46F3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AC944442-0000-45A2-896C-1425A816E93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32AC1615-42F2-480E-8338-3FFB6A4E071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DF05A32-B5E6-449F-9253-3E8B086B72E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2D613467-614E-4F32-80CA-FC67441D68C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EB77C56E-D780-4FB7-8296-4C2E5F74106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B6EA0918-3873-4957-8BF3-819B482B134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20266BFE-906C-4117-8EB8-34A2A450AE4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DB486D83-E335-4FC4-A4EF-45A99B53A99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C2FC549E-7F6F-40C2-B80B-18C197585ACF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F58F7EC0-F810-47B9-8F29-9C677CAFDB0F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B2BFF5-A812-47CA-927D-81B7E290F8A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65D11EDA-F135-4B6D-80D1-58A6B7B2B21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E084F82C-6C4D-464F-A8CE-1267CE970AE5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BA3A7345-2EF3-4FD0-AB4B-8366A0A2917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F3A34FB8-68E5-4375-BDDC-A0AE6377A58E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64C6E6BD-4AD2-4C1C-BD5A-8DE81517097C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85F6AD19-2B86-4399-8E33-7C22B41D503E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4AF4249C-985A-4364-986C-799D462E8E6D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EB245D6D-584D-4D4F-B197-2428BAD9605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D42E0919-65DC-407F-A21A-57C334C764B8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1C29AE89-6082-4F97-81BC-E2D10C6EE988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BazarnovaIV\Downloads\1206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755" y="4511270"/>
            <a:ext cx="2913016" cy="1889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3" name="Рисунок 42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2" t="3458" r="2285" b="2983"/>
          <a:stretch/>
        </p:blipFill>
        <p:spPr bwMode="auto">
          <a:xfrm>
            <a:off x="829113" y="1775996"/>
            <a:ext cx="2815425" cy="1953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206240" y="1239848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ТЕПЛОСНАБЖЕНИЕ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9 газовых котельных  ООО «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СамРЭК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-Эксплуатация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,1 котельная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 твердом топливе – ПАО «РЖД»,протяженность - 33,8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км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264" y="1886179"/>
            <a:ext cx="2878180" cy="384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837714" y="1180274"/>
            <a:ext cx="31409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ЭЛЕКТРОСНАБЖЕНИЕ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АО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«Самарская Сетевая Компания»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протяженность -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271,53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км </a:t>
            </a:r>
          </a:p>
          <a:p>
            <a:pPr lvl="0"/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трансформаторных подстанций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98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058" y="1992685"/>
            <a:ext cx="2526689" cy="1769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4" name="Прямоугольник 73"/>
          <p:cNvSpPr/>
          <p:nvPr/>
        </p:nvSpPr>
        <p:spPr>
          <a:xfrm>
            <a:off x="1698172" y="3952783"/>
            <a:ext cx="43629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ОЧИСТНЫЕ СООРУЖЕНИЯ И ВОДООТВЕДЕНИЕ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3 очистных сооружения, протяженность  - 23,5 км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156754" y="1240970"/>
            <a:ext cx="3918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ВОДОСНАБЖЕНИЕ 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6 водозаборов (16 скважин), протяженность -110,7 км   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492240" y="3952782"/>
            <a:ext cx="4441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ГАЗОСНАБЖЕНИЕ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ООО «Газпром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межрегионгаз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Самара», протяженность -197,6 км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s://oki7.vkusercdn.ru/i?r=BDHElZJBPNKGuFyY-akIDfgnypuxlKqwjGtq4LpI6YckJFn7Anpb7FSorVhAeB5e4XI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132318" y="4511270"/>
            <a:ext cx="2860767" cy="1919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053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Sloko\Desktop\Карта\карта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74" y="1312148"/>
            <a:ext cx="11603040" cy="4564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Овальная выноска 7"/>
          <p:cNvSpPr/>
          <p:nvPr/>
        </p:nvSpPr>
        <p:spPr>
          <a:xfrm>
            <a:off x="2979125" y="4401018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4" name="Овальная выноска 43"/>
          <p:cNvSpPr/>
          <p:nvPr/>
        </p:nvSpPr>
        <p:spPr>
          <a:xfrm>
            <a:off x="3174381" y="4445627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5" name="Овальная выноска 44"/>
          <p:cNvSpPr/>
          <p:nvPr/>
        </p:nvSpPr>
        <p:spPr>
          <a:xfrm>
            <a:off x="1626111" y="3702209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5" name="Овальная выноска 74"/>
          <p:cNvSpPr/>
          <p:nvPr/>
        </p:nvSpPr>
        <p:spPr>
          <a:xfrm>
            <a:off x="1347329" y="3642735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6" name="Овальная выноска 75"/>
          <p:cNvSpPr/>
          <p:nvPr/>
        </p:nvSpPr>
        <p:spPr>
          <a:xfrm>
            <a:off x="2358374" y="3698495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9" name="Овальная выноска 78"/>
          <p:cNvSpPr/>
          <p:nvPr/>
        </p:nvSpPr>
        <p:spPr>
          <a:xfrm>
            <a:off x="6934091" y="2917037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0" name="Овальная выноска 79"/>
          <p:cNvSpPr/>
          <p:nvPr/>
        </p:nvSpPr>
        <p:spPr>
          <a:xfrm>
            <a:off x="8144418" y="2814490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4" name="Овальная выноска 83"/>
          <p:cNvSpPr/>
          <p:nvPr/>
        </p:nvSpPr>
        <p:spPr>
          <a:xfrm>
            <a:off x="10017513" y="2227192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5" name="Овальная выноска 84"/>
          <p:cNvSpPr/>
          <p:nvPr/>
        </p:nvSpPr>
        <p:spPr>
          <a:xfrm>
            <a:off x="10988595" y="1898559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8</a:t>
            </a:r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306419" y="3048772"/>
            <a:ext cx="354584" cy="292388"/>
            <a:chOff x="3306419" y="3048772"/>
            <a:chExt cx="354584" cy="292388"/>
          </a:xfrm>
        </p:grpSpPr>
        <p:sp>
          <p:nvSpPr>
            <p:cNvPr id="78" name="Овальная выноска 77"/>
            <p:cNvSpPr/>
            <p:nvPr/>
          </p:nvSpPr>
          <p:spPr>
            <a:xfrm>
              <a:off x="3385135" y="3092419"/>
              <a:ext cx="195256" cy="205094"/>
            </a:xfrm>
            <a:prstGeom prst="wedgeEllipseCallout">
              <a:avLst>
                <a:gd name="adj1" fmla="val 440"/>
                <a:gd name="adj2" fmla="val 91874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700" dirty="0">
                <a:solidFill>
                  <a:schemeClr val="tx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306419" y="3048772"/>
              <a:ext cx="35458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00" dirty="0" smtClean="0"/>
                <a:t>10</a:t>
              </a:r>
              <a:endParaRPr lang="ru-RU" sz="13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9742593" y="2337290"/>
            <a:ext cx="354584" cy="292388"/>
            <a:chOff x="9742593" y="2337290"/>
            <a:chExt cx="354584" cy="292388"/>
          </a:xfrm>
        </p:grpSpPr>
        <p:sp>
          <p:nvSpPr>
            <p:cNvPr id="83" name="Овальная выноска 82"/>
            <p:cNvSpPr/>
            <p:nvPr/>
          </p:nvSpPr>
          <p:spPr>
            <a:xfrm>
              <a:off x="9822257" y="2374345"/>
              <a:ext cx="195256" cy="205094"/>
            </a:xfrm>
            <a:prstGeom prst="wedgeEllipseCallout">
              <a:avLst>
                <a:gd name="adj1" fmla="val 440"/>
                <a:gd name="adj2" fmla="val 91874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593" y="2337290"/>
              <a:ext cx="35458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00" dirty="0" smtClean="0"/>
                <a:t>11</a:t>
              </a:r>
              <a:endParaRPr lang="ru-RU" sz="1300" dirty="0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8932271" y="2470976"/>
            <a:ext cx="354584" cy="292388"/>
            <a:chOff x="8932271" y="2470976"/>
            <a:chExt cx="354584" cy="292388"/>
          </a:xfrm>
        </p:grpSpPr>
        <p:sp>
          <p:nvSpPr>
            <p:cNvPr id="82" name="Овальная выноска 81"/>
            <p:cNvSpPr/>
            <p:nvPr/>
          </p:nvSpPr>
          <p:spPr>
            <a:xfrm>
              <a:off x="9011935" y="2508159"/>
              <a:ext cx="195256" cy="205094"/>
            </a:xfrm>
            <a:prstGeom prst="wedgeEllipseCallout">
              <a:avLst>
                <a:gd name="adj1" fmla="val 440"/>
                <a:gd name="adj2" fmla="val 91874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932271" y="2470976"/>
              <a:ext cx="35458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300" dirty="0" smtClean="0"/>
                <a:t>12</a:t>
              </a:r>
              <a:endParaRPr lang="ru-RU" sz="1300" dirty="0"/>
            </a:p>
          </p:txBody>
        </p:sp>
      </p:grp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822362"/>
              </p:ext>
            </p:extLst>
          </p:nvPr>
        </p:nvGraphicFramePr>
        <p:xfrm>
          <a:off x="9430872" y="2917037"/>
          <a:ext cx="2476368" cy="305943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31693"/>
                <a:gridCol w="1203042"/>
                <a:gridCol w="941633"/>
              </a:tblGrid>
              <a:tr h="194769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№</a:t>
                      </a:r>
                      <a:endParaRPr lang="ru-R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effectLst/>
                        </a:rPr>
                        <a:t>Кадастровый номер</a:t>
                      </a:r>
                      <a:endParaRPr lang="ru-RU" sz="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kern="1200" dirty="0" smtClean="0">
                          <a:effectLst/>
                        </a:rPr>
                        <a:t>Площадь</a:t>
                      </a:r>
                      <a:r>
                        <a:rPr lang="ru-RU" sz="800" kern="1200" baseline="0" dirty="0" smtClean="0">
                          <a:effectLst/>
                        </a:rPr>
                        <a:t> (</a:t>
                      </a:r>
                      <a:r>
                        <a:rPr lang="ru-RU" sz="800" kern="1200" baseline="0" dirty="0" err="1" smtClean="0">
                          <a:effectLst/>
                        </a:rPr>
                        <a:t>кв.м</a:t>
                      </a:r>
                      <a:r>
                        <a:rPr lang="ru-RU" sz="800" kern="1200" baseline="0" dirty="0" smtClean="0">
                          <a:effectLst/>
                        </a:rPr>
                        <a:t>.)</a:t>
                      </a:r>
                      <a:endParaRPr lang="ru-RU" sz="800" b="1" dirty="0"/>
                    </a:p>
                  </a:txBody>
                  <a:tcPr/>
                </a:tc>
              </a:tr>
              <a:tr h="20868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1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63:05:0102043:80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13314,0</a:t>
                      </a:r>
                      <a:endParaRPr lang="ru-RU" sz="900" b="1" dirty="0"/>
                    </a:p>
                  </a:txBody>
                  <a:tcPr/>
                </a:tc>
              </a:tr>
              <a:tr h="20868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2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63:05:0102043:84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40339,0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0868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3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63:05:0102005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630000,0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0868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4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63:05:0101015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effectLst/>
                        </a:rPr>
                        <a:t>110000,0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0868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5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kern="1200" dirty="0" smtClean="0">
                          <a:effectLst/>
                        </a:rPr>
                        <a:t>63:05:0105004:26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kern="1200" dirty="0" smtClean="0">
                          <a:effectLst/>
                        </a:rPr>
                        <a:t>28004,0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0868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6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kern="1200" dirty="0" smtClean="0">
                          <a:effectLst/>
                        </a:rPr>
                        <a:t>63:05:0105035:207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kern="1200" dirty="0" smtClean="0">
                          <a:effectLst/>
                        </a:rPr>
                        <a:t>691191,0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25392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7</a:t>
                      </a:r>
                      <a:endParaRPr lang="ru-RU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900" kern="1200" dirty="0" smtClean="0">
                          <a:effectLst/>
                        </a:rPr>
                        <a:t>63:05:0107028</a:t>
                      </a:r>
                      <a:endParaRPr lang="ru-RU" sz="9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effectLst/>
                        </a:rPr>
                        <a:t>15000,0</a:t>
                      </a:r>
                      <a:endParaRPr lang="ru-RU" sz="9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25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63:05:0107015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25000,0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225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63:05:0101017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180000,0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225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63:33:0308002:44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20000,0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225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63:05:0106021:257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38737,0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2253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12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effectLst/>
                        </a:rPr>
                        <a:t>63:05:0106012:1012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effectLst/>
                        </a:rPr>
                        <a:t>8528,0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0" name="Овальная выноска 89"/>
          <p:cNvSpPr/>
          <p:nvPr/>
        </p:nvSpPr>
        <p:spPr>
          <a:xfrm>
            <a:off x="1395007" y="5059863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1" name="TextBox 90"/>
          <p:cNvSpPr txBox="1"/>
          <p:nvPr/>
        </p:nvSpPr>
        <p:spPr>
          <a:xfrm>
            <a:off x="1626111" y="5028257"/>
            <a:ext cx="3786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-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осударственная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собственность на земельный участок не разграничена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Овальная выноска 91"/>
          <p:cNvSpPr/>
          <p:nvPr/>
        </p:nvSpPr>
        <p:spPr>
          <a:xfrm>
            <a:off x="1395007" y="5527595"/>
            <a:ext cx="195256" cy="205094"/>
          </a:xfrm>
          <a:prstGeom prst="wedgeEllipseCallout">
            <a:avLst>
              <a:gd name="adj1" fmla="val 440"/>
              <a:gd name="adj2" fmla="val 91874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3" name="TextBox 92"/>
          <p:cNvSpPr txBox="1"/>
          <p:nvPr/>
        </p:nvSpPr>
        <p:spPr>
          <a:xfrm>
            <a:off x="1686943" y="5499944"/>
            <a:ext cx="3786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-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Частная собственность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9501" y="5974131"/>
            <a:ext cx="6088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Категория земель – земли населенных пунктов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63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37BAA22F-FE51-427F-8969-C3D8BF25C83B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5C822562-4B3C-4C03-968A-734F18105CA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8B8C1345-7657-4EAC-A7BF-C69A9893622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304B1A05-9E13-4904-BBDD-9D674FA656B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192625F5-33EA-4702-85AD-B9D96F6028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0532315E-1EF6-4DD3-9F42-757AF17CD8C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2EEB7C4A-0BB9-49ED-B021-05CC52AD598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29ACB8CC-8DF8-4F35-B37A-D19691F1D4A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878A5018-18A3-4099-BDE7-0F4755B9F48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96BE73AB-C0C0-4BFF-9C3C-DA0582DD6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AD3D148E-A607-4EEA-8962-C480281645F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4261E9BE-BFBA-49A3-B017-72E7D8FEC84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365B13-8D0C-43B8-B866-4923F50C899E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01B7942A-A3A8-4BF2-B39E-E808855D002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C7A6037D-5CA1-4E82-A1B3-7B53DDF441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E88FF1DC-0147-44F3-8FC0-BABF8B76682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640908"/>
              </p:ext>
            </p:extLst>
          </p:nvPr>
        </p:nvGraphicFramePr>
        <p:xfrm>
          <a:off x="556781" y="1214337"/>
          <a:ext cx="11107419" cy="46634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1858"/>
                <a:gridCol w="1812702"/>
                <a:gridCol w="5883148"/>
                <a:gridCol w="3029711"/>
              </a:tblGrid>
              <a:tr h="4115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номер, площадь (</a:t>
                      </a: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.)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 собственности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7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63:05:0102043:80,  13314,0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ул.Заводская,1  (район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западнее ОАО «</a:t>
                      </a: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Стройизоляция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»)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46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63:05:0102043:84, 40339,0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ул.Заводская,1 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частная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собственность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7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63:05:0102005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:, 630000,0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севернее жилого района «Пристань», вдоль автомагистрали «Сызрань-Октябрьск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7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63:05:0101015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:,  110000,0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севернее жилого районе «Пристань», вдоль автомагистрали «Сызрань-Октябрьск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40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63:05:0105004:26, 28004,0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ул.Котовского,32  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частная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7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63:05:0105035:207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691191,0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Правая волга, район западнее ж/д моста, территория бывшего комбината строительных деталей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частная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446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63:05:0107028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:, 15000,0</a:t>
                      </a:r>
                      <a:endParaRPr lang="ru-RU" sz="11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Хлебная база, на месте бывшего доломитового карьера Первомайского асфальтового завода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7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63:05:0107015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:, 25000,0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Первомайский, западнее территории бывшего асфальтового завода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69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63:05:0101017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:, 180000,0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Пристань, восточнее </a:t>
                      </a:r>
                      <a:r>
                        <a:rPr lang="ru-RU" sz="11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ул.Артиллерийская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7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63:33:0308002:44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20000,0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районе  Центрального 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въезда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297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63:05:0106021:257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38737,0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р-не Хлебной базы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  <a:tr h="326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</a:rPr>
                        <a:t>12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63:05:0106012:1012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8528,0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пер.Школьный,5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государственная собственность на земельный участок не разграничена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9730" marR="4973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770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РАЗДЕЛУ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D03DB977-4A57-466A-AAB1-A5C85CD5E36C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5982CB53-AC87-4342-8239-F9A213ED0FE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CB18EB5A-01D3-4894-A2D4-55080EC6DD94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6CA7D9EA-C110-447A-BD62-487B9AAE4F3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3914A561-C649-4844-99B3-D27D1D4A5DCE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D9DDB037-B323-48BD-B427-FF970A99E8A6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87C5C176-A18D-4777-8B3A-0A3E53F03522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EF623321-FB88-4590-A4A6-73DF529196D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85AB8DBD-C24B-4861-BD71-6A78FF8E28B5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7717F19D-15A3-454E-AD3E-05F9CB984E0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B6A078DF-9545-4E61-9921-B0F7C1EA1DD9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AFA3C4FB-BE00-4429-812F-9861289BD22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55A8F3BC-9F80-4617-9B01-E9209F0E00E0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F7D40F1A-5767-493D-BD83-62B4B5CD0D83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8901813E-E273-4E22-AC4D-F9A8BE973C0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4FED3753-32D1-48AC-AABE-BA820A257F0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E7EE4B73-BF3C-4030-8F9E-4BB2AC06132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241E8A15-F11C-481E-9A5C-30BA0E505EA9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03159728-539E-41D6-BD9B-4DA04686311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04E75FAC-5354-4F82-AF1B-C81158F83DC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91BD28DB-C7C6-4AB3-8CFA-87CA702A8CA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77A09CE3-7B98-40AC-94D5-7D78B254A2B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35046B6-8F0F-4DB8-B165-08BFA5AE8B2F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95A36C93-0ECC-4A0A-AAC9-C6259A28C56B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77402FF9-B96B-4109-A237-6A9871E1C961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CA1BF38C-6741-4276-BD34-C3615231415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A94A6372-25BC-46E7-A69D-D6F74C6C359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721F3798-AE13-4382-A960-AD2542CA191A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EB6202A1-91C2-4000-83CF-DEB88FFFF376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DDAB0FF3-7C4A-407C-BA5E-82A4501B817E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B3D6289-5032-45B8-8F4D-A969FFC02141}"/>
              </a:ext>
            </a:extLst>
          </p:cNvPr>
          <p:cNvSpPr txBox="1"/>
          <p:nvPr/>
        </p:nvSpPr>
        <p:spPr>
          <a:xfrm>
            <a:off x="318975" y="1759789"/>
            <a:ext cx="116532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Уникальные транспортно-логистические условия (наличие и сочетание трех видов транспорта: автомобильного, железнодорожного и водного), что позволяет войти городскому округу в цепочку портово-логистического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хаба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федерального назначения международного транспортного коридора «Север-Юг». 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Единственный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город в Самарской области, находящийся на правом берегу реки Волга, имеющий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 причалов (причальных зон)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класса «Река-море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свободных инвестиционно привлекательных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площадок, расположенных близ акватории Волги, готовых к размещению производств, с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подъездными путями (14 площадок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1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xmlns="" id="{20D93F1C-99F9-34DC-C93C-DE3488EF2FA4}"/>
              </a:ext>
            </a:extLst>
          </p:cNvPr>
          <p:cNvGrpSpPr/>
          <p:nvPr/>
        </p:nvGrpSpPr>
        <p:grpSpPr>
          <a:xfrm>
            <a:off x="7278099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xmlns="" id="{6283D8BC-82D4-B8A2-1D93-984835ED86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xmlns="" id="{A6A45A6B-BF87-7B05-C16A-53467DCAC3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3711640"/>
            <a:ext cx="7675327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СТРАТЕГИЧЕСКИЙ ПЛАН РАЗВИТИЯ МУНИЦИПАЛЬНОГО ОБРАЗОВАНИЯ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xmlns="" id="{FD355094-F80B-521A-5D90-116E45545642}"/>
              </a:ext>
            </a:extLst>
          </p:cNvPr>
          <p:cNvSpPr/>
          <p:nvPr/>
        </p:nvSpPr>
        <p:spPr>
          <a:xfrm>
            <a:off x="589503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589503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:a16="http://schemas.microsoft.com/office/drawing/2014/main" xmlns="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BD8904C9-1468-2D43-6B20-F4A2177E4883}"/>
              </a:ext>
            </a:extLst>
          </p:cNvPr>
          <p:cNvSpPr/>
          <p:nvPr/>
        </p:nvSpPr>
        <p:spPr>
          <a:xfrm flipV="1">
            <a:off x="589502" y="6510213"/>
            <a:ext cx="11157997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0" y="1755263"/>
            <a:ext cx="989293" cy="98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bject 34">
            <a:extLst>
              <a:ext uri="{FF2B5EF4-FFF2-40B4-BE49-F238E27FC236}">
                <a16:creationId xmlns:a16="http://schemas.microsoft.com/office/drawing/2014/main" xmlns="" id="{DFB1AB6D-993B-4905-AE54-785CFBD12215}"/>
              </a:ext>
            </a:extLst>
          </p:cNvPr>
          <p:cNvSpPr txBox="1"/>
          <p:nvPr/>
        </p:nvSpPr>
        <p:spPr>
          <a:xfrm>
            <a:off x="1618979" y="2107669"/>
            <a:ext cx="2285697" cy="213520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54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65402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СТРАТЕГИЧЕСКИЕ ЦЕЛИ И ЗАДАЧИ ИНВЕСТИЦИОННОГО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МУНИЦИПАЛЬНОГО ОБРАЗОВАНИЯ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CAE48EA4-BA27-437D-B895-0F3ED4C85F72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92B861A8-7C27-48C6-B854-91F8B995913D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E423F856-83A6-464D-BA90-21F71D4DE231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BEBAB262-1055-4CF9-81E1-BB6E36F79096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0505F366-789A-440D-AB8B-DB780D1D798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545F12C5-937A-4286-A05D-4614C647A58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CA02153D-55A5-4D4D-9570-817452632DF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2E4CE38C-08B3-47E2-9D76-337722C6D0E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1A84ED58-73B0-4B4B-93E9-CDB23017246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3404E156-7761-4C26-9BD9-8492854A729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69146922-9C81-4103-9EB1-570F2CCBDCAF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3A0770EC-9104-4668-91A7-DA372A050D9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3F9F6673-5738-4963-9B00-FB2E7EBF2832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0761E051-87D6-4F0E-8798-548A8541309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E7084D1B-8A33-46E6-B9B9-5ECF3CE660B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D43633E6-0906-42C2-8590-ED5BE2E2F26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10790C0F-3542-4F68-92AC-9EF6C2E193AC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084D4BEF-E13D-41B2-AE79-F1CC023F0C1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6DD7351D-8178-4F04-A442-4B2EB8AF4D63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2B628345-A23C-457D-9DA6-D0538806473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1B1BB6D5-2FDE-4944-9F09-7BAA0C0237CA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E058B86F-A5D1-4FCD-8910-4ABA4751E6A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F7A9A888-9EC6-44D4-B100-997BA95EC022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384F50F6-137D-4CB8-81AC-838104CC406A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4A19B5D1-0922-441D-9B06-3463546C83E3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082EBBD2-9559-471F-869F-F3573F6A194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ADF69642-EF94-450A-A179-A3EFFCE50633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DFE785F7-0C9A-4660-A656-78713C4332D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631726B1-7912-4DE4-B63B-DCFC6761AD4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CF873C71-5897-4E08-B4A3-5F82E059325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4511"/>
              </p:ext>
            </p:extLst>
          </p:nvPr>
        </p:nvGraphicFramePr>
        <p:xfrm>
          <a:off x="1192483" y="1486339"/>
          <a:ext cx="10113106" cy="4422663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801014"/>
                <a:gridCol w="6312092"/>
              </a:tblGrid>
              <a:tr h="1860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Задача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99768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1.Повышение 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инвестиционной привлекательности городского округа и стимулирование предпринимательской деятельности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Создание условий для привлечения инвестиций и формирования благоприятного делового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климата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174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Развитие малого и среднего предпринимательства, социального предпринимательства и самозанятости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населения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71055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2.Разработка направления инвестиционного развития</a:t>
                      </a:r>
                      <a:r>
                        <a:rPr lang="ru-RU" sz="1400" b="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городского округа, п</a:t>
                      </a:r>
                      <a:r>
                        <a:rPr lang="ru-RU" sz="14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ривлечение потенциальных</a:t>
                      </a:r>
                      <a:r>
                        <a:rPr lang="ru-RU" sz="1400" b="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инвесторов для решения  задач социально - экономического развития городского округа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2.1. Формирование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перечня экономически эффективных инвестиционных проектов (существующих и развитие новых)  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35508"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2.2. Поиск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потенциальных инвесторов для реализации инвестиционного проекта: </a:t>
                      </a:r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 портово-логистического комплекса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35508">
                <a:tc v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2.3. Сопровождение</a:t>
                      </a:r>
                      <a:r>
                        <a:rPr lang="ru-RU" sz="14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 поддержка реализуемых инвестиционных проектов на территории городского округа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44137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3.Повышение </a:t>
                      </a:r>
                      <a:r>
                        <a:rPr lang="ru-RU" sz="1400" b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комфортной среды проживания и жизнедеятельности для местных жителей и создание положительного имиджа города для гостей</a:t>
                      </a:r>
                      <a:endParaRPr lang="ru-RU" sz="14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Создание благоприятной, комфортной и доступной городской среды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18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.2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Создание экологичной и безопасной среды жизнедеятельности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57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.3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Создание комфортной и благоустроенной социальной </a:t>
                      </a:r>
                      <a:r>
                        <a:rPr lang="ru-RU" sz="1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инфраструктуры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6757" marR="5675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010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65402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И ГРАДОСТРОИТЕЛЬСТВО.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ФУНКЦИОНАЛЬНОЕ ЗОНИРОВАНИЕ ТЕРРИТОРИИ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952AA40-A42D-4423-BD2E-A26F905518D6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4699A496-66A7-4AE0-8C9E-A1A168FD389A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9D252118-5DF0-4A7D-9661-A9E98248E68A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00B510AD-A15B-4AF5-B459-6D56F9D5485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20EC0CEE-97A4-4714-AD42-972832A5A2D3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61A472EE-37E7-4CFA-A12E-CF2DC3F30C14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FEBFA9DE-8AE7-48B8-BFE4-14F200743E3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B1C0B20B-F45E-4C04-B127-623D4857E7E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06F074EB-82A1-4F5E-85B4-71982C3C55B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D6567059-EE7B-4DA5-9245-D7B667DEF2A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C2EC20BB-69A2-4C45-A20C-CB8EFFF8872D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E2FC16EB-37C1-44A9-A782-389A681180A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35DC759E-2FA9-4312-BAFD-A7D244DFE269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93B9D8D4-294E-4835-989F-FBA3EA3D18A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A1106E08-B61C-49DC-BBF8-46F4DB602D1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7A95D4E6-25F9-4B80-9957-0136C21BFFDB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DE5C5A28-0209-4E00-8DC6-A3EC2F21FDEB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122A8D50-2667-4217-8A63-B637CEF77645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28E0EF0D-9AD2-4D69-BA7F-8FD18127A48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FF4380B4-9549-48C5-8C3C-505AB99B0FDD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7FE2A41B-E7B9-48D5-B0ED-FCE2E756F7C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08397339-5D6E-4418-B99B-DE6E0F1BDEA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FA68A827-A7DA-4362-8AD6-C91AC5F6A62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EF8A4821-C5F4-4722-A6DF-957C6093459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15F8CE03-4708-407F-8357-E68F658F718B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414AAA0D-1D04-4C9F-8635-9A98CCA4E70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F1F55D12-AAF5-42DB-B6D4-5DFF6CC0E1A6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7DD50DC3-2E2D-4375-A6D7-D5008C59101A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734ABEEF-7300-4686-8843-643D1046E96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733794C9-C249-46EE-8190-965A2E1FEA79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20714" r="2716" b="28928"/>
          <a:stretch/>
        </p:blipFill>
        <p:spPr bwMode="auto">
          <a:xfrm>
            <a:off x="331674" y="1358028"/>
            <a:ext cx="11570334" cy="3454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8809" y="4929858"/>
            <a:ext cx="113033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Генеральный план г.о.Октябрьск определяет основные направления территориального планирования и развития городского округа: жилые зоны, общественно-деловые зоны, производственные зоны, зоны транспортной и инженерной структуры, зоны садоводства и дачного хозяйства, рекреационные зоны, зоны специального назначения. Цели территориального планирования направлены на создание благоприятной среды жизнедеятельности и устойчивого развития города, обеспечение экологической безопасности и сохранение природного и культурного наследия. 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40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СТРАТЕГИЧЕСКИЕ ИНВЕСТИЦИОННЫЕ ПРОЕКТЫ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8C33CC5-D8BE-4DA0-B0A7-2E37750F9C7B}"/>
              </a:ext>
            </a:extLst>
          </p:cNvPr>
          <p:cNvSpPr txBox="1"/>
          <p:nvPr/>
        </p:nvSpPr>
        <p:spPr>
          <a:xfrm>
            <a:off x="4844909" y="1307408"/>
            <a:ext cx="70560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Строительство портово-логистического комплекса</a:t>
            </a:r>
          </a:p>
          <a:p>
            <a:pPr algn="ctr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Создание крупного портово-логистического комплекса, нацеленного на формирование транспортно-логистической системы Самарской области и её успешного позиционирования в системе международных и российских транспортных коридоров.</a:t>
            </a:r>
          </a:p>
          <a:p>
            <a:pPr algn="just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Комплекс планируется на земельном участке в транспортно-доступной черте города, западнее железнодорожного моста через реку Волга, с расстоянием до областного центра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г.о.Самара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154 км и до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г.о.Тольятти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50 км. </a:t>
            </a:r>
          </a:p>
          <a:p>
            <a:pPr algn="just"/>
            <a:endParaRPr lang="ru-RU" sz="8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Преимущества: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Достаточная глубина реки (8 метров), наличие подъездных железнодорожных и автомобильных путей, близость расположения к автомобильной трассе федерального значения М5 (6 км).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EEA2593-3DCE-4E81-AAC3-0D77986231F5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087CC345-CE73-4C28-B80B-726967390F4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F1A3DF83-26AE-4436-A579-EEBFE0989E30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EACB0EB8-5584-4451-BB01-974CAE330F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F118CFFA-C2D7-40ED-B75C-A31AFDCDAF3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E6BF1671-38A2-4EAE-B643-980A3E61353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44AD6C4E-D10C-46B1-B7E6-40AC920AECD1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8F35F3D4-92B0-4FF4-BDAE-45B264EC50E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24473C80-AA28-4728-89A8-2579D16201C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72AA020E-BC4B-40D2-A7C8-C060F29A596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7D3F2350-F49F-4448-A17C-3ECD3FE2DCD7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43C6829C-CD5C-44D4-900A-BC18F0DB409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469BB992-748B-4A9C-8CD2-EFB882DE16A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F6B0F52A-11B2-4565-ABCF-A632AAC27F8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FDD9D736-370C-446E-B5D5-414AA65EDAC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1C36F887-3364-4E75-8B55-D5CA21FB2C5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0E3FEA1B-C0A5-4A6B-A1FB-FEEA783F80BD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5F489B83-EA59-4047-8383-1CC83125669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A5402D3C-6F92-4604-81E5-D4D451E7E75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539B4403-3B6F-4614-BE2F-C4E1AD8AC6B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D551B5DF-441B-47DA-8AEC-FA7E10280FB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48C588-B0E3-43DF-BCC8-F9003258799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B8E3C913-A39F-40BC-948C-BDD8747D242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AA065A62-9D33-403E-AB71-9DC4474C60FF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21E288A5-6A81-40B6-8C7F-9615A2DBC77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52EB78CD-725D-4442-9194-3F92504085B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8BEEB4C0-BFB0-4C12-9982-A45D30E92FE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5647B820-0CF8-4610-83E5-3372C784CB8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7EAE37FB-95C1-4A60-B617-3474050626B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8280D2BF-40F0-4EEC-B867-D851373B0070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1242" r="2555" b="3040"/>
          <a:stretch/>
        </p:blipFill>
        <p:spPr bwMode="auto">
          <a:xfrm>
            <a:off x="659476" y="1460098"/>
            <a:ext cx="4033911" cy="2432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05892"/>
              </p:ext>
            </p:extLst>
          </p:nvPr>
        </p:nvGraphicFramePr>
        <p:xfrm>
          <a:off x="970037" y="4138407"/>
          <a:ext cx="10280908" cy="230657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5530744"/>
                <a:gridCol w="4750164"/>
              </a:tblGrid>
              <a:tr h="311270">
                <a:tc gridSpan="2"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характеристики,  существующая инфраструктура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1173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участка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69,1 </a:t>
                      </a: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 (частная собственность)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</a:tr>
              <a:tr h="241173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Магистральный </a:t>
                      </a:r>
                      <a:r>
                        <a:rPr lang="ru-RU" sz="1300" b="0" kern="1200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газопровод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3,0 км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</a:tr>
              <a:tr h="240811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baseline="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Водоснабжение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 км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</a:tr>
              <a:tr h="250752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Очистные сооружения (КОС</a:t>
                      </a:r>
                      <a:r>
                        <a:rPr lang="ru-RU" sz="1300" b="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№2)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1,8 км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</a:tr>
              <a:tr h="240448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Электричество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1640 КВт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</a:tr>
              <a:tr h="240448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обрабатываемого транспорта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автомобильный,  железнодорожный,  речной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</a:tr>
              <a:tr h="0">
                <a:tc>
                  <a:txBody>
                    <a:bodyPr/>
                    <a:lstStyle/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Перспективный грузооборот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kern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 млн. тонн</a:t>
                      </a:r>
                      <a:endParaRPr lang="ru-RU" sz="13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2705" marR="52705" marT="24765" marB="2476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5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ГЕОГРАФИЧЕСКОГО ПОЛОЖЕНИЯ ТЕРРИТОРИИ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xmlns="" id="{B11CAB01-4582-424E-9F38-7A47960980BE}"/>
              </a:ext>
            </a:extLst>
          </p:cNvPr>
          <p:cNvGrpSpPr/>
          <p:nvPr/>
        </p:nvGrpSpPr>
        <p:grpSpPr>
          <a:xfrm>
            <a:off x="7528468" y="367068"/>
            <a:ext cx="4525599" cy="496678"/>
            <a:chOff x="7528468" y="349323"/>
            <a:chExt cx="4525599" cy="496678"/>
          </a:xfrm>
        </p:grpSpPr>
        <p:grpSp>
          <p:nvGrpSpPr>
            <p:cNvPr id="6" name="object 6">
              <a:extLst>
                <a:ext uri="{FF2B5EF4-FFF2-40B4-BE49-F238E27FC236}">
                  <a16:creationId xmlns:a16="http://schemas.microsoft.com/office/drawing/2014/main" xmlns="" id="{B988F059-8BD2-375F-2910-546C3454369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7" name="object 7">
                <a:extLst>
                  <a:ext uri="{FF2B5EF4-FFF2-40B4-BE49-F238E27FC236}">
                    <a16:creationId xmlns:a16="http://schemas.microsoft.com/office/drawing/2014/main" xmlns="" id="{1ABC88BF-7FFF-7CEC-ED4F-8D01A96F42C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8" name="object 8">
                <a:extLst>
                  <a:ext uri="{FF2B5EF4-FFF2-40B4-BE49-F238E27FC236}">
                    <a16:creationId xmlns:a16="http://schemas.microsoft.com/office/drawing/2014/main" xmlns="" id="{D72BEB1E-0FF4-B3CE-12D6-B5F405F0FBB7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9" name="object 9">
                <a:extLst>
                  <a:ext uri="{FF2B5EF4-FFF2-40B4-BE49-F238E27FC236}">
                    <a16:creationId xmlns:a16="http://schemas.microsoft.com/office/drawing/2014/main" xmlns="" id="{333B1CE9-638E-3C06-2B20-20D32F06DC1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>
                <a:extLst>
                  <a:ext uri="{FF2B5EF4-FFF2-40B4-BE49-F238E27FC236}">
                    <a16:creationId xmlns:a16="http://schemas.microsoft.com/office/drawing/2014/main" xmlns="" id="{6B8B3425-04B3-EAD2-EA0F-FA1597AC6442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>
                <a:extLst>
                  <a:ext uri="{FF2B5EF4-FFF2-40B4-BE49-F238E27FC236}">
                    <a16:creationId xmlns:a16="http://schemas.microsoft.com/office/drawing/2014/main" xmlns="" id="{294B80E9-70F1-01AD-1EC3-6E99F60A5C02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>
                <a:extLst>
                  <a:ext uri="{FF2B5EF4-FFF2-40B4-BE49-F238E27FC236}">
                    <a16:creationId xmlns:a16="http://schemas.microsoft.com/office/drawing/2014/main" xmlns="" id="{2AAA3D3D-AB6B-039D-593C-CE836BD00F9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13" name="object 13">
                <a:extLst>
                  <a:ext uri="{FF2B5EF4-FFF2-40B4-BE49-F238E27FC236}">
                    <a16:creationId xmlns:a16="http://schemas.microsoft.com/office/drawing/2014/main" xmlns="" id="{8592841A-EC18-7464-4393-738EFE00FC2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14" name="object 14">
                <a:extLst>
                  <a:ext uri="{FF2B5EF4-FFF2-40B4-BE49-F238E27FC236}">
                    <a16:creationId xmlns:a16="http://schemas.microsoft.com/office/drawing/2014/main" xmlns="" id="{0CB28A25-9A83-2CA8-C181-86C5C5B281DD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>
                <a:extLst>
                  <a:ext uri="{FF2B5EF4-FFF2-40B4-BE49-F238E27FC236}">
                    <a16:creationId xmlns:a16="http://schemas.microsoft.com/office/drawing/2014/main" xmlns="" id="{79CA1CE2-3F71-B04E-E4A3-347ECE78D7C4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16">
                <a:extLst>
                  <a:ext uri="{FF2B5EF4-FFF2-40B4-BE49-F238E27FC236}">
                    <a16:creationId xmlns:a16="http://schemas.microsoft.com/office/drawing/2014/main" xmlns="" id="{10C9F72C-2653-BDEF-8D7A-96BE1AC1DF2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17" name="object 17">
                <a:extLst>
                  <a:ext uri="{FF2B5EF4-FFF2-40B4-BE49-F238E27FC236}">
                    <a16:creationId xmlns:a16="http://schemas.microsoft.com/office/drawing/2014/main" xmlns="" id="{A84094D4-2490-FE38-745B-A941A2F3CAC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18" name="object 18">
                <a:extLst>
                  <a:ext uri="{FF2B5EF4-FFF2-40B4-BE49-F238E27FC236}">
                    <a16:creationId xmlns:a16="http://schemas.microsoft.com/office/drawing/2014/main" xmlns="" id="{D28EB228-BB9F-6664-4FE3-4AFA63D576C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19" name="object 19">
                <a:extLst>
                  <a:ext uri="{FF2B5EF4-FFF2-40B4-BE49-F238E27FC236}">
                    <a16:creationId xmlns:a16="http://schemas.microsoft.com/office/drawing/2014/main" xmlns="" id="{292183E0-FFB6-F24F-B91B-74EFA0F9ADA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20" name="object 20">
                <a:extLst>
                  <a:ext uri="{FF2B5EF4-FFF2-40B4-BE49-F238E27FC236}">
                    <a16:creationId xmlns:a16="http://schemas.microsoft.com/office/drawing/2014/main" xmlns="" id="{030461B9-C591-AAAE-BC83-4EE747135E5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21" name="object 21">
                <a:extLst>
                  <a:ext uri="{FF2B5EF4-FFF2-40B4-BE49-F238E27FC236}">
                    <a16:creationId xmlns:a16="http://schemas.microsoft.com/office/drawing/2014/main" xmlns="" id="{19EC7105-A4FA-37B8-AB6B-6CBB258D74BC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>
                <a:extLst>
                  <a:ext uri="{FF2B5EF4-FFF2-40B4-BE49-F238E27FC236}">
                    <a16:creationId xmlns:a16="http://schemas.microsoft.com/office/drawing/2014/main" xmlns="" id="{F7B027E5-882D-62AB-E0F4-22E868153C2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3">
                <a:extLst>
                  <a:ext uri="{FF2B5EF4-FFF2-40B4-BE49-F238E27FC236}">
                    <a16:creationId xmlns:a16="http://schemas.microsoft.com/office/drawing/2014/main" xmlns="" id="{0633CBAF-8416-4D1C-A68D-4991C802BD6A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4" name="object 24">
                <a:extLst>
                  <a:ext uri="{FF2B5EF4-FFF2-40B4-BE49-F238E27FC236}">
                    <a16:creationId xmlns:a16="http://schemas.microsoft.com/office/drawing/2014/main" xmlns="" id="{D8CDA463-0AD9-0F43-FEAA-F9261DAF5EB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25" name="object 25">
                <a:extLst>
                  <a:ext uri="{FF2B5EF4-FFF2-40B4-BE49-F238E27FC236}">
                    <a16:creationId xmlns:a16="http://schemas.microsoft.com/office/drawing/2014/main" xmlns="" id="{EABFBE0D-E4C7-1408-20A8-ED3B9F02DBB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26" name="object 26">
                <a:extLst>
                  <a:ext uri="{FF2B5EF4-FFF2-40B4-BE49-F238E27FC236}">
                    <a16:creationId xmlns:a16="http://schemas.microsoft.com/office/drawing/2014/main" xmlns="" id="{1B9BE5FD-4B6D-A48E-F529-3801F7F4B77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27" name="object 27">
                <a:extLst>
                  <a:ext uri="{FF2B5EF4-FFF2-40B4-BE49-F238E27FC236}">
                    <a16:creationId xmlns:a16="http://schemas.microsoft.com/office/drawing/2014/main" xmlns="" id="{90878C5D-452D-B7DB-0449-466D24F2600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28" name="object 28">
                <a:extLst>
                  <a:ext uri="{FF2B5EF4-FFF2-40B4-BE49-F238E27FC236}">
                    <a16:creationId xmlns:a16="http://schemas.microsoft.com/office/drawing/2014/main" xmlns="" id="{F44FA83C-F31A-7E12-F0C1-2E4933325B5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29" name="object 29">
                <a:extLst>
                  <a:ext uri="{FF2B5EF4-FFF2-40B4-BE49-F238E27FC236}">
                    <a16:creationId xmlns:a16="http://schemas.microsoft.com/office/drawing/2014/main" xmlns="" id="{B31F776D-97E4-65F1-D1BE-444F19D47662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0">
                <a:extLst>
                  <a:ext uri="{FF2B5EF4-FFF2-40B4-BE49-F238E27FC236}">
                    <a16:creationId xmlns:a16="http://schemas.microsoft.com/office/drawing/2014/main" xmlns="" id="{F8A2D03C-3028-CE18-F842-515CB372255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1">
                <a:extLst>
                  <a:ext uri="{FF2B5EF4-FFF2-40B4-BE49-F238E27FC236}">
                    <a16:creationId xmlns:a16="http://schemas.microsoft.com/office/drawing/2014/main" xmlns="" id="{F27559D2-09E0-764D-383B-AD32B1A3A776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2" name="object 32">
                <a:extLst>
                  <a:ext uri="{FF2B5EF4-FFF2-40B4-BE49-F238E27FC236}">
                    <a16:creationId xmlns:a16="http://schemas.microsoft.com/office/drawing/2014/main" xmlns="" id="{4AE7C3F8-7488-1AB2-AC8E-F249C8974F3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33" name="object 33">
                <a:extLst>
                  <a:ext uri="{FF2B5EF4-FFF2-40B4-BE49-F238E27FC236}">
                    <a16:creationId xmlns:a16="http://schemas.microsoft.com/office/drawing/2014/main" xmlns="" id="{456E3EDE-BBD5-F475-A06C-00326E65C94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4" name="object 34">
              <a:extLst>
                <a:ext uri="{FF2B5EF4-FFF2-40B4-BE49-F238E27FC236}">
                  <a16:creationId xmlns:a16="http://schemas.microsoft.com/office/drawing/2014/main" xmlns="" id="{32AF0A4B-7DB7-D203-12EA-99EE987302B3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2BFDAEB4-E2EC-4884-80C6-EDBD9EA120FA}"/>
                </a:ext>
              </a:extLst>
            </p:cNvPr>
            <p:cNvSpPr txBox="1"/>
            <p:nvPr/>
          </p:nvSpPr>
          <p:spPr>
            <a:xfrm>
              <a:off x="10988595" y="462481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Городской округ Октябрьск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6400800" y="1616502"/>
            <a:ext cx="4918363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Городской округ Октябрьск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расположен на правом берегу Волги у пересечения реки с железнодорожной магистралью Москва-Самара и автомагистралью М5 Москва – Челябинск в 154 километрах к западу от столицы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области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площадь муниципального образования 22,92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кв.км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бщая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протяженность границы 60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км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Протяженность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севера на юг 3 км, с запада на восток 32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км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Приграничные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муниципальные образования: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г.о.Сызрань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Сызранский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</a:t>
            </a:r>
          </a:p>
          <a:p>
            <a:pPr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1674" y="1293542"/>
            <a:ext cx="6069125" cy="521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260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СТРАТЕГИЧЕСКИЕ ИНВЕСТИЦИОННЫЕ ПРОЕКТЫ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8C33CC5-D8BE-4DA0-B0A7-2E37750F9C7B}"/>
              </a:ext>
            </a:extLst>
          </p:cNvPr>
          <p:cNvSpPr txBox="1"/>
          <p:nvPr/>
        </p:nvSpPr>
        <p:spPr>
          <a:xfrm>
            <a:off x="9490297" y="2146751"/>
            <a:ext cx="2341341" cy="303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Городской округ Октябрьск является перспективной площадкой для строительства портово-логистического комплекса </a:t>
            </a:r>
            <a:r>
              <a:rPr lang="ru-RU" sz="1400" dirty="0"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ru-RU" sz="1400" dirty="0" smtClean="0">
                <a:latin typeface="Times New Roman" pitchFamily="18" charset="0"/>
                <a:ea typeface="Calibri"/>
                <a:cs typeface="Times New Roman" pitchFamily="18" charset="0"/>
              </a:rPr>
              <a:t>цепочке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портово-логистического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хаба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федерального назначения международного транспортного коридора «Север-Юг»</a:t>
            </a:r>
            <a:endParaRPr lang="ru-RU" sz="1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EEA2593-3DCE-4E81-AAC3-0D77986231F5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087CC345-CE73-4C28-B80B-726967390F4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F1A3DF83-26AE-4436-A579-EEBFE0989E30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EACB0EB8-5584-4451-BB01-974CAE330F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F118CFFA-C2D7-40ED-B75C-A31AFDCDAF3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E6BF1671-38A2-4EAE-B643-980A3E61353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44AD6C4E-D10C-46B1-B7E6-40AC920AECD1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8F35F3D4-92B0-4FF4-BDAE-45B264EC50E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24473C80-AA28-4728-89A8-2579D16201C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72AA020E-BC4B-40D2-A7C8-C060F29A596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7D3F2350-F49F-4448-A17C-3ECD3FE2DCD7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43C6829C-CD5C-44D4-900A-BC18F0DB409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469BB992-748B-4A9C-8CD2-EFB882DE16A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F6B0F52A-11B2-4565-ABCF-A632AAC27F8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FDD9D736-370C-446E-B5D5-414AA65EDAC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1C36F887-3364-4E75-8B55-D5CA21FB2C5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0E3FEA1B-C0A5-4A6B-A1FB-FEEA783F80BD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5F489B83-EA59-4047-8383-1CC83125669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A5402D3C-6F92-4604-81E5-D4D451E7E75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539B4403-3B6F-4614-BE2F-C4E1AD8AC6B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D551B5DF-441B-47DA-8AEC-FA7E10280FB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48C588-B0E3-43DF-BCC8-F9003258799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B8E3C913-A39F-40BC-948C-BDD8747D242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AA065A62-9D33-403E-AB71-9DC4474C60FF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21E288A5-6A81-40B6-8C7F-9615A2DBC77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52EB78CD-725D-4442-9194-3F92504085B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8BEEB4C0-BFB0-4C12-9982-A45D30E92FE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5647B820-0CF8-4610-83E5-3372C784CB8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7EAE37FB-95C1-4A60-B617-3474050626B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8280D2BF-40F0-4EEC-B867-D851373B0070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C:\Users\PetuhovaOP\Desktop\3135122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0" y="1442481"/>
            <a:ext cx="8868698" cy="500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13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СТРАТЕГИЧЕСКИЕ ИНВЕСТИЦИОННЫЕ ПРОЕКТЫ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18C33CC5-D8BE-4DA0-B0A7-2E37750F9C7B}"/>
              </a:ext>
            </a:extLst>
          </p:cNvPr>
          <p:cNvSpPr txBox="1"/>
          <p:nvPr/>
        </p:nvSpPr>
        <p:spPr>
          <a:xfrm>
            <a:off x="4833257" y="1510145"/>
            <a:ext cx="7056052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Название проекта: 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Создание мультимодального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транспортно-логистического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центра "Октябрьск"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"Торговая компания - Нефтяной Терминал Самара"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мультимодального транспортно-логистического центра "Октябрьск" с возможностью обслуживания нескольких видов транспорта: железнодорожного, автомобильного и речного.</a:t>
            </a:r>
            <a:endParaRPr lang="ru-RU" sz="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 реализации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2026 – 2030 годы</a:t>
            </a:r>
          </a:p>
          <a:p>
            <a:pPr algn="just"/>
            <a:endParaRPr lang="ru-RU" sz="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Объем инвестиций: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23 479 </a:t>
            </a:r>
            <a:r>
              <a:rPr lang="ru-RU" spc="-25" dirty="0" smtClean="0">
                <a:latin typeface="Times New Roman" pitchFamily="18" charset="0"/>
                <a:cs typeface="Times New Roman" pitchFamily="18" charset="0"/>
              </a:rPr>
              <a:t>млн.</a:t>
            </a:r>
          </a:p>
          <a:p>
            <a:pPr algn="just"/>
            <a:endParaRPr lang="ru-RU" sz="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Количество новых рабочих мест: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300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800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Инвестор: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ООО «Нефтяной терминал Самара» </a:t>
            </a:r>
          </a:p>
          <a:p>
            <a:pPr algn="just"/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Имеющаяся инфраструктура: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емельный участок общей площадью  23,92 га.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EEA2593-3DCE-4E81-AAC3-0D77986231F5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087CC345-CE73-4C28-B80B-726967390F4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F1A3DF83-26AE-4436-A579-EEBFE0989E30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EACB0EB8-5584-4451-BB01-974CAE330F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F118CFFA-C2D7-40ED-B75C-A31AFDCDAF3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E6BF1671-38A2-4EAE-B643-980A3E61353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44AD6C4E-D10C-46B1-B7E6-40AC920AECD1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8F35F3D4-92B0-4FF4-BDAE-45B264EC50E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24473C80-AA28-4728-89A8-2579D16201C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72AA020E-BC4B-40D2-A7C8-C060F29A596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7D3F2350-F49F-4448-A17C-3ECD3FE2DCD7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43C6829C-CD5C-44D4-900A-BC18F0DB409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469BB992-748B-4A9C-8CD2-EFB882DE16A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F6B0F52A-11B2-4565-ABCF-A632AAC27F8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FDD9D736-370C-446E-B5D5-414AA65EDAC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1C36F887-3364-4E75-8B55-D5CA21FB2C5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0E3FEA1B-C0A5-4A6B-A1FB-FEEA783F80BD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5F489B83-EA59-4047-8383-1CC83125669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A5402D3C-6F92-4604-81E5-D4D451E7E75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539B4403-3B6F-4614-BE2F-C4E1AD8AC6B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D551B5DF-441B-47DA-8AEC-FA7E10280FB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48C588-B0E3-43DF-BCC8-F9003258799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B8E3C913-A39F-40BC-948C-BDD8747D242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AA065A62-9D33-403E-AB71-9DC4474C60FF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21E288A5-6A81-40B6-8C7F-9615A2DBC77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52EB78CD-725D-4442-9194-3F92504085B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8BEEB4C0-BFB0-4C12-9982-A45D30E92FE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5647B820-0CF8-4610-83E5-3372C784CB8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7EAE37FB-95C1-4A60-B617-3474050626B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8280D2BF-40F0-4EEC-B867-D851373B0070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/>
          <p:nvPr/>
        </p:nvPicPr>
        <p:blipFill rotWithShape="1">
          <a:blip r:embed="rId16"/>
          <a:srcRect l="11698" t="10831" r="22918" b="50401"/>
          <a:stretch/>
        </p:blipFill>
        <p:spPr bwMode="auto">
          <a:xfrm>
            <a:off x="525913" y="1856508"/>
            <a:ext cx="4167473" cy="2272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4022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РАЗВИТИЮ ИНФРАСТРУКТУРЫ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4BF54AD4-D0C4-45E9-B9B7-E39C4C8CD3A7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DDE0C60B-04B4-4A9E-9FD6-DEF995BEEF23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BBB4B807-0CCD-4D93-84FA-FCF9C153EB42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4284EF95-C9ED-4733-A038-A700EC6DD6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DB239F34-3EB7-40B7-91F2-B17558988688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F77E7CEF-D6D7-4F7F-9F21-3AF5F43A7F1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6DBEFFC1-5A56-4D42-9127-41301C3FC5B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E1C285EA-2291-4160-B5D5-C695438D1FF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979BF305-6E54-4B3F-85F9-0A182279441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D9144506-224C-4F95-AFB3-57C2664B212B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3532E899-EC6C-4BE9-9588-805258C62F98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76086785-5C11-4211-B98C-4DF63FF9AEA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4FF9D0E4-2D67-48A6-BDF7-6408E1F4BB62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32C9C685-3A62-4471-97C4-CF8EFED5B96C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94242B4B-D012-462C-8AF1-B24FDE4F576B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486A2108-071A-4D06-8A2D-34DBD1180E8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1702D01D-36AF-4ED6-8E71-565DB100B85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31DFB9DA-8FBB-49DE-8B35-65D1712AE39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B209A20B-16ED-40ED-838A-241EBE5D2846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72EB5874-615C-4AA1-9AD7-ABD6D2086B9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C6E2D66D-3DA7-419E-BA02-D8DF4B55217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946B9D23-3802-4F2E-BDD5-D54B5281E60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551BAE26-B13E-4EE6-B1F1-E990402E135A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709FE186-1924-4FF3-A78E-43ABAE20BFB3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B2B7C8CC-807E-47E4-96EB-DB9BDBDFF8E0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A27728A5-FAD9-4C69-B394-3936F6F6B90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A79D350E-48B3-413C-B0BD-B205A382FFCF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DAB956BE-407A-48CF-B68C-7F1FFB93E6C5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EF2F50C5-9924-45D2-9394-A1E9AA31F12C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65975389-CB50-4CE9-A9A3-4CFB67FCFD51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272150"/>
              </p:ext>
            </p:extLst>
          </p:nvPr>
        </p:nvGraphicFramePr>
        <p:xfrm>
          <a:off x="997528" y="1214336"/>
          <a:ext cx="9991067" cy="52240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1712"/>
                <a:gridCol w="5058335"/>
                <a:gridCol w="2225153"/>
                <a:gridCol w="2225867"/>
              </a:tblGrid>
              <a:tr h="4420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мероприятия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Финансовые ресурсы </a:t>
                      </a:r>
                      <a:r>
                        <a:rPr lang="ru-RU" sz="1200" dirty="0" smtClean="0">
                          <a:effectLst/>
                        </a:rPr>
                        <a:t>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тыс. руб.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Срок реализации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19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Капитальный ремонт 4 МКД (ремонт крыши - ул. Дзержинского 14, ремонт фасада - ул. Пионерская 14 и ул. Станиславского 4,  ремонт инженерных систем – ул. Центральная 7)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10 295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2026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10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Ремонт трех дворовых территорий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3 570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83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Ремонт трех общественных территорий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18 500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94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дорог общего пользования местного значения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29 100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94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5.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Снос аварийного жилья  (11 домов)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10 900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60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6.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много квартирного дома (4 этажа)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общей площадью 2800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.,  жилой площадью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948 </a:t>
                      </a:r>
                      <a:r>
                        <a:rPr lang="ru-RU" sz="14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2026-2028 годы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94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7.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Капитальный ремонт здания ГБОУ ООШ №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(2 этап)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53 000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811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</a:rPr>
                        <a:t>8.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Капитальный ремонт здания СП «Детский сад № 5» ГБОУ СОШ № 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12 077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2026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89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Капитальный ремонт аварийных участков водопроводов протяженностью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4,6 кв.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43 000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2026-2027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552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Ремонт насосной станции № 3 в части замены оборудования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16 000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2026-2027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65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11.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Приобретение специализированной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техники для устранения засоров на сетях водоотведения (</a:t>
                      </a:r>
                      <a:r>
                        <a:rPr lang="ru-RU" sz="14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илосос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22 000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2026-2027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682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322075" y="1384561"/>
            <a:ext cx="6043049" cy="4822275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>
            <a:noFill/>
          </a:ln>
          <a:effectLst>
            <a:innerShdw blurRad="177800">
              <a:srgbClr val="4C557A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49" tIns="27725" rIns="55449" bIns="27725" rtlCol="0" anchor="ctr"/>
          <a:lstStyle/>
          <a:p>
            <a:r>
              <a:rPr lang="ru-RU" i="1" dirty="0" smtClean="0"/>
              <a:t>Восстановление кровли гаража добровольной пожарной команды, проект «Огненный щит» - 0,43 млн. руб.</a:t>
            </a:r>
            <a:endParaRPr lang="ru-RU" dirty="0">
              <a:effectLst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58486" y="317478"/>
            <a:ext cx="615990" cy="67291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32"/>
            <a:ext cx="2016340" cy="812101"/>
          </a:xfrm>
          <a:custGeom>
            <a:avLst/>
            <a:gdLst/>
            <a:ahLst/>
            <a:cxnLst/>
            <a:rect l="l" t="t" r="r" b="b"/>
            <a:pathLst>
              <a:path w="3324860" h="1339215">
                <a:moveTo>
                  <a:pt x="0" y="0"/>
                </a:moveTo>
                <a:lnTo>
                  <a:pt x="0" y="281844"/>
                </a:lnTo>
                <a:lnTo>
                  <a:pt x="1663886" y="832330"/>
                </a:lnTo>
                <a:lnTo>
                  <a:pt x="1663886" y="1338775"/>
                </a:lnTo>
                <a:lnTo>
                  <a:pt x="3324841" y="788290"/>
                </a:lnTo>
                <a:lnTo>
                  <a:pt x="3324841" y="510843"/>
                </a:lnTo>
                <a:lnTo>
                  <a:pt x="1663886" y="775075"/>
                </a:lnTo>
                <a:lnTo>
                  <a:pt x="1663886" y="267164"/>
                </a:lnTo>
                <a:lnTo>
                  <a:pt x="0" y="0"/>
                </a:lnTo>
                <a:close/>
              </a:path>
            </a:pathLst>
          </a:custGeom>
          <a:solidFill>
            <a:srgbClr val="E2E9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9792" y="-300821"/>
            <a:ext cx="8357020" cy="1922473"/>
          </a:xfrm>
          <a:prstGeom prst="rect">
            <a:avLst/>
          </a:prstGeom>
        </p:spPr>
        <p:txBody>
          <a:bodyPr vert="horz" wrap="square" lIns="0" tIns="62380" rIns="0" bIns="0" rtlCol="0">
            <a:spAutoFit/>
          </a:bodyPr>
          <a:lstStyle/>
          <a:p>
            <a:pPr marL="7701" marR="3081">
              <a:lnSpc>
                <a:spcPts val="2899"/>
              </a:lnSpc>
              <a:spcBef>
                <a:spcPts val="491"/>
              </a:spcBef>
            </a:pP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МЕРОПРИЯТИЯ </a:t>
            </a: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РАЗВИТИЮ ИНФРАСТРУКТУРЫ</a:t>
            </a:r>
            <a:r>
              <a:rPr lang="ru-RU" sz="1800" b="1" spc="-1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spc="-1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«НАРОДНЫЙ БЮДЖЕТ» </a:t>
            </a: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2026 год </a:t>
            </a:r>
            <a:b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241,1 </a:t>
            </a:r>
            <a:r>
              <a:rPr lang="ru-RU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ТЫС. РУБ. – СРЕДСТВА МЕСТНОГО БЮДЖЕТА</a:t>
            </a:r>
            <a:r>
              <a:rPr lang="ru-RU" sz="1800" u="sng" dirty="0">
                <a:latin typeface="Trebuchet MS"/>
                <a:cs typeface="Trebuchet MS"/>
              </a:rPr>
              <a:t/>
            </a:r>
            <a:br>
              <a:rPr lang="ru-RU" sz="1800" u="sng" dirty="0">
                <a:latin typeface="Trebuchet MS"/>
                <a:cs typeface="Trebuchet MS"/>
              </a:rPr>
            </a:br>
            <a:endParaRPr lang="ru-RU" sz="1800" spc="6" dirty="0"/>
          </a:p>
        </p:txBody>
      </p:sp>
      <p:pic>
        <p:nvPicPr>
          <p:cNvPr id="2052" name="Picture 4" descr="\\serverdns\Администрация\Ведущий специалист по режимно-секретной работе и  технической защите информации\Доклад И презентация\Фото\Площадь и фонтан\oJDjOdOSlf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4" t="1203" r="13409" b="14485"/>
          <a:stretch/>
        </p:blipFill>
        <p:spPr bwMode="auto">
          <a:xfrm>
            <a:off x="6858000" y="3588868"/>
            <a:ext cx="3921162" cy="3139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object 2"/>
          <p:cNvSpPr txBox="1"/>
          <p:nvPr/>
        </p:nvSpPr>
        <p:spPr>
          <a:xfrm>
            <a:off x="1495487" y="1908450"/>
            <a:ext cx="3188558" cy="747217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endParaRPr lang="ru-RU" sz="1200" b="1" dirty="0" smtClean="0">
              <a:solidFill>
                <a:srgbClr val="094987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rgbClr val="094987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200" b="1" dirty="0">
                <a:solidFill>
                  <a:srgbClr val="094987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БЛАГОУСТРОЙСТВО ТЕРРИТОРИИ  КЛАДБИЩА,  ПРОЕКТ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«МЕСТО СИЛЫ»</a:t>
            </a:r>
          </a:p>
        </p:txBody>
      </p:sp>
      <p:sp>
        <p:nvSpPr>
          <p:cNvPr id="11" name="object 2"/>
          <p:cNvSpPr txBox="1"/>
          <p:nvPr/>
        </p:nvSpPr>
        <p:spPr>
          <a:xfrm>
            <a:off x="1486851" y="3302902"/>
            <a:ext cx="4017529" cy="762606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lvl="1"/>
            <a:endParaRPr lang="ru-RU" sz="1200" b="1" dirty="0">
              <a:solidFill>
                <a:srgbClr val="094987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ru-RU" sz="1200" b="1" dirty="0" smtClean="0">
                <a:solidFill>
                  <a:srgbClr val="094987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200" b="1" dirty="0">
                <a:solidFill>
                  <a:srgbClr val="094987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РЕМОНТ НАБЕРЕЖНОЙ, ПРОЕКТ «АМФИТЕАТР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НА ВОЛНЕ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sp>
        <p:nvSpPr>
          <p:cNvPr id="12" name="object 2"/>
          <p:cNvSpPr txBox="1"/>
          <p:nvPr/>
        </p:nvSpPr>
        <p:spPr>
          <a:xfrm>
            <a:off x="1486852" y="2555686"/>
            <a:ext cx="4878272" cy="747217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r>
              <a:rPr lang="ru-RU" sz="1200" b="1" dirty="0" smtClean="0">
                <a:solidFill>
                  <a:srgbClr val="094987"/>
                </a:solidFill>
                <a:latin typeface="Trebuchet MS"/>
                <a:cs typeface="Trebuchet MS"/>
              </a:rPr>
              <a:t>       </a:t>
            </a:r>
          </a:p>
          <a:p>
            <a:r>
              <a:rPr lang="ru-RU" sz="1200" b="1" dirty="0" smtClean="0">
                <a:solidFill>
                  <a:srgbClr val="094987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200" b="1" dirty="0">
                <a:solidFill>
                  <a:srgbClr val="094987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РЕМОНТ ФОНТАНА НА ЦЕНТРАЛЬНОЙ ПЛОЩАДИ, ПРОЕКТ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«ВОЗРОЖДЕНИЕ СТРУЙ»</a:t>
            </a:r>
          </a:p>
        </p:txBody>
      </p:sp>
      <p:pic>
        <p:nvPicPr>
          <p:cNvPr id="2050" name="Picture 2" descr="C:\Users\BazarnovaIV\Downloads\Fountain_icon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78" y="2819946"/>
            <a:ext cx="551778" cy="48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azarnovaIV\Downloads\amphitheater_icon_12592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51" y="3374209"/>
            <a:ext cx="580269" cy="60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BazarnovaIV\Downloads\Genesys-Bajo-Confianz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77" y="2168138"/>
            <a:ext cx="554627" cy="52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778241" y="6377941"/>
            <a:ext cx="2804160" cy="298618"/>
          </a:xfrm>
          <a:prstGeom prst="rect">
            <a:avLst/>
          </a:prstGeom>
        </p:spPr>
        <p:txBody>
          <a:bodyPr lIns="55449" tIns="27725" rIns="55449" bIns="27725"/>
          <a:lstStyle/>
          <a:p>
            <a:endParaRPr lang="ru-RU" sz="1900" b="1" dirty="0">
              <a:solidFill>
                <a:srgbClr val="1655BC"/>
              </a:solidFill>
              <a:latin typeface="Trebuchet MS" pitchFamily="34" charset="0"/>
            </a:endParaRPr>
          </a:p>
        </p:txBody>
      </p:sp>
      <p:sp>
        <p:nvSpPr>
          <p:cNvPr id="17" name="object 2"/>
          <p:cNvSpPr txBox="1"/>
          <p:nvPr/>
        </p:nvSpPr>
        <p:spPr>
          <a:xfrm>
            <a:off x="1486852" y="1350902"/>
            <a:ext cx="4017528" cy="639496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r>
              <a:rPr lang="ru-RU" sz="1700" b="1" dirty="0" smtClean="0">
                <a:solidFill>
                  <a:srgbClr val="094987"/>
                </a:solidFill>
                <a:latin typeface="Trebuchet MS"/>
                <a:cs typeface="Trebuchet MS"/>
              </a:rPr>
              <a:t> </a:t>
            </a:r>
            <a:r>
              <a:rPr lang="ru-RU" sz="1200" b="1" dirty="0" smtClean="0">
                <a:solidFill>
                  <a:srgbClr val="094987"/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sz="1200" b="1" dirty="0">
                <a:solidFill>
                  <a:srgbClr val="094987"/>
                </a:solidFill>
                <a:latin typeface="Times New Roman" pitchFamily="18" charset="0"/>
                <a:cs typeface="Times New Roman" pitchFamily="18" charset="0"/>
              </a:rPr>
              <a:t>МЛН. РУБ</a:t>
            </a:r>
            <a:r>
              <a:rPr lang="ru-RU" sz="1200" b="1" dirty="0" smtClean="0">
                <a:solidFill>
                  <a:srgbClr val="094987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РЕМОНТ ДОМА КУЛЬТУРЫ,  ПРОЕКТ «НОВАЯ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ЭПОХА ДОМА КУЛЬТУРЫ</a:t>
            </a:r>
            <a:r>
              <a:rPr lang="ru-RU" sz="1200" b="1" dirty="0">
                <a:latin typeface="Trebuchet MS" panose="020B0603020202020204" pitchFamily="34" charset="0"/>
              </a:rPr>
              <a:t>»</a:t>
            </a:r>
          </a:p>
        </p:txBody>
      </p:sp>
      <p:pic>
        <p:nvPicPr>
          <p:cNvPr id="3" name="Picture 2" descr="C:\Users\BazarnovaIV\Desktop\презентация\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07" y="1450357"/>
            <a:ext cx="962002" cy="65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74" b="7317"/>
          <a:stretch/>
        </p:blipFill>
        <p:spPr bwMode="auto">
          <a:xfrm>
            <a:off x="6940752" y="142894"/>
            <a:ext cx="3838410" cy="3269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9" name="object 2"/>
          <p:cNvSpPr txBox="1"/>
          <p:nvPr/>
        </p:nvSpPr>
        <p:spPr>
          <a:xfrm>
            <a:off x="8378092" y="1114717"/>
            <a:ext cx="963730" cy="26984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r>
              <a:rPr lang="ru-RU" sz="1700" b="1" dirty="0" smtClean="0">
                <a:solidFill>
                  <a:srgbClr val="00408E"/>
                </a:solidFill>
                <a:latin typeface="Trebuchet MS" panose="020B0603020202020204" pitchFamily="34" charset="0"/>
              </a:rPr>
              <a:t> </a:t>
            </a:r>
            <a:endParaRPr lang="ru-RU" sz="1700" b="1" dirty="0">
              <a:solidFill>
                <a:srgbClr val="00408E"/>
              </a:solidFill>
              <a:latin typeface="Trebuchet MS" panose="020B0603020202020204" pitchFamily="34" charset="0"/>
            </a:endParaRPr>
          </a:p>
        </p:txBody>
      </p:sp>
      <p:sp>
        <p:nvSpPr>
          <p:cNvPr id="31" name="object 2"/>
          <p:cNvSpPr txBox="1"/>
          <p:nvPr/>
        </p:nvSpPr>
        <p:spPr>
          <a:xfrm flipV="1">
            <a:off x="1467109" y="4222768"/>
            <a:ext cx="4037271" cy="531774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endParaRPr lang="ru-RU" sz="1700" b="1" u="sng" dirty="0" smtClean="0">
              <a:solidFill>
                <a:srgbClr val="094987"/>
              </a:solidFill>
              <a:latin typeface="Trebuchet MS"/>
              <a:cs typeface="Trebuchet MS"/>
            </a:endParaRPr>
          </a:p>
          <a:p>
            <a:endParaRPr lang="ru-RU" sz="1700" b="1" u="sng" dirty="0">
              <a:solidFill>
                <a:srgbClr val="094987"/>
              </a:solidFill>
              <a:latin typeface="Trebuchet MS"/>
              <a:cs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67109" y="4321172"/>
            <a:ext cx="4898015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0,43 МЛН. РУБ.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ВОССТАНОВЛЕНИЕ КРОВЛИ ГАРАЖА ДОБРОВОЛЬНОЙ ПОЖАРНОЙ КОМАНДЫ, ПРОЕКТ  «ОГНЕННЫЙ ЩИТ»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67109" y="5236527"/>
            <a:ext cx="403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0,46 </a:t>
            </a:r>
            <a:r>
              <a:rPr lang="ru-RU" sz="1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МЛН РУБ.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ЩЕБЕНЕНИЕ ДОРОГИ (ПЕР. ВЕРХНИЙ), ПРОЕКТ  «ХОРОШАЯ ДОРОГА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4" descr="\\192.168.1.4\администрация\Управление Экономики\Шигина Н.В\фото\01-08-2025-688c84dbd87f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52" y="5238663"/>
            <a:ext cx="642057" cy="64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\\192.168.1.4\администрация\Управление Экономики\Шигина Н.В\фото\1697568183_flomaster-top-p-garazh-risunok-instagram-11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51" y="4190250"/>
            <a:ext cx="777253" cy="77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124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ИНДИКАТОРЫ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СТРАТЕГИИ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5E5B2141-6AA7-43EB-9320-2EB648F0B05C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A02AE7EF-D8C3-403A-8EFE-5EA17EF5EF9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30BF88DA-A3F1-4117-8714-0709764E68E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71F075B1-4CC7-4B16-909F-FD43E7870C7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E3A57B4-B536-4864-8831-76DE3AC73A1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1783A861-BEE6-42A5-8C8E-CF5FDE4AA422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DAD3080F-B38B-4290-82C8-241D8667632B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D6D8941E-671C-4BB5-9C7E-1BD47FB3653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D2E1B8E0-9F21-4B5E-8DCD-07514C8E27E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ABEA99DD-66A9-4D98-B6C1-C841F2D9797B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E42F3896-4487-4B53-905F-9A73ACA5B51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2F0A9C46-CD39-4D8E-9D55-7E7EE50C4F7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CEADAD12-0CA6-473D-A4E8-BCB8622BE1DC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D29A8EE0-4DBE-48F9-BBAD-8C6DDCE2959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D9572E5F-FB56-42CE-A4E1-4A127A7127E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85AE890C-0C66-4507-B64B-831DF4E21589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716F3780-9EAA-47F1-A564-3E4275BEB4FF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C521BC77-79DC-4B72-B2D6-7FDD52EAC7D1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1A81DC79-5A9B-410E-A604-6FC0695E2CBB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01AB980-C249-4960-A8C4-990088CB22E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18834AC-09D1-4100-8898-D0B5AA34E2E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07797B3E-DDCE-478C-BC39-74344EAEF38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F68873F7-3D4E-454F-887D-9950350EDEF3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7C541704-FE23-46EF-9801-A9BDADACB61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146ACDC1-7FA3-4B3C-AE6B-D4551F904DD2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826F84E6-0CEB-47B4-BA56-4D35FEBF1EE1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8977199A-1731-4AF0-B4F2-AF7DD221CFFF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97271F9B-F824-4196-81C0-EA4E07CC2E2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1BB502BA-67E5-418C-82AF-34F473242670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3CC8F11D-F722-439A-A4E1-22DE88AE35F7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object 35">
            <a:extLst>
              <a:ext uri="{FF2B5EF4-FFF2-40B4-BE49-F238E27FC236}">
                <a16:creationId xmlns="" xmlns:a16="http://schemas.microsoft.com/office/drawing/2014/main" id="{72036419-E231-6484-E28A-73A64E0DDDE1}"/>
              </a:ext>
            </a:extLst>
          </p:cNvPr>
          <p:cNvSpPr/>
          <p:nvPr/>
        </p:nvSpPr>
        <p:spPr>
          <a:xfrm>
            <a:off x="562429" y="1496292"/>
            <a:ext cx="10771300" cy="3349998"/>
          </a:xfrm>
          <a:custGeom>
            <a:avLst/>
            <a:gdLst/>
            <a:ahLst/>
            <a:cxnLst/>
            <a:rect l="l" t="t" r="r" b="b"/>
            <a:pathLst>
              <a:path w="7485380" h="1421129">
                <a:moveTo>
                  <a:pt x="7396111" y="0"/>
                </a:moveTo>
                <a:lnTo>
                  <a:pt x="88900" y="0"/>
                </a:lnTo>
                <a:lnTo>
                  <a:pt x="54296" y="6986"/>
                </a:lnTo>
                <a:lnTo>
                  <a:pt x="26038" y="26038"/>
                </a:lnTo>
                <a:lnTo>
                  <a:pt x="6986" y="54296"/>
                </a:lnTo>
                <a:lnTo>
                  <a:pt x="0" y="88899"/>
                </a:lnTo>
                <a:lnTo>
                  <a:pt x="0" y="1332090"/>
                </a:lnTo>
                <a:lnTo>
                  <a:pt x="6986" y="1366694"/>
                </a:lnTo>
                <a:lnTo>
                  <a:pt x="26038" y="1394952"/>
                </a:lnTo>
                <a:lnTo>
                  <a:pt x="54296" y="1414004"/>
                </a:lnTo>
                <a:lnTo>
                  <a:pt x="88900" y="1420990"/>
                </a:lnTo>
                <a:lnTo>
                  <a:pt x="7396111" y="1420990"/>
                </a:lnTo>
                <a:lnTo>
                  <a:pt x="7430715" y="1414004"/>
                </a:lnTo>
                <a:lnTo>
                  <a:pt x="7458973" y="1394952"/>
                </a:lnTo>
                <a:lnTo>
                  <a:pt x="7478025" y="1366694"/>
                </a:lnTo>
                <a:lnTo>
                  <a:pt x="7485011" y="1332090"/>
                </a:lnTo>
                <a:lnTo>
                  <a:pt x="7485011" y="88899"/>
                </a:lnTo>
                <a:lnTo>
                  <a:pt x="7478025" y="54296"/>
                </a:lnTo>
                <a:lnTo>
                  <a:pt x="7458973" y="26038"/>
                </a:lnTo>
                <a:lnTo>
                  <a:pt x="7430715" y="6986"/>
                </a:lnTo>
                <a:lnTo>
                  <a:pt x="7396111" y="0"/>
                </a:lnTo>
                <a:close/>
              </a:path>
            </a:pathLst>
          </a:custGeom>
          <a:solidFill>
            <a:srgbClr val="185292"/>
          </a:solidFill>
        </p:spPr>
        <p:txBody>
          <a:bodyPr wrap="square" lIns="0" tIns="0" rIns="0" bIns="0" rtlCol="0"/>
          <a:lstStyle/>
          <a:p>
            <a:pPr algn="ctr"/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мультимодального 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транспортно-логистического </a:t>
            </a: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центра 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«Октябрьск»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"Торговая компания - Нефтяной Терминал Самара"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object 40">
            <a:extLst>
              <a:ext uri="{FF2B5EF4-FFF2-40B4-BE49-F238E27FC236}">
                <a16:creationId xmlns="" xmlns:a16="http://schemas.microsoft.com/office/drawing/2014/main" id="{BD4D63EC-9B18-9476-5882-E990C5DDE085}"/>
              </a:ext>
            </a:extLst>
          </p:cNvPr>
          <p:cNvSpPr txBox="1"/>
          <p:nvPr/>
        </p:nvSpPr>
        <p:spPr>
          <a:xfrm>
            <a:off x="653937" y="4910036"/>
            <a:ext cx="3413124" cy="131061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180"/>
              </a:spcBef>
            </a:pPr>
            <a:r>
              <a:rPr lang="ru-RU" sz="3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3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23 479,08 </a:t>
            </a:r>
            <a:r>
              <a:rPr sz="3000" b="1" spc="-25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  <a:r>
              <a:rPr lang="ru-RU" sz="3000" b="1" spc="-25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000" b="1" spc="-25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endParaRPr sz="3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lang="ru-RU" sz="12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ОБЪЕМ </a:t>
            </a:r>
            <a:r>
              <a:rPr sz="12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</a:t>
            </a:r>
            <a:r>
              <a:rPr lang="ru-RU" sz="12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object 40">
            <a:extLst>
              <a:ext uri="{FF2B5EF4-FFF2-40B4-BE49-F238E27FC236}">
                <a16:creationId xmlns="" xmlns:a16="http://schemas.microsoft.com/office/drawing/2014/main" id="{BD4D63EC-9B18-9476-5882-E990C5DDE085}"/>
              </a:ext>
            </a:extLst>
          </p:cNvPr>
          <p:cNvSpPr txBox="1"/>
          <p:nvPr/>
        </p:nvSpPr>
        <p:spPr>
          <a:xfrm>
            <a:off x="4390099" y="4884388"/>
            <a:ext cx="3413124" cy="874598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600"/>
              </a:spcBef>
            </a:pPr>
            <a:r>
              <a:rPr lang="ru-RU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sz="3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0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" algn="ctr">
              <a:lnSpc>
                <a:spcPct val="100000"/>
              </a:lnSpc>
              <a:spcBef>
                <a:spcPts val="600"/>
              </a:spcBef>
            </a:pPr>
            <a:r>
              <a:rPr lang="ru-RU" sz="12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РАБОЧИХ МЕСТ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object 40">
            <a:extLst>
              <a:ext uri="{FF2B5EF4-FFF2-40B4-BE49-F238E27FC236}">
                <a16:creationId xmlns="" xmlns:a16="http://schemas.microsoft.com/office/drawing/2014/main" id="{BD4D63EC-9B18-9476-5882-E990C5DDE085}"/>
              </a:ext>
            </a:extLst>
          </p:cNvPr>
          <p:cNvSpPr txBox="1"/>
          <p:nvPr/>
        </p:nvSpPr>
        <p:spPr>
          <a:xfrm>
            <a:off x="7991807" y="4846290"/>
            <a:ext cx="3413124" cy="84895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180"/>
              </a:spcBef>
            </a:pP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2026 - 2030</a:t>
            </a:r>
            <a:r>
              <a:rPr lang="ru-RU" sz="30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24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lang="ru-RU" sz="12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668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xmlns="" id="{20D93F1C-99F9-34DC-C93C-DE3488EF2FA4}"/>
              </a:ext>
            </a:extLst>
          </p:cNvPr>
          <p:cNvGrpSpPr/>
          <p:nvPr/>
        </p:nvGrpSpPr>
        <p:grpSpPr>
          <a:xfrm>
            <a:off x="7278099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xmlns="" id="{6283D8BC-82D4-B8A2-1D93-984835ED86E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xmlns="" id="{A6A45A6B-BF87-7B05-C16A-53467DCAC3D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3711640"/>
            <a:ext cx="8046803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 РЕАЛИЗАЦИИ СТРАТЕГИИ ИНВЕСТИЦИОННОГО РАЗВИТИЯ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xmlns="" id="{FD355094-F80B-521A-5D90-116E45545642}"/>
              </a:ext>
            </a:extLst>
          </p:cNvPr>
          <p:cNvSpPr/>
          <p:nvPr/>
        </p:nvSpPr>
        <p:spPr>
          <a:xfrm>
            <a:off x="589503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589503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:a16="http://schemas.microsoft.com/office/drawing/2014/main" xmlns="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BD8904C9-1468-2D43-6B20-F4A2177E4883}"/>
              </a:ext>
            </a:extLst>
          </p:cNvPr>
          <p:cNvSpPr/>
          <p:nvPr/>
        </p:nvSpPr>
        <p:spPr>
          <a:xfrm flipV="1">
            <a:off x="589502" y="6510213"/>
            <a:ext cx="11157997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0" y="1755263"/>
            <a:ext cx="989293" cy="98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bject 34">
            <a:extLst>
              <a:ext uri="{FF2B5EF4-FFF2-40B4-BE49-F238E27FC236}">
                <a16:creationId xmlns:a16="http://schemas.microsoft.com/office/drawing/2014/main" xmlns="" id="{DFB1AB6D-993B-4905-AE54-785CFBD12215}"/>
              </a:ext>
            </a:extLst>
          </p:cNvPr>
          <p:cNvSpPr txBox="1"/>
          <p:nvPr/>
        </p:nvSpPr>
        <p:spPr>
          <a:xfrm>
            <a:off x="1618979" y="2107669"/>
            <a:ext cx="2285697" cy="213520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273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</a:t>
            </a:r>
            <a:r>
              <a:rPr lang="ru-RU" sz="28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СТРАТЕГИИ (</a:t>
            </a:r>
            <a:r>
              <a:rPr lang="ru-RU" sz="24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№1</a:t>
            </a:r>
            <a:r>
              <a:rPr lang="ru-RU" sz="28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ADA7C2AC-7A29-4849-A9A7-9AA83A59AF97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56D9674F-C071-4699-BBE9-A84D286CB8A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1DFEA3EE-6784-4BBA-A3CC-25AB16AF09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BB1B32-C8DF-4EB6-8E89-D47AE04E882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7D5373E3-3B1E-4006-9568-9426294EE7D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09CE626-1DDF-4CEC-9AE6-DF49BB63EE1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8EB4B730-9A09-4681-AB74-03C764F3E03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869E976-7E75-4860-BB93-0652D0A0524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48512F9A-F107-41F7-AB94-EC36E0E241C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7C1BC7E9-325D-4F3D-BC73-96CC6868724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EE0B61-3FFB-44C7-B6FA-145E1A3F9AA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DB6E0A2-067F-4DDA-AA40-4ABD068C04A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F8C0BB11-FFCC-4F3A-8A36-12CA2AFA634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88C8078-879C-4B4D-BCF0-129D1F3F714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E7F63A1B-71E4-4DC6-8B08-42FD784249C9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FD80083A-45C0-4ECE-BE50-94E85B96B59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926990"/>
              </p:ext>
            </p:extLst>
          </p:nvPr>
        </p:nvGraphicFramePr>
        <p:xfrm>
          <a:off x="438642" y="1610879"/>
          <a:ext cx="11392996" cy="43639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9708"/>
                <a:gridCol w="5196961"/>
                <a:gridCol w="1052945"/>
                <a:gridCol w="4643382"/>
              </a:tblGrid>
              <a:tr h="343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Мероприятие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Ответственные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5771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Актуализация инвестиционного 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профиля, базы данных о свободных инвестиционных площадках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Ежегодно до 01 июня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экономического развития, инвестиций, предпринимательства и торговли Администрации 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г.о.Октябрьск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Комитет имущественных отношений Администрации г.о.Октябрьск;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МКУ «Комитет по архитектуре, строительству и транспорту Администрации г.о.Октябрьск»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516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Информационная и консультационная поддержка субъектов МСП, социальных предпринимателей, самозанятых </a:t>
                      </a: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граждан, а так же организация и проведение обучающих мероприятий.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Постоянно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экономического развития, инвестиций, предпринимательства и торговли Администрации г.о.Октябрьск;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Центр «Мой бизнес»;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 поддержки предпринимательства г.о.Октябрьск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694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субсидий субъектам МСП в целях возмещения затрат в связи с производством товаров, выполнением работ, оказанием услуг в части расходов на приобретение производственного оборудования для создания, и (или) развития, и (или) модернизации производства товаров, работ, услуг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2025-2030 годы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экономического развития, инвестиций, предпринимательства и торговли Администрации г.о.Октябрьск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2384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Оказание имущественной поддержки субъектам МСП и самозанятым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2024-2026 </a:t>
                      </a: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Комитет имущественных отношений Администрации г.о.Октябрьск</a:t>
                      </a:r>
                      <a:endParaRPr lang="ru-RU" sz="13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40213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940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</a:t>
            </a:r>
            <a:r>
              <a:rPr lang="ru-RU" sz="2800" b="1" dirty="0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СТРАТЕГИИ (цель №2)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ADA7C2AC-7A29-4849-A9A7-9AA83A59AF97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56D9674F-C071-4699-BBE9-A84D286CB8A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1DFEA3EE-6784-4BBA-A3CC-25AB16AF09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BB1B32-C8DF-4EB6-8E89-D47AE04E882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7D5373E3-3B1E-4006-9568-9426294EE7D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09CE626-1DDF-4CEC-9AE6-DF49BB63EE1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8EB4B730-9A09-4681-AB74-03C764F3E03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869E976-7E75-4860-BB93-0652D0A0524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48512F9A-F107-41F7-AB94-EC36E0E241C7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7C1BC7E9-325D-4F3D-BC73-96CC6868724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EE0B61-3FFB-44C7-B6FA-145E1A3F9AA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DB6E0A2-067F-4DDA-AA40-4ABD068C04A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F8C0BB11-FFCC-4F3A-8A36-12CA2AFA634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88C8078-879C-4B4D-BCF0-129D1F3F714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E7F63A1B-71E4-4DC6-8B08-42FD784249C9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FD80083A-45C0-4ECE-BE50-94E85B96B59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684701"/>
              </p:ext>
            </p:extLst>
          </p:nvPr>
        </p:nvGraphicFramePr>
        <p:xfrm>
          <a:off x="692309" y="1357755"/>
          <a:ext cx="10836363" cy="5263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5293"/>
                <a:gridCol w="4297346"/>
                <a:gridCol w="1265054"/>
                <a:gridCol w="4798670"/>
              </a:tblGrid>
              <a:tr h="472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Мероприятие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Ответственные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8093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регулярных очных встреч с бизнесом городского округа, обсуждение планов развития, возможных мер поддержки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Постоянно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Глава городского округа, инвестиционный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уполномоченный</a:t>
                      </a: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экономического развития, инвестиций, предпринимательства и торговли Администрации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г.о.Октябрьск,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Центр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«Мой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бизнес»,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поддержки предпринимательства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г.о.Октябрьск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527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Формирование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базы потенциальных инвесторов  (внутренних и внешних) и направление </a:t>
                      </a:r>
                      <a:r>
                        <a:rPr lang="ru-RU" sz="1200" smtClean="0">
                          <a:latin typeface="Times New Roman" pitchFamily="18" charset="0"/>
                          <a:cs typeface="Times New Roman" pitchFamily="18" charset="0"/>
                        </a:rPr>
                        <a:t>инвестиционных предложений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Постоянно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Агентство по привлечению инвестиций Самарской области, Администрация городского округа Октябрьск</a:t>
                      </a:r>
                    </a:p>
                    <a:p>
                      <a:pPr algn="l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870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Поддержание в актуальном состоянии соглашения между Администрацией г.о.Октябрьск и собственником земельного участка, расположенного в районе «Правая Волга», о взаимовыгодном сотрудничестве в осуществлении инвестиционной деятельности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Актуализация соглашения, по мере необходимости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Правовой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отдел Администрации г.о.Октябрьск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Управление экономического развития, инвестиций, предпринимательства и торговли Администрации г.о.Октябрьск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879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совещания с представителями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ОАО «РЖД» , собственником земельного участка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потенциальным инвестором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в рамках взаимодействия с целью выработки решения о реализации инвестиционного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проекта – строительство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транспортно-логистического комплекса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По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мере необходимости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Агентство по привлечению инвестиций Самарской области, Администрация городского округа Октябрьск</a:t>
                      </a:r>
                      <a:endParaRPr lang="ru-RU" sz="1200" b="0" i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6069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Подбор потенциально подходящих земельных участков и инфраструктурных объектов (муниципальной собственности) для реализации инвестиционных проектов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По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мере необходимости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Комитет имущественных отношений Администрации г.о.Октябрьск;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МКУ «Комитет по архитектуре, строительству и транспорту Администрации г.о.Октябрьск»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351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Оказание возможной адресной государственной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поддержки 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инвесторам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По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мере необходимости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Агентство по привлечению инвестиций Самарской области, Администрация городского округа Октябрьск</a:t>
                      </a:r>
                      <a:endParaRPr lang="ru-RU" sz="1200" b="0" i="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  <a:tr h="404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Сокращение сроков оказания муниципальных услуг инвестиционной направленности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Постоянно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городского округа Октябрьск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24749" marR="2474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5004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235574"/>
            <a:ext cx="5265503" cy="749564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4369766" y="296798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5147403" y="427196"/>
            <a:ext cx="2285697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840507D0-0853-4DA8-F552-148578F8B3C8}"/>
              </a:ext>
            </a:extLst>
          </p:cNvPr>
          <p:cNvGrpSpPr/>
          <p:nvPr/>
        </p:nvGrpSpPr>
        <p:grpSpPr>
          <a:xfrm>
            <a:off x="6472222" y="4491498"/>
            <a:ext cx="1737606" cy="1735958"/>
            <a:chOff x="1363840" y="5010746"/>
            <a:chExt cx="1083513" cy="1082485"/>
          </a:xfrm>
        </p:grpSpPr>
        <p:grpSp>
          <p:nvGrpSpPr>
            <p:cNvPr id="3" name="object 106">
              <a:extLst>
                <a:ext uri="{FF2B5EF4-FFF2-40B4-BE49-F238E27FC236}">
                  <a16:creationId xmlns:a16="http://schemas.microsoft.com/office/drawing/2014/main" xmlns="" id="{6079DF60-20AA-79B5-7E3D-F1A297CB726C}"/>
                </a:ext>
              </a:extLst>
            </p:cNvPr>
            <p:cNvGrpSpPr/>
            <p:nvPr/>
          </p:nvGrpSpPr>
          <p:grpSpPr>
            <a:xfrm>
              <a:off x="1363840" y="5010746"/>
              <a:ext cx="953135" cy="1082040"/>
              <a:chOff x="1363840" y="5010746"/>
              <a:chExt cx="953135" cy="1082040"/>
            </a:xfrm>
          </p:grpSpPr>
          <p:sp>
            <p:nvSpPr>
              <p:cNvPr id="18" name="object 107">
                <a:extLst>
                  <a:ext uri="{FF2B5EF4-FFF2-40B4-BE49-F238E27FC236}">
                    <a16:creationId xmlns:a16="http://schemas.microsoft.com/office/drawing/2014/main" xmlns="" id="{93427ABB-A059-116C-F21A-A4669703ED71}"/>
                  </a:ext>
                </a:extLst>
              </p:cNvPr>
              <p:cNvSpPr/>
              <p:nvPr/>
            </p:nvSpPr>
            <p:spPr>
              <a:xfrm>
                <a:off x="1363840" y="5010746"/>
                <a:ext cx="476884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476885" h="1082039">
                    <a:moveTo>
                      <a:pt x="129959" y="476059"/>
                    </a:moveTo>
                    <a:lnTo>
                      <a:pt x="86639" y="47605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0" y="476059"/>
                    </a:lnTo>
                    <a:lnTo>
                      <a:pt x="0" y="649173"/>
                    </a:lnTo>
                    <a:lnTo>
                      <a:pt x="43319" y="649173"/>
                    </a:lnTo>
                    <a:lnTo>
                      <a:pt x="43319" y="605891"/>
                    </a:lnTo>
                    <a:lnTo>
                      <a:pt x="86639" y="605891"/>
                    </a:lnTo>
                    <a:lnTo>
                      <a:pt x="86639" y="562610"/>
                    </a:lnTo>
                    <a:lnTo>
                      <a:pt x="129959" y="562610"/>
                    </a:lnTo>
                    <a:lnTo>
                      <a:pt x="129959" y="476059"/>
                    </a:lnTo>
                    <a:close/>
                  </a:path>
                  <a:path w="476885" h="1082039">
                    <a:moveTo>
                      <a:pt x="173278" y="432777"/>
                    </a:moveTo>
                    <a:lnTo>
                      <a:pt x="129959" y="432777"/>
                    </a:lnTo>
                    <a:lnTo>
                      <a:pt x="129959" y="476059"/>
                    </a:lnTo>
                    <a:lnTo>
                      <a:pt x="173278" y="476059"/>
                    </a:lnTo>
                    <a:lnTo>
                      <a:pt x="173278" y="432777"/>
                    </a:lnTo>
                    <a:close/>
                  </a:path>
                  <a:path w="476885" h="1082039">
                    <a:moveTo>
                      <a:pt x="173278" y="346227"/>
                    </a:moveTo>
                    <a:lnTo>
                      <a:pt x="129959" y="346227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0" y="346227"/>
                    </a:lnTo>
                    <a:lnTo>
                      <a:pt x="0" y="432777"/>
                    </a:lnTo>
                    <a:lnTo>
                      <a:pt x="43319" y="43277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129959" y="432777"/>
                    </a:lnTo>
                    <a:lnTo>
                      <a:pt x="129959" y="389509"/>
                    </a:lnTo>
                    <a:lnTo>
                      <a:pt x="173278" y="389509"/>
                    </a:lnTo>
                    <a:lnTo>
                      <a:pt x="173278" y="346227"/>
                    </a:lnTo>
                    <a:close/>
                  </a:path>
                  <a:path w="476885" h="1082039">
                    <a:moveTo>
                      <a:pt x="216598" y="865555"/>
                    </a:moveTo>
                    <a:lnTo>
                      <a:pt x="173278" y="865555"/>
                    </a:lnTo>
                    <a:lnTo>
                      <a:pt x="129959" y="865555"/>
                    </a:lnTo>
                    <a:lnTo>
                      <a:pt x="86639" y="865555"/>
                    </a:lnTo>
                    <a:lnTo>
                      <a:pt x="86639" y="995387"/>
                    </a:lnTo>
                    <a:lnTo>
                      <a:pt x="129959" y="995387"/>
                    </a:lnTo>
                    <a:lnTo>
                      <a:pt x="173278" y="995387"/>
                    </a:lnTo>
                    <a:lnTo>
                      <a:pt x="216598" y="995387"/>
                    </a:lnTo>
                    <a:lnTo>
                      <a:pt x="216598" y="865555"/>
                    </a:lnTo>
                    <a:close/>
                  </a:path>
                  <a:path w="476885" h="1082039">
                    <a:moveTo>
                      <a:pt x="216598" y="519341"/>
                    </a:moveTo>
                    <a:lnTo>
                      <a:pt x="173278" y="519341"/>
                    </a:lnTo>
                    <a:lnTo>
                      <a:pt x="173278" y="562610"/>
                    </a:lnTo>
                    <a:lnTo>
                      <a:pt x="129959" y="562610"/>
                    </a:lnTo>
                    <a:lnTo>
                      <a:pt x="129959" y="605891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16598" y="519341"/>
                    </a:lnTo>
                    <a:close/>
                  </a:path>
                  <a:path w="476885" h="1082039">
                    <a:moveTo>
                      <a:pt x="216598" y="86563"/>
                    </a:move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86639" y="86563"/>
                    </a:lnTo>
                    <a:lnTo>
                      <a:pt x="86639" y="216408"/>
                    </a:lnTo>
                    <a:lnTo>
                      <a:pt x="129959" y="216408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16598" y="86563"/>
                    </a:lnTo>
                    <a:close/>
                  </a:path>
                  <a:path w="476885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476885" h="1082039">
                    <a:moveTo>
                      <a:pt x="303237" y="779005"/>
                    </a:moveTo>
                    <a:lnTo>
                      <a:pt x="259918" y="779005"/>
                    </a:lnTo>
                    <a:lnTo>
                      <a:pt x="259918" y="822286"/>
                    </a:lnTo>
                    <a:lnTo>
                      <a:pt x="259918" y="1038669"/>
                    </a:lnTo>
                    <a:lnTo>
                      <a:pt x="43319" y="1038669"/>
                    </a:lnTo>
                    <a:lnTo>
                      <a:pt x="43319" y="822286"/>
                    </a:lnTo>
                    <a:lnTo>
                      <a:pt x="259918" y="822286"/>
                    </a:lnTo>
                    <a:lnTo>
                      <a:pt x="259918" y="779005"/>
                    </a:lnTo>
                    <a:lnTo>
                      <a:pt x="0" y="779005"/>
                    </a:lnTo>
                    <a:lnTo>
                      <a:pt x="0" y="1081951"/>
                    </a:lnTo>
                    <a:lnTo>
                      <a:pt x="303237" y="1081951"/>
                    </a:lnTo>
                    <a:lnTo>
                      <a:pt x="303237" y="779005"/>
                    </a:lnTo>
                    <a:close/>
                  </a:path>
                  <a:path w="476885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216598" y="692442"/>
                    </a:lnTo>
                    <a:lnTo>
                      <a:pt x="173278" y="692442"/>
                    </a:lnTo>
                    <a:lnTo>
                      <a:pt x="173278" y="649173"/>
                    </a:lnTo>
                    <a:lnTo>
                      <a:pt x="129959" y="649173"/>
                    </a:lnTo>
                    <a:lnTo>
                      <a:pt x="129959" y="605891"/>
                    </a:lnTo>
                    <a:lnTo>
                      <a:pt x="86639" y="605891"/>
                    </a:lnTo>
                    <a:lnTo>
                      <a:pt x="86639" y="649173"/>
                    </a:lnTo>
                    <a:lnTo>
                      <a:pt x="43319" y="649173"/>
                    </a:lnTo>
                    <a:lnTo>
                      <a:pt x="43319" y="692442"/>
                    </a:lnTo>
                    <a:lnTo>
                      <a:pt x="0" y="692442"/>
                    </a:lnTo>
                    <a:lnTo>
                      <a:pt x="0" y="735723"/>
                    </a:lnTo>
                    <a:lnTo>
                      <a:pt x="216598" y="735723"/>
                    </a:lnTo>
                    <a:lnTo>
                      <a:pt x="216598" y="692454"/>
                    </a:lnTo>
                    <a:lnTo>
                      <a:pt x="259918" y="692454"/>
                    </a:lnTo>
                    <a:lnTo>
                      <a:pt x="259918" y="735723"/>
                    </a:lnTo>
                    <a:lnTo>
                      <a:pt x="303237" y="735723"/>
                    </a:lnTo>
                    <a:lnTo>
                      <a:pt x="303237" y="692442"/>
                    </a:lnTo>
                    <a:close/>
                  </a:path>
                  <a:path w="476885" h="1082039">
                    <a:moveTo>
                      <a:pt x="303237" y="605891"/>
                    </a:moveTo>
                    <a:lnTo>
                      <a:pt x="259918" y="605891"/>
                    </a:lnTo>
                    <a:lnTo>
                      <a:pt x="259918" y="649173"/>
                    </a:lnTo>
                    <a:lnTo>
                      <a:pt x="303237" y="649173"/>
                    </a:lnTo>
                    <a:lnTo>
                      <a:pt x="303237" y="605891"/>
                    </a:lnTo>
                    <a:close/>
                  </a:path>
                  <a:path w="476885" h="1082039">
                    <a:moveTo>
                      <a:pt x="303237" y="519341"/>
                    </a:moveTo>
                    <a:lnTo>
                      <a:pt x="259918" y="519341"/>
                    </a:lnTo>
                    <a:lnTo>
                      <a:pt x="259918" y="562622"/>
                    </a:lnTo>
                    <a:lnTo>
                      <a:pt x="303237" y="562622"/>
                    </a:lnTo>
                    <a:lnTo>
                      <a:pt x="303237" y="519341"/>
                    </a:lnTo>
                    <a:close/>
                  </a:path>
                  <a:path w="476885" h="1082039">
                    <a:moveTo>
                      <a:pt x="303237" y="432777"/>
                    </a:moveTo>
                    <a:lnTo>
                      <a:pt x="259918" y="432777"/>
                    </a:lnTo>
                    <a:lnTo>
                      <a:pt x="259918" y="389509"/>
                    </a:lnTo>
                    <a:lnTo>
                      <a:pt x="216598" y="389509"/>
                    </a:lnTo>
                    <a:lnTo>
                      <a:pt x="216598" y="432790"/>
                    </a:lnTo>
                    <a:lnTo>
                      <a:pt x="259918" y="432790"/>
                    </a:lnTo>
                    <a:lnTo>
                      <a:pt x="259918" y="476059"/>
                    </a:lnTo>
                    <a:lnTo>
                      <a:pt x="303237" y="476059"/>
                    </a:lnTo>
                    <a:lnTo>
                      <a:pt x="303237" y="432777"/>
                    </a:lnTo>
                    <a:close/>
                  </a:path>
                  <a:path w="476885" h="1082039">
                    <a:moveTo>
                      <a:pt x="303237" y="346227"/>
                    </a:moveTo>
                    <a:lnTo>
                      <a:pt x="259918" y="346227"/>
                    </a:lnTo>
                    <a:lnTo>
                      <a:pt x="259918" y="389509"/>
                    </a:lnTo>
                    <a:lnTo>
                      <a:pt x="303237" y="389509"/>
                    </a:lnTo>
                    <a:lnTo>
                      <a:pt x="303237" y="346227"/>
                    </a:lnTo>
                    <a:close/>
                  </a:path>
                  <a:path w="476885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43281"/>
                    </a:lnTo>
                    <a:lnTo>
                      <a:pt x="259918" y="259664"/>
                    </a:lnTo>
                    <a:lnTo>
                      <a:pt x="43319" y="259664"/>
                    </a:lnTo>
                    <a:lnTo>
                      <a:pt x="43319" y="43281"/>
                    </a:lnTo>
                    <a:lnTo>
                      <a:pt x="259918" y="43281"/>
                    </a:lnTo>
                    <a:lnTo>
                      <a:pt x="259918" y="0"/>
                    </a:lnTo>
                    <a:lnTo>
                      <a:pt x="0" y="0"/>
                    </a:lnTo>
                    <a:lnTo>
                      <a:pt x="0" y="302945"/>
                    </a:lnTo>
                    <a:lnTo>
                      <a:pt x="303237" y="302945"/>
                    </a:lnTo>
                    <a:lnTo>
                      <a:pt x="303237" y="0"/>
                    </a:lnTo>
                    <a:close/>
                  </a:path>
                  <a:path w="476885" h="1082039">
                    <a:moveTo>
                      <a:pt x="346570" y="605891"/>
                    </a:moveTo>
                    <a:lnTo>
                      <a:pt x="303250" y="605891"/>
                    </a:lnTo>
                    <a:lnTo>
                      <a:pt x="30325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close/>
                  </a:path>
                  <a:path w="476885" h="1082039">
                    <a:moveTo>
                      <a:pt x="389890" y="735723"/>
                    </a:moveTo>
                    <a:lnTo>
                      <a:pt x="346570" y="735723"/>
                    </a:lnTo>
                    <a:lnTo>
                      <a:pt x="346570" y="779005"/>
                    </a:lnTo>
                    <a:lnTo>
                      <a:pt x="389890" y="779005"/>
                    </a:lnTo>
                    <a:lnTo>
                      <a:pt x="389890" y="735723"/>
                    </a:lnTo>
                    <a:close/>
                  </a:path>
                  <a:path w="476885" h="1082039">
                    <a:moveTo>
                      <a:pt x="389890" y="259664"/>
                    </a:moveTo>
                    <a:lnTo>
                      <a:pt x="346570" y="259664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389890" y="259664"/>
                    </a:lnTo>
                    <a:close/>
                  </a:path>
                  <a:path w="476885" h="1082039">
                    <a:moveTo>
                      <a:pt x="389890" y="0"/>
                    </a:moveTo>
                    <a:lnTo>
                      <a:pt x="346570" y="0"/>
                    </a:lnTo>
                    <a:lnTo>
                      <a:pt x="346570" y="43281"/>
                    </a:lnTo>
                    <a:lnTo>
                      <a:pt x="389890" y="43281"/>
                    </a:lnTo>
                    <a:lnTo>
                      <a:pt x="389890" y="0"/>
                    </a:lnTo>
                    <a:close/>
                  </a:path>
                  <a:path w="476885" h="1082039">
                    <a:moveTo>
                      <a:pt x="433209" y="952119"/>
                    </a:move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346570" y="908837"/>
                    </a:lnTo>
                    <a:lnTo>
                      <a:pt x="346570" y="1081951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33209" y="952119"/>
                    </a:lnTo>
                    <a:close/>
                  </a:path>
                  <a:path w="476885" h="1082039">
                    <a:moveTo>
                      <a:pt x="433209" y="865555"/>
                    </a:moveTo>
                    <a:lnTo>
                      <a:pt x="389890" y="865555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close/>
                  </a:path>
                  <a:path w="476885" h="1082039">
                    <a:moveTo>
                      <a:pt x="433209" y="605891"/>
                    </a:moveTo>
                    <a:lnTo>
                      <a:pt x="389890" y="605891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92454"/>
                    </a:lnTo>
                    <a:lnTo>
                      <a:pt x="389890" y="692454"/>
                    </a:lnTo>
                    <a:lnTo>
                      <a:pt x="433209" y="692442"/>
                    </a:lnTo>
                    <a:lnTo>
                      <a:pt x="433209" y="605891"/>
                    </a:lnTo>
                    <a:close/>
                  </a:path>
                  <a:path w="476885" h="1082039">
                    <a:moveTo>
                      <a:pt x="476529" y="692442"/>
                    </a:moveTo>
                    <a:lnTo>
                      <a:pt x="433209" y="692442"/>
                    </a:lnTo>
                    <a:lnTo>
                      <a:pt x="433209" y="865555"/>
                    </a:lnTo>
                    <a:lnTo>
                      <a:pt x="476529" y="865555"/>
                    </a:lnTo>
                    <a:lnTo>
                      <a:pt x="476529" y="692442"/>
                    </a:lnTo>
                    <a:close/>
                  </a:path>
                  <a:path w="476885" h="1082039">
                    <a:moveTo>
                      <a:pt x="476529" y="216408"/>
                    </a:moveTo>
                    <a:lnTo>
                      <a:pt x="433209" y="216408"/>
                    </a:lnTo>
                    <a:lnTo>
                      <a:pt x="433209" y="432777"/>
                    </a:lnTo>
                    <a:lnTo>
                      <a:pt x="389890" y="432777"/>
                    </a:lnTo>
                    <a:lnTo>
                      <a:pt x="389890" y="476059"/>
                    </a:lnTo>
                    <a:lnTo>
                      <a:pt x="389890" y="519341"/>
                    </a:lnTo>
                    <a:lnTo>
                      <a:pt x="346570" y="519341"/>
                    </a:lnTo>
                    <a:lnTo>
                      <a:pt x="346570" y="476059"/>
                    </a:lnTo>
                    <a:lnTo>
                      <a:pt x="389890" y="476059"/>
                    </a:lnTo>
                    <a:lnTo>
                      <a:pt x="389890" y="432777"/>
                    </a:lnTo>
                    <a:lnTo>
                      <a:pt x="389890" y="346227"/>
                    </a:lnTo>
                    <a:lnTo>
                      <a:pt x="346570" y="346227"/>
                    </a:lnTo>
                    <a:lnTo>
                      <a:pt x="346570" y="432777"/>
                    </a:lnTo>
                    <a:lnTo>
                      <a:pt x="303250" y="432777"/>
                    </a:lnTo>
                    <a:lnTo>
                      <a:pt x="303250" y="562610"/>
                    </a:lnTo>
                    <a:lnTo>
                      <a:pt x="346570" y="562610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389890" y="562610"/>
                    </a:lnTo>
                    <a:lnTo>
                      <a:pt x="433209" y="562610"/>
                    </a:lnTo>
                    <a:lnTo>
                      <a:pt x="476529" y="562635"/>
                    </a:lnTo>
                    <a:lnTo>
                      <a:pt x="476529" y="216408"/>
                    </a:lnTo>
                    <a:close/>
                  </a:path>
                  <a:path w="476885" h="1082039">
                    <a:moveTo>
                      <a:pt x="476529" y="0"/>
                    </a:moveTo>
                    <a:lnTo>
                      <a:pt x="433209" y="0"/>
                    </a:lnTo>
                    <a:lnTo>
                      <a:pt x="433209" y="43281"/>
                    </a:lnTo>
                    <a:lnTo>
                      <a:pt x="389890" y="43281"/>
                    </a:lnTo>
                    <a:lnTo>
                      <a:pt x="389890" y="86563"/>
                    </a:lnTo>
                    <a:lnTo>
                      <a:pt x="346570" y="86563"/>
                    </a:lnTo>
                    <a:lnTo>
                      <a:pt x="346570" y="216408"/>
                    </a:lnTo>
                    <a:lnTo>
                      <a:pt x="389890" y="216408"/>
                    </a:lnTo>
                    <a:lnTo>
                      <a:pt x="389890" y="173126"/>
                    </a:lnTo>
                    <a:lnTo>
                      <a:pt x="433209" y="173126"/>
                    </a:lnTo>
                    <a:lnTo>
                      <a:pt x="476529" y="173113"/>
                    </a:lnTo>
                    <a:lnTo>
                      <a:pt x="47652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bject 108">
                <a:extLst>
                  <a:ext uri="{FF2B5EF4-FFF2-40B4-BE49-F238E27FC236}">
                    <a16:creationId xmlns:a16="http://schemas.microsoft.com/office/drawing/2014/main" xmlns="" id="{13C507B0-3F3A-7D28-B24F-13DD466232C4}"/>
                  </a:ext>
                </a:extLst>
              </p:cNvPr>
              <p:cNvSpPr/>
              <p:nvPr/>
            </p:nvSpPr>
            <p:spPr>
              <a:xfrm>
                <a:off x="1797050" y="5010746"/>
                <a:ext cx="520065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520064" h="1082039">
                    <a:moveTo>
                      <a:pt x="43319" y="1038669"/>
                    </a:moveTo>
                    <a:lnTo>
                      <a:pt x="0" y="1038669"/>
                    </a:lnTo>
                    <a:lnTo>
                      <a:pt x="0" y="1081951"/>
                    </a:lnTo>
                    <a:lnTo>
                      <a:pt x="43319" y="1081951"/>
                    </a:lnTo>
                    <a:lnTo>
                      <a:pt x="43319" y="1038669"/>
                    </a:lnTo>
                    <a:close/>
                  </a:path>
                  <a:path w="520064" h="1082039">
                    <a:moveTo>
                      <a:pt x="43319" y="692442"/>
                    </a:moveTo>
                    <a:lnTo>
                      <a:pt x="0" y="692442"/>
                    </a:lnTo>
                    <a:lnTo>
                      <a:pt x="0" y="865555"/>
                    </a:lnTo>
                    <a:lnTo>
                      <a:pt x="43319" y="865555"/>
                    </a:lnTo>
                    <a:lnTo>
                      <a:pt x="43319" y="692442"/>
                    </a:lnTo>
                    <a:close/>
                  </a:path>
                  <a:path w="520064" h="1082039">
                    <a:moveTo>
                      <a:pt x="173278" y="605891"/>
                    </a:moveTo>
                    <a:lnTo>
                      <a:pt x="129959" y="605891"/>
                    </a:lnTo>
                    <a:lnTo>
                      <a:pt x="129959" y="649173"/>
                    </a:lnTo>
                    <a:lnTo>
                      <a:pt x="173278" y="649173"/>
                    </a:lnTo>
                    <a:lnTo>
                      <a:pt x="173278" y="605891"/>
                    </a:lnTo>
                    <a:close/>
                  </a:path>
                  <a:path w="520064" h="1082039">
                    <a:moveTo>
                      <a:pt x="173278" y="0"/>
                    </a:moveTo>
                    <a:lnTo>
                      <a:pt x="129959" y="0"/>
                    </a:lnTo>
                    <a:lnTo>
                      <a:pt x="86639" y="0"/>
                    </a:lnTo>
                    <a:lnTo>
                      <a:pt x="86639" y="43281"/>
                    </a:lnTo>
                    <a:lnTo>
                      <a:pt x="43319" y="43281"/>
                    </a:lnTo>
                    <a:lnTo>
                      <a:pt x="43319" y="86563"/>
                    </a:lnTo>
                    <a:lnTo>
                      <a:pt x="86639" y="86563"/>
                    </a:lnTo>
                    <a:lnTo>
                      <a:pt x="129959" y="86550"/>
                    </a:lnTo>
                    <a:lnTo>
                      <a:pt x="129959" y="43281"/>
                    </a:lnTo>
                    <a:lnTo>
                      <a:pt x="173278" y="43281"/>
                    </a:lnTo>
                    <a:lnTo>
                      <a:pt x="173278" y="0"/>
                    </a:lnTo>
                    <a:close/>
                  </a:path>
                  <a:path w="520064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520064" h="1082039">
                    <a:moveTo>
                      <a:pt x="259918" y="302945"/>
                    </a:moveTo>
                    <a:lnTo>
                      <a:pt x="216598" y="302945"/>
                    </a:lnTo>
                    <a:lnTo>
                      <a:pt x="216598" y="346227"/>
                    </a:lnTo>
                    <a:lnTo>
                      <a:pt x="259918" y="346227"/>
                    </a:lnTo>
                    <a:lnTo>
                      <a:pt x="259918" y="302945"/>
                    </a:lnTo>
                    <a:close/>
                  </a:path>
                  <a:path w="520064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173278" y="649173"/>
                    </a:lnTo>
                    <a:lnTo>
                      <a:pt x="173278" y="692442"/>
                    </a:lnTo>
                    <a:lnTo>
                      <a:pt x="129959" y="692442"/>
                    </a:lnTo>
                    <a:lnTo>
                      <a:pt x="129959" y="735723"/>
                    </a:lnTo>
                    <a:lnTo>
                      <a:pt x="173278" y="735723"/>
                    </a:lnTo>
                    <a:lnTo>
                      <a:pt x="216598" y="735723"/>
                    </a:lnTo>
                    <a:lnTo>
                      <a:pt x="259918" y="735723"/>
                    </a:lnTo>
                    <a:lnTo>
                      <a:pt x="259918" y="822286"/>
                    </a:lnTo>
                    <a:lnTo>
                      <a:pt x="216598" y="822286"/>
                    </a:lnTo>
                    <a:lnTo>
                      <a:pt x="216598" y="779005"/>
                    </a:lnTo>
                    <a:lnTo>
                      <a:pt x="173278" y="779005"/>
                    </a:lnTo>
                    <a:lnTo>
                      <a:pt x="129959" y="779005"/>
                    </a:lnTo>
                    <a:lnTo>
                      <a:pt x="129959" y="822286"/>
                    </a:lnTo>
                    <a:lnTo>
                      <a:pt x="173278" y="822286"/>
                    </a:lnTo>
                    <a:lnTo>
                      <a:pt x="173278" y="952119"/>
                    </a:lnTo>
                    <a:lnTo>
                      <a:pt x="129959" y="952119"/>
                    </a:lnTo>
                    <a:lnTo>
                      <a:pt x="129959" y="908837"/>
                    </a:lnTo>
                    <a:lnTo>
                      <a:pt x="86639" y="908837"/>
                    </a:lnTo>
                    <a:lnTo>
                      <a:pt x="86639" y="865568"/>
                    </a:lnTo>
                    <a:lnTo>
                      <a:pt x="129959" y="865568"/>
                    </a:lnTo>
                    <a:lnTo>
                      <a:pt x="129959" y="822286"/>
                    </a:lnTo>
                    <a:lnTo>
                      <a:pt x="86639" y="822286"/>
                    </a:lnTo>
                    <a:lnTo>
                      <a:pt x="86639" y="865555"/>
                    </a:lnTo>
                    <a:lnTo>
                      <a:pt x="43319" y="865555"/>
                    </a:lnTo>
                    <a:lnTo>
                      <a:pt x="43319" y="952119"/>
                    </a:lnTo>
                    <a:lnTo>
                      <a:pt x="0" y="952119"/>
                    </a:lnTo>
                    <a:lnTo>
                      <a:pt x="0" y="995400"/>
                    </a:lnTo>
                    <a:lnTo>
                      <a:pt x="43319" y="995400"/>
                    </a:lnTo>
                    <a:lnTo>
                      <a:pt x="86639" y="995387"/>
                    </a:lnTo>
                    <a:lnTo>
                      <a:pt x="86639" y="1038669"/>
                    </a:lnTo>
                    <a:lnTo>
                      <a:pt x="129959" y="1038669"/>
                    </a:lnTo>
                    <a:lnTo>
                      <a:pt x="129959" y="1081951"/>
                    </a:lnTo>
                    <a:lnTo>
                      <a:pt x="173278" y="1081951"/>
                    </a:lnTo>
                    <a:lnTo>
                      <a:pt x="216598" y="1081951"/>
                    </a:lnTo>
                    <a:lnTo>
                      <a:pt x="216598" y="1038669"/>
                    </a:lnTo>
                    <a:lnTo>
                      <a:pt x="173278" y="1038669"/>
                    </a:lnTo>
                    <a:lnTo>
                      <a:pt x="173278" y="995400"/>
                    </a:lnTo>
                    <a:lnTo>
                      <a:pt x="216598" y="995400"/>
                    </a:lnTo>
                    <a:lnTo>
                      <a:pt x="216598" y="1038669"/>
                    </a:lnTo>
                    <a:lnTo>
                      <a:pt x="259918" y="1038669"/>
                    </a:lnTo>
                    <a:lnTo>
                      <a:pt x="259918" y="908837"/>
                    </a:lnTo>
                    <a:lnTo>
                      <a:pt x="216598" y="908837"/>
                    </a:lnTo>
                    <a:lnTo>
                      <a:pt x="216598" y="865568"/>
                    </a:lnTo>
                    <a:lnTo>
                      <a:pt x="259918" y="865568"/>
                    </a:lnTo>
                    <a:lnTo>
                      <a:pt x="259918" y="908837"/>
                    </a:lnTo>
                    <a:lnTo>
                      <a:pt x="303237" y="908837"/>
                    </a:lnTo>
                    <a:lnTo>
                      <a:pt x="303237" y="692442"/>
                    </a:lnTo>
                    <a:close/>
                  </a:path>
                  <a:path w="520064" h="1082039">
                    <a:moveTo>
                      <a:pt x="303237" y="562610"/>
                    </a:moveTo>
                    <a:lnTo>
                      <a:pt x="259918" y="562610"/>
                    </a:lnTo>
                    <a:lnTo>
                      <a:pt x="216598" y="562610"/>
                    </a:lnTo>
                    <a:lnTo>
                      <a:pt x="216598" y="519341"/>
                    </a:lnTo>
                    <a:lnTo>
                      <a:pt x="173278" y="519341"/>
                    </a:lnTo>
                    <a:lnTo>
                      <a:pt x="173278" y="476059"/>
                    </a:lnTo>
                    <a:lnTo>
                      <a:pt x="216598" y="476059"/>
                    </a:lnTo>
                    <a:lnTo>
                      <a:pt x="216598" y="346227"/>
                    </a:lnTo>
                    <a:lnTo>
                      <a:pt x="173278" y="346227"/>
                    </a:lnTo>
                    <a:lnTo>
                      <a:pt x="173278" y="432777"/>
                    </a:lnTo>
                    <a:lnTo>
                      <a:pt x="129959" y="432777"/>
                    </a:lnTo>
                    <a:lnTo>
                      <a:pt x="129959" y="259689"/>
                    </a:lnTo>
                    <a:lnTo>
                      <a:pt x="173278" y="259689"/>
                    </a:lnTo>
                    <a:lnTo>
                      <a:pt x="173278" y="302945"/>
                    </a:lnTo>
                    <a:lnTo>
                      <a:pt x="216598" y="302945"/>
                    </a:lnTo>
                    <a:lnTo>
                      <a:pt x="216598" y="259664"/>
                    </a:lnTo>
                    <a:lnTo>
                      <a:pt x="173278" y="259664"/>
                    </a:lnTo>
                    <a:lnTo>
                      <a:pt x="173278" y="216408"/>
                    </a:lnTo>
                    <a:lnTo>
                      <a:pt x="129959" y="216408"/>
                    </a:lnTo>
                    <a:lnTo>
                      <a:pt x="129959" y="259664"/>
                    </a:lnTo>
                    <a:lnTo>
                      <a:pt x="86639" y="259664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86639" y="476059"/>
                    </a:lnTo>
                    <a:lnTo>
                      <a:pt x="129959" y="476059"/>
                    </a:lnTo>
                    <a:lnTo>
                      <a:pt x="129959" y="519341"/>
                    </a:lnTo>
                    <a:lnTo>
                      <a:pt x="86639" y="519341"/>
                    </a:lnTo>
                    <a:lnTo>
                      <a:pt x="86639" y="562610"/>
                    </a:lnTo>
                    <a:lnTo>
                      <a:pt x="43319" y="562610"/>
                    </a:lnTo>
                    <a:lnTo>
                      <a:pt x="43319" y="692442"/>
                    </a:lnTo>
                    <a:lnTo>
                      <a:pt x="86639" y="692442"/>
                    </a:lnTo>
                    <a:lnTo>
                      <a:pt x="86639" y="605891"/>
                    </a:lnTo>
                    <a:lnTo>
                      <a:pt x="129959" y="605891"/>
                    </a:lnTo>
                    <a:lnTo>
                      <a:pt x="129959" y="562610"/>
                    </a:lnTo>
                    <a:lnTo>
                      <a:pt x="173278" y="562610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59918" y="605891"/>
                    </a:lnTo>
                    <a:lnTo>
                      <a:pt x="303237" y="605891"/>
                    </a:lnTo>
                    <a:lnTo>
                      <a:pt x="303237" y="562610"/>
                    </a:lnTo>
                    <a:close/>
                  </a:path>
                  <a:path w="520064" h="1082039">
                    <a:moveTo>
                      <a:pt x="303237" y="389509"/>
                    </a:moveTo>
                    <a:lnTo>
                      <a:pt x="259918" y="389509"/>
                    </a:lnTo>
                    <a:lnTo>
                      <a:pt x="259918" y="432790"/>
                    </a:lnTo>
                    <a:lnTo>
                      <a:pt x="303237" y="432790"/>
                    </a:lnTo>
                    <a:lnTo>
                      <a:pt x="303237" y="389509"/>
                    </a:lnTo>
                    <a:close/>
                  </a:path>
                  <a:path w="520064" h="1082039">
                    <a:moveTo>
                      <a:pt x="303237" y="259664"/>
                    </a:moveTo>
                    <a:lnTo>
                      <a:pt x="259918" y="259664"/>
                    </a:lnTo>
                    <a:lnTo>
                      <a:pt x="259918" y="302945"/>
                    </a:lnTo>
                    <a:lnTo>
                      <a:pt x="303237" y="302945"/>
                    </a:lnTo>
                    <a:lnTo>
                      <a:pt x="303237" y="259664"/>
                    </a:lnTo>
                    <a:close/>
                  </a:path>
                  <a:path w="520064" h="1082039">
                    <a:moveTo>
                      <a:pt x="303237" y="173113"/>
                    </a:moveTo>
                    <a:lnTo>
                      <a:pt x="259918" y="173113"/>
                    </a:lnTo>
                    <a:lnTo>
                      <a:pt x="259918" y="129832"/>
                    </a:lnTo>
                    <a:lnTo>
                      <a:pt x="216598" y="129832"/>
                    </a:lnTo>
                    <a:lnTo>
                      <a:pt x="216598" y="86563"/>
                    </a:ln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129959" y="129832"/>
                    </a:lnTo>
                    <a:lnTo>
                      <a:pt x="86639" y="129832"/>
                    </a:lnTo>
                    <a:lnTo>
                      <a:pt x="86639" y="173113"/>
                    </a:lnTo>
                    <a:lnTo>
                      <a:pt x="43319" y="173113"/>
                    </a:lnTo>
                    <a:lnTo>
                      <a:pt x="43319" y="259664"/>
                    </a:lnTo>
                    <a:lnTo>
                      <a:pt x="86639" y="259664"/>
                    </a:lnTo>
                    <a:lnTo>
                      <a:pt x="86639" y="216395"/>
                    </a:lnTo>
                    <a:lnTo>
                      <a:pt x="129959" y="216395"/>
                    </a:lnTo>
                    <a:lnTo>
                      <a:pt x="129959" y="173113"/>
                    </a:lnTo>
                    <a:lnTo>
                      <a:pt x="173278" y="173113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59918" y="216395"/>
                    </a:lnTo>
                    <a:lnTo>
                      <a:pt x="303237" y="216395"/>
                    </a:lnTo>
                    <a:lnTo>
                      <a:pt x="303237" y="173113"/>
                    </a:lnTo>
                    <a:close/>
                  </a:path>
                  <a:path w="520064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129832"/>
                    </a:lnTo>
                    <a:lnTo>
                      <a:pt x="303237" y="129832"/>
                    </a:lnTo>
                    <a:lnTo>
                      <a:pt x="303237" y="0"/>
                    </a:lnTo>
                    <a:close/>
                  </a:path>
                  <a:path w="520064" h="1082039">
                    <a:moveTo>
                      <a:pt x="346570" y="1038669"/>
                    </a:moveTo>
                    <a:lnTo>
                      <a:pt x="303250" y="1038669"/>
                    </a:lnTo>
                    <a:lnTo>
                      <a:pt x="303250" y="1081951"/>
                    </a:lnTo>
                    <a:lnTo>
                      <a:pt x="346570" y="1081951"/>
                    </a:lnTo>
                    <a:lnTo>
                      <a:pt x="346570" y="1038669"/>
                    </a:lnTo>
                    <a:close/>
                  </a:path>
                  <a:path w="520064" h="1082039">
                    <a:moveTo>
                      <a:pt x="346570" y="346227"/>
                    </a:moveTo>
                    <a:lnTo>
                      <a:pt x="303250" y="346227"/>
                    </a:lnTo>
                    <a:lnTo>
                      <a:pt x="303250" y="432777"/>
                    </a:lnTo>
                    <a:lnTo>
                      <a:pt x="346570" y="432777"/>
                    </a:lnTo>
                    <a:lnTo>
                      <a:pt x="346570" y="346227"/>
                    </a:lnTo>
                    <a:close/>
                  </a:path>
                  <a:path w="520064" h="1082039">
                    <a:moveTo>
                      <a:pt x="389890" y="779005"/>
                    </a:moveTo>
                    <a:lnTo>
                      <a:pt x="346570" y="779005"/>
                    </a:lnTo>
                    <a:lnTo>
                      <a:pt x="346570" y="822286"/>
                    </a:lnTo>
                    <a:lnTo>
                      <a:pt x="389890" y="822286"/>
                    </a:lnTo>
                    <a:lnTo>
                      <a:pt x="389890" y="779005"/>
                    </a:lnTo>
                    <a:close/>
                  </a:path>
                  <a:path w="520064" h="1082039">
                    <a:moveTo>
                      <a:pt x="433209" y="389509"/>
                    </a:moveTo>
                    <a:lnTo>
                      <a:pt x="389890" y="389509"/>
                    </a:lnTo>
                    <a:lnTo>
                      <a:pt x="389890" y="432790"/>
                    </a:lnTo>
                    <a:lnTo>
                      <a:pt x="433209" y="432790"/>
                    </a:lnTo>
                    <a:lnTo>
                      <a:pt x="433209" y="389509"/>
                    </a:lnTo>
                    <a:close/>
                  </a:path>
                  <a:path w="520064" h="1082039">
                    <a:moveTo>
                      <a:pt x="476529" y="476059"/>
                    </a:moveTo>
                    <a:lnTo>
                      <a:pt x="433209" y="476059"/>
                    </a:lnTo>
                    <a:lnTo>
                      <a:pt x="433209" y="562610"/>
                    </a:lnTo>
                    <a:lnTo>
                      <a:pt x="389890" y="562610"/>
                    </a:lnTo>
                    <a:lnTo>
                      <a:pt x="389890" y="476059"/>
                    </a:lnTo>
                    <a:lnTo>
                      <a:pt x="346570" y="476059"/>
                    </a:lnTo>
                    <a:lnTo>
                      <a:pt x="346570" y="519341"/>
                    </a:lnTo>
                    <a:lnTo>
                      <a:pt x="303250" y="519341"/>
                    </a:lnTo>
                    <a:lnTo>
                      <a:pt x="303250" y="735736"/>
                    </a:lnTo>
                    <a:lnTo>
                      <a:pt x="346570" y="735736"/>
                    </a:lnTo>
                    <a:lnTo>
                      <a:pt x="389890" y="735723"/>
                    </a:lnTo>
                    <a:lnTo>
                      <a:pt x="433209" y="735723"/>
                    </a:lnTo>
                    <a:lnTo>
                      <a:pt x="433209" y="865555"/>
                    </a:lnTo>
                    <a:lnTo>
                      <a:pt x="433209" y="908837"/>
                    </a:lnTo>
                    <a:lnTo>
                      <a:pt x="433209" y="952119"/>
                    </a:ln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lnTo>
                      <a:pt x="389890" y="865555"/>
                    </a:lnTo>
                    <a:lnTo>
                      <a:pt x="346570" y="865555"/>
                    </a:lnTo>
                    <a:lnTo>
                      <a:pt x="303250" y="865555"/>
                    </a:lnTo>
                    <a:lnTo>
                      <a:pt x="303250" y="952106"/>
                    </a:lnTo>
                    <a:lnTo>
                      <a:pt x="346570" y="952106"/>
                    </a:lnTo>
                    <a:lnTo>
                      <a:pt x="346570" y="995387"/>
                    </a:lnTo>
                    <a:lnTo>
                      <a:pt x="389890" y="995387"/>
                    </a:lnTo>
                    <a:lnTo>
                      <a:pt x="433209" y="995400"/>
                    </a:lnTo>
                    <a:lnTo>
                      <a:pt x="433209" y="1038669"/>
                    </a:lnTo>
                    <a:lnTo>
                      <a:pt x="389890" y="1038669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76529" y="1081951"/>
                    </a:lnTo>
                    <a:lnTo>
                      <a:pt x="476529" y="649173"/>
                    </a:lnTo>
                    <a:lnTo>
                      <a:pt x="433209" y="649173"/>
                    </a:lnTo>
                    <a:lnTo>
                      <a:pt x="433209" y="692442"/>
                    </a:lnTo>
                    <a:lnTo>
                      <a:pt x="389890" y="692442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433209" y="605891"/>
                    </a:lnTo>
                    <a:lnTo>
                      <a:pt x="476529" y="605891"/>
                    </a:lnTo>
                    <a:lnTo>
                      <a:pt x="476529" y="476059"/>
                    </a:lnTo>
                    <a:close/>
                  </a:path>
                  <a:path w="520064" h="1082039">
                    <a:moveTo>
                      <a:pt x="519849" y="346227"/>
                    </a:moveTo>
                    <a:lnTo>
                      <a:pt x="476529" y="346227"/>
                    </a:lnTo>
                    <a:lnTo>
                      <a:pt x="433209" y="346227"/>
                    </a:lnTo>
                    <a:lnTo>
                      <a:pt x="433209" y="389509"/>
                    </a:lnTo>
                    <a:lnTo>
                      <a:pt x="476529" y="389509"/>
                    </a:lnTo>
                    <a:lnTo>
                      <a:pt x="519849" y="389509"/>
                    </a:lnTo>
                    <a:lnTo>
                      <a:pt x="519849" y="346227"/>
                    </a:lnTo>
                    <a:close/>
                  </a:path>
                  <a:path w="520064" h="1082039">
                    <a:moveTo>
                      <a:pt x="519849" y="86563"/>
                    </a:moveTo>
                    <a:lnTo>
                      <a:pt x="476529" y="86563"/>
                    </a:lnTo>
                    <a:lnTo>
                      <a:pt x="433209" y="86563"/>
                    </a:lnTo>
                    <a:lnTo>
                      <a:pt x="433209" y="216408"/>
                    </a:lnTo>
                    <a:lnTo>
                      <a:pt x="476529" y="216408"/>
                    </a:lnTo>
                    <a:lnTo>
                      <a:pt x="519849" y="216408"/>
                    </a:lnTo>
                    <a:lnTo>
                      <a:pt x="519849" y="86563"/>
                    </a:lnTo>
                    <a:close/>
                  </a:path>
                  <a:path w="520064" h="1082039">
                    <a:moveTo>
                      <a:pt x="519849" y="0"/>
                    </a:moveTo>
                    <a:lnTo>
                      <a:pt x="476529" y="0"/>
                    </a:lnTo>
                    <a:lnTo>
                      <a:pt x="433209" y="0"/>
                    </a:lnTo>
                    <a:lnTo>
                      <a:pt x="389890" y="0"/>
                    </a:lnTo>
                    <a:lnTo>
                      <a:pt x="346570" y="0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433209" y="302945"/>
                    </a:lnTo>
                    <a:lnTo>
                      <a:pt x="476529" y="302945"/>
                    </a:lnTo>
                    <a:lnTo>
                      <a:pt x="519849" y="302945"/>
                    </a:lnTo>
                    <a:lnTo>
                      <a:pt x="519849" y="259664"/>
                    </a:lnTo>
                    <a:lnTo>
                      <a:pt x="476529" y="259664"/>
                    </a:lnTo>
                    <a:lnTo>
                      <a:pt x="433209" y="259664"/>
                    </a:lnTo>
                    <a:lnTo>
                      <a:pt x="389890" y="259664"/>
                    </a:lnTo>
                    <a:lnTo>
                      <a:pt x="389890" y="43281"/>
                    </a:lnTo>
                    <a:lnTo>
                      <a:pt x="433209" y="43281"/>
                    </a:lnTo>
                    <a:lnTo>
                      <a:pt x="476529" y="43281"/>
                    </a:lnTo>
                    <a:lnTo>
                      <a:pt x="519849" y="43281"/>
                    </a:lnTo>
                    <a:lnTo>
                      <a:pt x="51984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object 109">
              <a:extLst>
                <a:ext uri="{FF2B5EF4-FFF2-40B4-BE49-F238E27FC236}">
                  <a16:creationId xmlns:a16="http://schemas.microsoft.com/office/drawing/2014/main" xmlns="" id="{53FF79D3-EC9F-0CA3-DBAF-46B074D3185A}"/>
                </a:ext>
              </a:extLst>
            </p:cNvPr>
            <p:cNvSpPr/>
            <p:nvPr/>
          </p:nvSpPr>
          <p:spPr>
            <a:xfrm>
              <a:off x="2273579" y="548680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bject 110">
              <a:extLst>
                <a:ext uri="{FF2B5EF4-FFF2-40B4-BE49-F238E27FC236}">
                  <a16:creationId xmlns:a16="http://schemas.microsoft.com/office/drawing/2014/main" xmlns="" id="{CF9EFFCE-65DC-EEC7-99F1-1AA32A279F16}"/>
                </a:ext>
              </a:extLst>
            </p:cNvPr>
            <p:cNvSpPr/>
            <p:nvPr/>
          </p:nvSpPr>
          <p:spPr>
            <a:xfrm>
              <a:off x="2273579" y="5659920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111">
              <a:extLst>
                <a:ext uri="{FF2B5EF4-FFF2-40B4-BE49-F238E27FC236}">
                  <a16:creationId xmlns:a16="http://schemas.microsoft.com/office/drawing/2014/main" xmlns="" id="{B7C618C8-461A-4DD2-3A03-9C23307C414F}"/>
                </a:ext>
              </a:extLst>
            </p:cNvPr>
            <p:cNvSpPr/>
            <p:nvPr/>
          </p:nvSpPr>
          <p:spPr>
            <a:xfrm>
              <a:off x="2273579" y="5962865"/>
              <a:ext cx="43815" cy="130175"/>
            </a:xfrm>
            <a:custGeom>
              <a:avLst/>
              <a:gdLst/>
              <a:ahLst/>
              <a:cxnLst/>
              <a:rect l="l" t="t" r="r" b="b"/>
              <a:pathLst>
                <a:path w="43814" h="130175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130175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bject 112">
              <a:extLst>
                <a:ext uri="{FF2B5EF4-FFF2-40B4-BE49-F238E27FC236}">
                  <a16:creationId xmlns:a16="http://schemas.microsoft.com/office/drawing/2014/main" xmlns="" id="{5BCE0B23-331E-ABA0-C728-C5636BA5B9DF}"/>
                </a:ext>
              </a:extLst>
            </p:cNvPr>
            <p:cNvSpPr/>
            <p:nvPr/>
          </p:nvSpPr>
          <p:spPr>
            <a:xfrm>
              <a:off x="2316899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89889">
                  <a:moveTo>
                    <a:pt x="43319" y="86563"/>
                  </a:moveTo>
                  <a:lnTo>
                    <a:pt x="0" y="86563"/>
                  </a:lnTo>
                  <a:lnTo>
                    <a:pt x="0" y="216408"/>
                  </a:lnTo>
                  <a:lnTo>
                    <a:pt x="43319" y="216408"/>
                  </a:lnTo>
                  <a:lnTo>
                    <a:pt x="43319" y="86563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bject 113">
              <a:extLst>
                <a:ext uri="{FF2B5EF4-FFF2-40B4-BE49-F238E27FC236}">
                  <a16:creationId xmlns:a16="http://schemas.microsoft.com/office/drawing/2014/main" xmlns="" id="{E2802833-1A90-472A-750F-68580BB90CB4}"/>
                </a:ext>
              </a:extLst>
            </p:cNvPr>
            <p:cNvSpPr/>
            <p:nvPr/>
          </p:nvSpPr>
          <p:spPr>
            <a:xfrm>
              <a:off x="2316899" y="5486806"/>
              <a:ext cx="43815" cy="346710"/>
            </a:xfrm>
            <a:custGeom>
              <a:avLst/>
              <a:gdLst/>
              <a:ahLst/>
              <a:cxnLst/>
              <a:rect l="l" t="t" r="r" b="b"/>
              <a:pathLst>
                <a:path w="43814" h="346710">
                  <a:moveTo>
                    <a:pt x="43319" y="302945"/>
                  </a:moveTo>
                  <a:lnTo>
                    <a:pt x="0" y="302945"/>
                  </a:lnTo>
                  <a:lnTo>
                    <a:pt x="0" y="346227"/>
                  </a:lnTo>
                  <a:lnTo>
                    <a:pt x="43319" y="346227"/>
                  </a:lnTo>
                  <a:lnTo>
                    <a:pt x="43319" y="302945"/>
                  </a:lnTo>
                  <a:close/>
                </a:path>
                <a:path w="43814" h="346710">
                  <a:moveTo>
                    <a:pt x="43319" y="216382"/>
                  </a:moveTo>
                  <a:lnTo>
                    <a:pt x="0" y="216382"/>
                  </a:lnTo>
                  <a:lnTo>
                    <a:pt x="0" y="259664"/>
                  </a:lnTo>
                  <a:lnTo>
                    <a:pt x="43319" y="259664"/>
                  </a:lnTo>
                  <a:lnTo>
                    <a:pt x="43319" y="216382"/>
                  </a:lnTo>
                  <a:close/>
                </a:path>
                <a:path w="43814" h="346710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34671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bject 114">
              <a:extLst>
                <a:ext uri="{FF2B5EF4-FFF2-40B4-BE49-F238E27FC236}">
                  <a16:creationId xmlns:a16="http://schemas.microsoft.com/office/drawing/2014/main" xmlns="" id="{7E381548-FC31-853F-1578-1F9378F39A6B}"/>
                </a:ext>
              </a:extLst>
            </p:cNvPr>
            <p:cNvSpPr/>
            <p:nvPr/>
          </p:nvSpPr>
          <p:spPr>
            <a:xfrm>
              <a:off x="2316899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bject 115">
              <a:extLst>
                <a:ext uri="{FF2B5EF4-FFF2-40B4-BE49-F238E27FC236}">
                  <a16:creationId xmlns:a16="http://schemas.microsoft.com/office/drawing/2014/main" xmlns="" id="{A1E7310D-4A4E-8C0F-1FB9-722402658277}"/>
                </a:ext>
              </a:extLst>
            </p:cNvPr>
            <p:cNvSpPr/>
            <p:nvPr/>
          </p:nvSpPr>
          <p:spPr>
            <a:xfrm>
              <a:off x="2360218" y="501074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116">
              <a:extLst>
                <a:ext uri="{FF2B5EF4-FFF2-40B4-BE49-F238E27FC236}">
                  <a16:creationId xmlns:a16="http://schemas.microsoft.com/office/drawing/2014/main" xmlns="" id="{BE252392-38AB-94D5-3976-3FB9F21CDCF8}"/>
                </a:ext>
              </a:extLst>
            </p:cNvPr>
            <p:cNvSpPr/>
            <p:nvPr/>
          </p:nvSpPr>
          <p:spPr>
            <a:xfrm>
              <a:off x="2360218" y="5270411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117">
              <a:extLst>
                <a:ext uri="{FF2B5EF4-FFF2-40B4-BE49-F238E27FC236}">
                  <a16:creationId xmlns:a16="http://schemas.microsoft.com/office/drawing/2014/main" xmlns="" id="{D25C722E-475C-F512-C604-C2B01050859C}"/>
                </a:ext>
              </a:extLst>
            </p:cNvPr>
            <p:cNvSpPr/>
            <p:nvPr/>
          </p:nvSpPr>
          <p:spPr>
            <a:xfrm>
              <a:off x="2360218" y="540025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118">
              <a:extLst>
                <a:ext uri="{FF2B5EF4-FFF2-40B4-BE49-F238E27FC236}">
                  <a16:creationId xmlns:a16="http://schemas.microsoft.com/office/drawing/2014/main" xmlns="" id="{851C6D72-0005-78A8-3492-992D6CD84B32}"/>
                </a:ext>
              </a:extLst>
            </p:cNvPr>
            <p:cNvSpPr/>
            <p:nvPr/>
          </p:nvSpPr>
          <p:spPr>
            <a:xfrm>
              <a:off x="2360218" y="5530088"/>
              <a:ext cx="43815" cy="303530"/>
            </a:xfrm>
            <a:custGeom>
              <a:avLst/>
              <a:gdLst/>
              <a:ahLst/>
              <a:cxnLst/>
              <a:rect l="l" t="t" r="r" b="b"/>
              <a:pathLst>
                <a:path w="43814" h="30352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03529">
                  <a:moveTo>
                    <a:pt x="43319" y="173101"/>
                  </a:moveTo>
                  <a:lnTo>
                    <a:pt x="0" y="173101"/>
                  </a:lnTo>
                  <a:lnTo>
                    <a:pt x="0" y="216382"/>
                  </a:lnTo>
                  <a:lnTo>
                    <a:pt x="43319" y="216382"/>
                  </a:lnTo>
                  <a:lnTo>
                    <a:pt x="43319" y="173101"/>
                  </a:lnTo>
                  <a:close/>
                </a:path>
                <a:path w="43814" h="303529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30352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119">
              <a:extLst>
                <a:ext uri="{FF2B5EF4-FFF2-40B4-BE49-F238E27FC236}">
                  <a16:creationId xmlns:a16="http://schemas.microsoft.com/office/drawing/2014/main" xmlns="" id="{EEA67CEF-20DF-4F23-804D-FE666A1E01F8}"/>
                </a:ext>
              </a:extLst>
            </p:cNvPr>
            <p:cNvSpPr/>
            <p:nvPr/>
          </p:nvSpPr>
          <p:spPr>
            <a:xfrm>
              <a:off x="2360218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120">
              <a:extLst>
                <a:ext uri="{FF2B5EF4-FFF2-40B4-BE49-F238E27FC236}">
                  <a16:creationId xmlns:a16="http://schemas.microsoft.com/office/drawing/2014/main" xmlns="" id="{EC70D967-4EB0-DF9B-6A22-DC5CAA91A156}"/>
                </a:ext>
              </a:extLst>
            </p:cNvPr>
            <p:cNvSpPr/>
            <p:nvPr/>
          </p:nvSpPr>
          <p:spPr>
            <a:xfrm>
              <a:off x="2403538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121">
              <a:extLst>
                <a:ext uri="{FF2B5EF4-FFF2-40B4-BE49-F238E27FC236}">
                  <a16:creationId xmlns:a16="http://schemas.microsoft.com/office/drawing/2014/main" xmlns="" id="{02252350-461A-0485-220E-007B682AE9F7}"/>
                </a:ext>
              </a:extLst>
            </p:cNvPr>
            <p:cNvSpPr/>
            <p:nvPr/>
          </p:nvSpPr>
          <p:spPr>
            <a:xfrm>
              <a:off x="2403538" y="5530088"/>
              <a:ext cx="43815" cy="433070"/>
            </a:xfrm>
            <a:custGeom>
              <a:avLst/>
              <a:gdLst/>
              <a:ahLst/>
              <a:cxnLst/>
              <a:rect l="l" t="t" r="r" b="b"/>
              <a:pathLst>
                <a:path w="43814" h="433070">
                  <a:moveTo>
                    <a:pt x="43319" y="346214"/>
                  </a:moveTo>
                  <a:lnTo>
                    <a:pt x="0" y="346214"/>
                  </a:lnTo>
                  <a:lnTo>
                    <a:pt x="0" y="432765"/>
                  </a:lnTo>
                  <a:lnTo>
                    <a:pt x="43319" y="432765"/>
                  </a:lnTo>
                  <a:lnTo>
                    <a:pt x="43319" y="346214"/>
                  </a:lnTo>
                  <a:close/>
                </a:path>
                <a:path w="43814" h="433070">
                  <a:moveTo>
                    <a:pt x="43319" y="129832"/>
                  </a:moveTo>
                  <a:lnTo>
                    <a:pt x="0" y="129832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129832"/>
                  </a:lnTo>
                  <a:close/>
                </a:path>
                <a:path w="43814" h="43307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122">
              <a:extLst>
                <a:ext uri="{FF2B5EF4-FFF2-40B4-BE49-F238E27FC236}">
                  <a16:creationId xmlns:a16="http://schemas.microsoft.com/office/drawing/2014/main" xmlns="" id="{48628077-DB20-A016-C60D-3B853B7B8AE8}"/>
                </a:ext>
              </a:extLst>
            </p:cNvPr>
            <p:cNvSpPr/>
            <p:nvPr/>
          </p:nvSpPr>
          <p:spPr>
            <a:xfrm>
              <a:off x="2403538" y="604941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8C8CB9E-EBAE-7CCC-4A57-CBCEB014E4AA}"/>
              </a:ext>
            </a:extLst>
          </p:cNvPr>
          <p:cNvSpPr txBox="1"/>
          <p:nvPr/>
        </p:nvSpPr>
        <p:spPr>
          <a:xfrm>
            <a:off x="8355140" y="4411552"/>
            <a:ext cx="3527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Агентство по привлечению инвестиций Самарской области</a:t>
            </a:r>
          </a:p>
          <a:p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 (800) 505 90 36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 (846) 375 03 05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info@investinsamara.ru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xmlns="" id="{78259651-A62C-CF3C-9ED2-AE9F9CF1959B}"/>
              </a:ext>
            </a:extLst>
          </p:cNvPr>
          <p:cNvGrpSpPr/>
          <p:nvPr/>
        </p:nvGrpSpPr>
        <p:grpSpPr>
          <a:xfrm>
            <a:off x="544747" y="4488731"/>
            <a:ext cx="1737606" cy="1735958"/>
            <a:chOff x="1363840" y="5010746"/>
            <a:chExt cx="1083513" cy="1082485"/>
          </a:xfrm>
        </p:grpSpPr>
        <p:grpSp>
          <p:nvGrpSpPr>
            <p:cNvPr id="43" name="object 106">
              <a:extLst>
                <a:ext uri="{FF2B5EF4-FFF2-40B4-BE49-F238E27FC236}">
                  <a16:creationId xmlns:a16="http://schemas.microsoft.com/office/drawing/2014/main" xmlns="" id="{ADE58473-1FAA-4376-91F6-F1FDB37FBEA4}"/>
                </a:ext>
              </a:extLst>
            </p:cNvPr>
            <p:cNvGrpSpPr/>
            <p:nvPr/>
          </p:nvGrpSpPr>
          <p:grpSpPr>
            <a:xfrm>
              <a:off x="1363840" y="5010746"/>
              <a:ext cx="953135" cy="1082040"/>
              <a:chOff x="1363840" y="5010746"/>
              <a:chExt cx="953135" cy="1082040"/>
            </a:xfrm>
          </p:grpSpPr>
          <p:sp>
            <p:nvSpPr>
              <p:cNvPr id="87" name="object 107">
                <a:extLst>
                  <a:ext uri="{FF2B5EF4-FFF2-40B4-BE49-F238E27FC236}">
                    <a16:creationId xmlns:a16="http://schemas.microsoft.com/office/drawing/2014/main" xmlns="" id="{233DF2AE-C7AE-BEC7-2B82-71C3155E45F7}"/>
                  </a:ext>
                </a:extLst>
              </p:cNvPr>
              <p:cNvSpPr/>
              <p:nvPr/>
            </p:nvSpPr>
            <p:spPr>
              <a:xfrm>
                <a:off x="1363840" y="5010746"/>
                <a:ext cx="476884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476885" h="1082039">
                    <a:moveTo>
                      <a:pt x="129959" y="476059"/>
                    </a:moveTo>
                    <a:lnTo>
                      <a:pt x="86639" y="47605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0" y="476059"/>
                    </a:lnTo>
                    <a:lnTo>
                      <a:pt x="0" y="649173"/>
                    </a:lnTo>
                    <a:lnTo>
                      <a:pt x="43319" y="649173"/>
                    </a:lnTo>
                    <a:lnTo>
                      <a:pt x="43319" y="605891"/>
                    </a:lnTo>
                    <a:lnTo>
                      <a:pt x="86639" y="605891"/>
                    </a:lnTo>
                    <a:lnTo>
                      <a:pt x="86639" y="562610"/>
                    </a:lnTo>
                    <a:lnTo>
                      <a:pt x="129959" y="562610"/>
                    </a:lnTo>
                    <a:lnTo>
                      <a:pt x="129959" y="476059"/>
                    </a:lnTo>
                    <a:close/>
                  </a:path>
                  <a:path w="476885" h="1082039">
                    <a:moveTo>
                      <a:pt x="173278" y="432777"/>
                    </a:moveTo>
                    <a:lnTo>
                      <a:pt x="129959" y="432777"/>
                    </a:lnTo>
                    <a:lnTo>
                      <a:pt x="129959" y="476059"/>
                    </a:lnTo>
                    <a:lnTo>
                      <a:pt x="173278" y="476059"/>
                    </a:lnTo>
                    <a:lnTo>
                      <a:pt x="173278" y="432777"/>
                    </a:lnTo>
                    <a:close/>
                  </a:path>
                  <a:path w="476885" h="1082039">
                    <a:moveTo>
                      <a:pt x="173278" y="346227"/>
                    </a:moveTo>
                    <a:lnTo>
                      <a:pt x="129959" y="346227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0" y="346227"/>
                    </a:lnTo>
                    <a:lnTo>
                      <a:pt x="0" y="432777"/>
                    </a:lnTo>
                    <a:lnTo>
                      <a:pt x="43319" y="43277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129959" y="432777"/>
                    </a:lnTo>
                    <a:lnTo>
                      <a:pt x="129959" y="389509"/>
                    </a:lnTo>
                    <a:lnTo>
                      <a:pt x="173278" y="389509"/>
                    </a:lnTo>
                    <a:lnTo>
                      <a:pt x="173278" y="346227"/>
                    </a:lnTo>
                    <a:close/>
                  </a:path>
                  <a:path w="476885" h="1082039">
                    <a:moveTo>
                      <a:pt x="216598" y="865555"/>
                    </a:moveTo>
                    <a:lnTo>
                      <a:pt x="173278" y="865555"/>
                    </a:lnTo>
                    <a:lnTo>
                      <a:pt x="129959" y="865555"/>
                    </a:lnTo>
                    <a:lnTo>
                      <a:pt x="86639" y="865555"/>
                    </a:lnTo>
                    <a:lnTo>
                      <a:pt x="86639" y="995387"/>
                    </a:lnTo>
                    <a:lnTo>
                      <a:pt x="129959" y="995387"/>
                    </a:lnTo>
                    <a:lnTo>
                      <a:pt x="173278" y="995387"/>
                    </a:lnTo>
                    <a:lnTo>
                      <a:pt x="216598" y="995387"/>
                    </a:lnTo>
                    <a:lnTo>
                      <a:pt x="216598" y="865555"/>
                    </a:lnTo>
                    <a:close/>
                  </a:path>
                  <a:path w="476885" h="1082039">
                    <a:moveTo>
                      <a:pt x="216598" y="519341"/>
                    </a:moveTo>
                    <a:lnTo>
                      <a:pt x="173278" y="519341"/>
                    </a:lnTo>
                    <a:lnTo>
                      <a:pt x="173278" y="562610"/>
                    </a:lnTo>
                    <a:lnTo>
                      <a:pt x="129959" y="562610"/>
                    </a:lnTo>
                    <a:lnTo>
                      <a:pt x="129959" y="605891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16598" y="519341"/>
                    </a:lnTo>
                    <a:close/>
                  </a:path>
                  <a:path w="476885" h="1082039">
                    <a:moveTo>
                      <a:pt x="216598" y="86563"/>
                    </a:move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86639" y="86563"/>
                    </a:lnTo>
                    <a:lnTo>
                      <a:pt x="86639" y="216408"/>
                    </a:lnTo>
                    <a:lnTo>
                      <a:pt x="129959" y="216408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16598" y="86563"/>
                    </a:lnTo>
                    <a:close/>
                  </a:path>
                  <a:path w="476885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476885" h="1082039">
                    <a:moveTo>
                      <a:pt x="303237" y="779005"/>
                    </a:moveTo>
                    <a:lnTo>
                      <a:pt x="259918" y="779005"/>
                    </a:lnTo>
                    <a:lnTo>
                      <a:pt x="259918" y="822286"/>
                    </a:lnTo>
                    <a:lnTo>
                      <a:pt x="259918" y="1038669"/>
                    </a:lnTo>
                    <a:lnTo>
                      <a:pt x="43319" y="1038669"/>
                    </a:lnTo>
                    <a:lnTo>
                      <a:pt x="43319" y="822286"/>
                    </a:lnTo>
                    <a:lnTo>
                      <a:pt x="259918" y="822286"/>
                    </a:lnTo>
                    <a:lnTo>
                      <a:pt x="259918" y="779005"/>
                    </a:lnTo>
                    <a:lnTo>
                      <a:pt x="0" y="779005"/>
                    </a:lnTo>
                    <a:lnTo>
                      <a:pt x="0" y="1081951"/>
                    </a:lnTo>
                    <a:lnTo>
                      <a:pt x="303237" y="1081951"/>
                    </a:lnTo>
                    <a:lnTo>
                      <a:pt x="303237" y="779005"/>
                    </a:lnTo>
                    <a:close/>
                  </a:path>
                  <a:path w="476885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216598" y="692442"/>
                    </a:lnTo>
                    <a:lnTo>
                      <a:pt x="173278" y="692442"/>
                    </a:lnTo>
                    <a:lnTo>
                      <a:pt x="173278" y="649173"/>
                    </a:lnTo>
                    <a:lnTo>
                      <a:pt x="129959" y="649173"/>
                    </a:lnTo>
                    <a:lnTo>
                      <a:pt x="129959" y="605891"/>
                    </a:lnTo>
                    <a:lnTo>
                      <a:pt x="86639" y="605891"/>
                    </a:lnTo>
                    <a:lnTo>
                      <a:pt x="86639" y="649173"/>
                    </a:lnTo>
                    <a:lnTo>
                      <a:pt x="43319" y="649173"/>
                    </a:lnTo>
                    <a:lnTo>
                      <a:pt x="43319" y="692442"/>
                    </a:lnTo>
                    <a:lnTo>
                      <a:pt x="0" y="692442"/>
                    </a:lnTo>
                    <a:lnTo>
                      <a:pt x="0" y="735723"/>
                    </a:lnTo>
                    <a:lnTo>
                      <a:pt x="216598" y="735723"/>
                    </a:lnTo>
                    <a:lnTo>
                      <a:pt x="216598" y="692454"/>
                    </a:lnTo>
                    <a:lnTo>
                      <a:pt x="259918" y="692454"/>
                    </a:lnTo>
                    <a:lnTo>
                      <a:pt x="259918" y="735723"/>
                    </a:lnTo>
                    <a:lnTo>
                      <a:pt x="303237" y="735723"/>
                    </a:lnTo>
                    <a:lnTo>
                      <a:pt x="303237" y="692442"/>
                    </a:lnTo>
                    <a:close/>
                  </a:path>
                  <a:path w="476885" h="1082039">
                    <a:moveTo>
                      <a:pt x="303237" y="605891"/>
                    </a:moveTo>
                    <a:lnTo>
                      <a:pt x="259918" y="605891"/>
                    </a:lnTo>
                    <a:lnTo>
                      <a:pt x="259918" y="649173"/>
                    </a:lnTo>
                    <a:lnTo>
                      <a:pt x="303237" y="649173"/>
                    </a:lnTo>
                    <a:lnTo>
                      <a:pt x="303237" y="605891"/>
                    </a:lnTo>
                    <a:close/>
                  </a:path>
                  <a:path w="476885" h="1082039">
                    <a:moveTo>
                      <a:pt x="303237" y="519341"/>
                    </a:moveTo>
                    <a:lnTo>
                      <a:pt x="259918" y="519341"/>
                    </a:lnTo>
                    <a:lnTo>
                      <a:pt x="259918" y="562622"/>
                    </a:lnTo>
                    <a:lnTo>
                      <a:pt x="303237" y="562622"/>
                    </a:lnTo>
                    <a:lnTo>
                      <a:pt x="303237" y="519341"/>
                    </a:lnTo>
                    <a:close/>
                  </a:path>
                  <a:path w="476885" h="1082039">
                    <a:moveTo>
                      <a:pt x="303237" y="432777"/>
                    </a:moveTo>
                    <a:lnTo>
                      <a:pt x="259918" y="432777"/>
                    </a:lnTo>
                    <a:lnTo>
                      <a:pt x="259918" y="389509"/>
                    </a:lnTo>
                    <a:lnTo>
                      <a:pt x="216598" y="389509"/>
                    </a:lnTo>
                    <a:lnTo>
                      <a:pt x="216598" y="432790"/>
                    </a:lnTo>
                    <a:lnTo>
                      <a:pt x="259918" y="432790"/>
                    </a:lnTo>
                    <a:lnTo>
                      <a:pt x="259918" y="476059"/>
                    </a:lnTo>
                    <a:lnTo>
                      <a:pt x="303237" y="476059"/>
                    </a:lnTo>
                    <a:lnTo>
                      <a:pt x="303237" y="432777"/>
                    </a:lnTo>
                    <a:close/>
                  </a:path>
                  <a:path w="476885" h="1082039">
                    <a:moveTo>
                      <a:pt x="303237" y="346227"/>
                    </a:moveTo>
                    <a:lnTo>
                      <a:pt x="259918" y="346227"/>
                    </a:lnTo>
                    <a:lnTo>
                      <a:pt x="259918" y="389509"/>
                    </a:lnTo>
                    <a:lnTo>
                      <a:pt x="303237" y="389509"/>
                    </a:lnTo>
                    <a:lnTo>
                      <a:pt x="303237" y="346227"/>
                    </a:lnTo>
                    <a:close/>
                  </a:path>
                  <a:path w="476885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43281"/>
                    </a:lnTo>
                    <a:lnTo>
                      <a:pt x="259918" y="259664"/>
                    </a:lnTo>
                    <a:lnTo>
                      <a:pt x="43319" y="259664"/>
                    </a:lnTo>
                    <a:lnTo>
                      <a:pt x="43319" y="43281"/>
                    </a:lnTo>
                    <a:lnTo>
                      <a:pt x="259918" y="43281"/>
                    </a:lnTo>
                    <a:lnTo>
                      <a:pt x="259918" y="0"/>
                    </a:lnTo>
                    <a:lnTo>
                      <a:pt x="0" y="0"/>
                    </a:lnTo>
                    <a:lnTo>
                      <a:pt x="0" y="302945"/>
                    </a:lnTo>
                    <a:lnTo>
                      <a:pt x="303237" y="302945"/>
                    </a:lnTo>
                    <a:lnTo>
                      <a:pt x="303237" y="0"/>
                    </a:lnTo>
                    <a:close/>
                  </a:path>
                  <a:path w="476885" h="1082039">
                    <a:moveTo>
                      <a:pt x="346570" y="605891"/>
                    </a:moveTo>
                    <a:lnTo>
                      <a:pt x="303250" y="605891"/>
                    </a:lnTo>
                    <a:lnTo>
                      <a:pt x="30325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close/>
                  </a:path>
                  <a:path w="476885" h="1082039">
                    <a:moveTo>
                      <a:pt x="389890" y="735723"/>
                    </a:moveTo>
                    <a:lnTo>
                      <a:pt x="346570" y="735723"/>
                    </a:lnTo>
                    <a:lnTo>
                      <a:pt x="346570" y="779005"/>
                    </a:lnTo>
                    <a:lnTo>
                      <a:pt x="389890" y="779005"/>
                    </a:lnTo>
                    <a:lnTo>
                      <a:pt x="389890" y="735723"/>
                    </a:lnTo>
                    <a:close/>
                  </a:path>
                  <a:path w="476885" h="1082039">
                    <a:moveTo>
                      <a:pt x="389890" y="259664"/>
                    </a:moveTo>
                    <a:lnTo>
                      <a:pt x="346570" y="259664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389890" y="259664"/>
                    </a:lnTo>
                    <a:close/>
                  </a:path>
                  <a:path w="476885" h="1082039">
                    <a:moveTo>
                      <a:pt x="389890" y="0"/>
                    </a:moveTo>
                    <a:lnTo>
                      <a:pt x="346570" y="0"/>
                    </a:lnTo>
                    <a:lnTo>
                      <a:pt x="346570" y="43281"/>
                    </a:lnTo>
                    <a:lnTo>
                      <a:pt x="389890" y="43281"/>
                    </a:lnTo>
                    <a:lnTo>
                      <a:pt x="389890" y="0"/>
                    </a:lnTo>
                    <a:close/>
                  </a:path>
                  <a:path w="476885" h="1082039">
                    <a:moveTo>
                      <a:pt x="433209" y="952119"/>
                    </a:move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346570" y="908837"/>
                    </a:lnTo>
                    <a:lnTo>
                      <a:pt x="346570" y="1081951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33209" y="952119"/>
                    </a:lnTo>
                    <a:close/>
                  </a:path>
                  <a:path w="476885" h="1082039">
                    <a:moveTo>
                      <a:pt x="433209" y="865555"/>
                    </a:moveTo>
                    <a:lnTo>
                      <a:pt x="389890" y="865555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close/>
                  </a:path>
                  <a:path w="476885" h="1082039">
                    <a:moveTo>
                      <a:pt x="433209" y="605891"/>
                    </a:moveTo>
                    <a:lnTo>
                      <a:pt x="389890" y="605891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92454"/>
                    </a:lnTo>
                    <a:lnTo>
                      <a:pt x="389890" y="692454"/>
                    </a:lnTo>
                    <a:lnTo>
                      <a:pt x="433209" y="692442"/>
                    </a:lnTo>
                    <a:lnTo>
                      <a:pt x="433209" y="605891"/>
                    </a:lnTo>
                    <a:close/>
                  </a:path>
                  <a:path w="476885" h="1082039">
                    <a:moveTo>
                      <a:pt x="476529" y="692442"/>
                    </a:moveTo>
                    <a:lnTo>
                      <a:pt x="433209" y="692442"/>
                    </a:lnTo>
                    <a:lnTo>
                      <a:pt x="433209" y="865555"/>
                    </a:lnTo>
                    <a:lnTo>
                      <a:pt x="476529" y="865555"/>
                    </a:lnTo>
                    <a:lnTo>
                      <a:pt x="476529" y="692442"/>
                    </a:lnTo>
                    <a:close/>
                  </a:path>
                  <a:path w="476885" h="1082039">
                    <a:moveTo>
                      <a:pt x="476529" y="216408"/>
                    </a:moveTo>
                    <a:lnTo>
                      <a:pt x="433209" y="216408"/>
                    </a:lnTo>
                    <a:lnTo>
                      <a:pt x="433209" y="432777"/>
                    </a:lnTo>
                    <a:lnTo>
                      <a:pt x="389890" y="432777"/>
                    </a:lnTo>
                    <a:lnTo>
                      <a:pt x="389890" y="476059"/>
                    </a:lnTo>
                    <a:lnTo>
                      <a:pt x="389890" y="519341"/>
                    </a:lnTo>
                    <a:lnTo>
                      <a:pt x="346570" y="519341"/>
                    </a:lnTo>
                    <a:lnTo>
                      <a:pt x="346570" y="476059"/>
                    </a:lnTo>
                    <a:lnTo>
                      <a:pt x="389890" y="476059"/>
                    </a:lnTo>
                    <a:lnTo>
                      <a:pt x="389890" y="432777"/>
                    </a:lnTo>
                    <a:lnTo>
                      <a:pt x="389890" y="346227"/>
                    </a:lnTo>
                    <a:lnTo>
                      <a:pt x="346570" y="346227"/>
                    </a:lnTo>
                    <a:lnTo>
                      <a:pt x="346570" y="432777"/>
                    </a:lnTo>
                    <a:lnTo>
                      <a:pt x="303250" y="432777"/>
                    </a:lnTo>
                    <a:lnTo>
                      <a:pt x="303250" y="562610"/>
                    </a:lnTo>
                    <a:lnTo>
                      <a:pt x="346570" y="562610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389890" y="562610"/>
                    </a:lnTo>
                    <a:lnTo>
                      <a:pt x="433209" y="562610"/>
                    </a:lnTo>
                    <a:lnTo>
                      <a:pt x="476529" y="562635"/>
                    </a:lnTo>
                    <a:lnTo>
                      <a:pt x="476529" y="216408"/>
                    </a:lnTo>
                    <a:close/>
                  </a:path>
                  <a:path w="476885" h="1082039">
                    <a:moveTo>
                      <a:pt x="476529" y="0"/>
                    </a:moveTo>
                    <a:lnTo>
                      <a:pt x="433209" y="0"/>
                    </a:lnTo>
                    <a:lnTo>
                      <a:pt x="433209" y="43281"/>
                    </a:lnTo>
                    <a:lnTo>
                      <a:pt x="389890" y="43281"/>
                    </a:lnTo>
                    <a:lnTo>
                      <a:pt x="389890" y="86563"/>
                    </a:lnTo>
                    <a:lnTo>
                      <a:pt x="346570" y="86563"/>
                    </a:lnTo>
                    <a:lnTo>
                      <a:pt x="346570" y="216408"/>
                    </a:lnTo>
                    <a:lnTo>
                      <a:pt x="389890" y="216408"/>
                    </a:lnTo>
                    <a:lnTo>
                      <a:pt x="389890" y="173126"/>
                    </a:lnTo>
                    <a:lnTo>
                      <a:pt x="433209" y="173126"/>
                    </a:lnTo>
                    <a:lnTo>
                      <a:pt x="476529" y="173113"/>
                    </a:lnTo>
                    <a:lnTo>
                      <a:pt x="47652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object 108">
                <a:extLst>
                  <a:ext uri="{FF2B5EF4-FFF2-40B4-BE49-F238E27FC236}">
                    <a16:creationId xmlns:a16="http://schemas.microsoft.com/office/drawing/2014/main" xmlns="" id="{214D85FD-B571-5F5E-37CC-353E0F1C9D7E}"/>
                  </a:ext>
                </a:extLst>
              </p:cNvPr>
              <p:cNvSpPr/>
              <p:nvPr/>
            </p:nvSpPr>
            <p:spPr>
              <a:xfrm>
                <a:off x="1797050" y="5010746"/>
                <a:ext cx="520065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520064" h="1082039">
                    <a:moveTo>
                      <a:pt x="43319" y="1038669"/>
                    </a:moveTo>
                    <a:lnTo>
                      <a:pt x="0" y="1038669"/>
                    </a:lnTo>
                    <a:lnTo>
                      <a:pt x="0" y="1081951"/>
                    </a:lnTo>
                    <a:lnTo>
                      <a:pt x="43319" y="1081951"/>
                    </a:lnTo>
                    <a:lnTo>
                      <a:pt x="43319" y="1038669"/>
                    </a:lnTo>
                    <a:close/>
                  </a:path>
                  <a:path w="520064" h="1082039">
                    <a:moveTo>
                      <a:pt x="43319" y="692442"/>
                    </a:moveTo>
                    <a:lnTo>
                      <a:pt x="0" y="692442"/>
                    </a:lnTo>
                    <a:lnTo>
                      <a:pt x="0" y="865555"/>
                    </a:lnTo>
                    <a:lnTo>
                      <a:pt x="43319" y="865555"/>
                    </a:lnTo>
                    <a:lnTo>
                      <a:pt x="43319" y="692442"/>
                    </a:lnTo>
                    <a:close/>
                  </a:path>
                  <a:path w="520064" h="1082039">
                    <a:moveTo>
                      <a:pt x="173278" y="605891"/>
                    </a:moveTo>
                    <a:lnTo>
                      <a:pt x="129959" y="605891"/>
                    </a:lnTo>
                    <a:lnTo>
                      <a:pt x="129959" y="649173"/>
                    </a:lnTo>
                    <a:lnTo>
                      <a:pt x="173278" y="649173"/>
                    </a:lnTo>
                    <a:lnTo>
                      <a:pt x="173278" y="605891"/>
                    </a:lnTo>
                    <a:close/>
                  </a:path>
                  <a:path w="520064" h="1082039">
                    <a:moveTo>
                      <a:pt x="173278" y="0"/>
                    </a:moveTo>
                    <a:lnTo>
                      <a:pt x="129959" y="0"/>
                    </a:lnTo>
                    <a:lnTo>
                      <a:pt x="86639" y="0"/>
                    </a:lnTo>
                    <a:lnTo>
                      <a:pt x="86639" y="43281"/>
                    </a:lnTo>
                    <a:lnTo>
                      <a:pt x="43319" y="43281"/>
                    </a:lnTo>
                    <a:lnTo>
                      <a:pt x="43319" y="86563"/>
                    </a:lnTo>
                    <a:lnTo>
                      <a:pt x="86639" y="86563"/>
                    </a:lnTo>
                    <a:lnTo>
                      <a:pt x="129959" y="86550"/>
                    </a:lnTo>
                    <a:lnTo>
                      <a:pt x="129959" y="43281"/>
                    </a:lnTo>
                    <a:lnTo>
                      <a:pt x="173278" y="43281"/>
                    </a:lnTo>
                    <a:lnTo>
                      <a:pt x="173278" y="0"/>
                    </a:lnTo>
                    <a:close/>
                  </a:path>
                  <a:path w="520064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520064" h="1082039">
                    <a:moveTo>
                      <a:pt x="259918" y="302945"/>
                    </a:moveTo>
                    <a:lnTo>
                      <a:pt x="216598" y="302945"/>
                    </a:lnTo>
                    <a:lnTo>
                      <a:pt x="216598" y="346227"/>
                    </a:lnTo>
                    <a:lnTo>
                      <a:pt x="259918" y="346227"/>
                    </a:lnTo>
                    <a:lnTo>
                      <a:pt x="259918" y="302945"/>
                    </a:lnTo>
                    <a:close/>
                  </a:path>
                  <a:path w="520064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173278" y="649173"/>
                    </a:lnTo>
                    <a:lnTo>
                      <a:pt x="173278" y="692442"/>
                    </a:lnTo>
                    <a:lnTo>
                      <a:pt x="129959" y="692442"/>
                    </a:lnTo>
                    <a:lnTo>
                      <a:pt x="129959" y="735723"/>
                    </a:lnTo>
                    <a:lnTo>
                      <a:pt x="173278" y="735723"/>
                    </a:lnTo>
                    <a:lnTo>
                      <a:pt x="216598" y="735723"/>
                    </a:lnTo>
                    <a:lnTo>
                      <a:pt x="259918" y="735723"/>
                    </a:lnTo>
                    <a:lnTo>
                      <a:pt x="259918" y="822286"/>
                    </a:lnTo>
                    <a:lnTo>
                      <a:pt x="216598" y="822286"/>
                    </a:lnTo>
                    <a:lnTo>
                      <a:pt x="216598" y="779005"/>
                    </a:lnTo>
                    <a:lnTo>
                      <a:pt x="173278" y="779005"/>
                    </a:lnTo>
                    <a:lnTo>
                      <a:pt x="129959" y="779005"/>
                    </a:lnTo>
                    <a:lnTo>
                      <a:pt x="129959" y="822286"/>
                    </a:lnTo>
                    <a:lnTo>
                      <a:pt x="173278" y="822286"/>
                    </a:lnTo>
                    <a:lnTo>
                      <a:pt x="173278" y="952119"/>
                    </a:lnTo>
                    <a:lnTo>
                      <a:pt x="129959" y="952119"/>
                    </a:lnTo>
                    <a:lnTo>
                      <a:pt x="129959" y="908837"/>
                    </a:lnTo>
                    <a:lnTo>
                      <a:pt x="86639" y="908837"/>
                    </a:lnTo>
                    <a:lnTo>
                      <a:pt x="86639" y="865568"/>
                    </a:lnTo>
                    <a:lnTo>
                      <a:pt x="129959" y="865568"/>
                    </a:lnTo>
                    <a:lnTo>
                      <a:pt x="129959" y="822286"/>
                    </a:lnTo>
                    <a:lnTo>
                      <a:pt x="86639" y="822286"/>
                    </a:lnTo>
                    <a:lnTo>
                      <a:pt x="86639" y="865555"/>
                    </a:lnTo>
                    <a:lnTo>
                      <a:pt x="43319" y="865555"/>
                    </a:lnTo>
                    <a:lnTo>
                      <a:pt x="43319" y="952119"/>
                    </a:lnTo>
                    <a:lnTo>
                      <a:pt x="0" y="952119"/>
                    </a:lnTo>
                    <a:lnTo>
                      <a:pt x="0" y="995400"/>
                    </a:lnTo>
                    <a:lnTo>
                      <a:pt x="43319" y="995400"/>
                    </a:lnTo>
                    <a:lnTo>
                      <a:pt x="86639" y="995387"/>
                    </a:lnTo>
                    <a:lnTo>
                      <a:pt x="86639" y="1038669"/>
                    </a:lnTo>
                    <a:lnTo>
                      <a:pt x="129959" y="1038669"/>
                    </a:lnTo>
                    <a:lnTo>
                      <a:pt x="129959" y="1081951"/>
                    </a:lnTo>
                    <a:lnTo>
                      <a:pt x="173278" y="1081951"/>
                    </a:lnTo>
                    <a:lnTo>
                      <a:pt x="216598" y="1081951"/>
                    </a:lnTo>
                    <a:lnTo>
                      <a:pt x="216598" y="1038669"/>
                    </a:lnTo>
                    <a:lnTo>
                      <a:pt x="173278" y="1038669"/>
                    </a:lnTo>
                    <a:lnTo>
                      <a:pt x="173278" y="995400"/>
                    </a:lnTo>
                    <a:lnTo>
                      <a:pt x="216598" y="995400"/>
                    </a:lnTo>
                    <a:lnTo>
                      <a:pt x="216598" y="1038669"/>
                    </a:lnTo>
                    <a:lnTo>
                      <a:pt x="259918" y="1038669"/>
                    </a:lnTo>
                    <a:lnTo>
                      <a:pt x="259918" y="908837"/>
                    </a:lnTo>
                    <a:lnTo>
                      <a:pt x="216598" y="908837"/>
                    </a:lnTo>
                    <a:lnTo>
                      <a:pt x="216598" y="865568"/>
                    </a:lnTo>
                    <a:lnTo>
                      <a:pt x="259918" y="865568"/>
                    </a:lnTo>
                    <a:lnTo>
                      <a:pt x="259918" y="908837"/>
                    </a:lnTo>
                    <a:lnTo>
                      <a:pt x="303237" y="908837"/>
                    </a:lnTo>
                    <a:lnTo>
                      <a:pt x="303237" y="692442"/>
                    </a:lnTo>
                    <a:close/>
                  </a:path>
                  <a:path w="520064" h="1082039">
                    <a:moveTo>
                      <a:pt x="303237" y="562610"/>
                    </a:moveTo>
                    <a:lnTo>
                      <a:pt x="259918" y="562610"/>
                    </a:lnTo>
                    <a:lnTo>
                      <a:pt x="216598" y="562610"/>
                    </a:lnTo>
                    <a:lnTo>
                      <a:pt x="216598" y="519341"/>
                    </a:lnTo>
                    <a:lnTo>
                      <a:pt x="173278" y="519341"/>
                    </a:lnTo>
                    <a:lnTo>
                      <a:pt x="173278" y="476059"/>
                    </a:lnTo>
                    <a:lnTo>
                      <a:pt x="216598" y="476059"/>
                    </a:lnTo>
                    <a:lnTo>
                      <a:pt x="216598" y="346227"/>
                    </a:lnTo>
                    <a:lnTo>
                      <a:pt x="173278" y="346227"/>
                    </a:lnTo>
                    <a:lnTo>
                      <a:pt x="173278" y="432777"/>
                    </a:lnTo>
                    <a:lnTo>
                      <a:pt x="129959" y="432777"/>
                    </a:lnTo>
                    <a:lnTo>
                      <a:pt x="129959" y="259689"/>
                    </a:lnTo>
                    <a:lnTo>
                      <a:pt x="173278" y="259689"/>
                    </a:lnTo>
                    <a:lnTo>
                      <a:pt x="173278" y="302945"/>
                    </a:lnTo>
                    <a:lnTo>
                      <a:pt x="216598" y="302945"/>
                    </a:lnTo>
                    <a:lnTo>
                      <a:pt x="216598" y="259664"/>
                    </a:lnTo>
                    <a:lnTo>
                      <a:pt x="173278" y="259664"/>
                    </a:lnTo>
                    <a:lnTo>
                      <a:pt x="173278" y="216408"/>
                    </a:lnTo>
                    <a:lnTo>
                      <a:pt x="129959" y="216408"/>
                    </a:lnTo>
                    <a:lnTo>
                      <a:pt x="129959" y="259664"/>
                    </a:lnTo>
                    <a:lnTo>
                      <a:pt x="86639" y="259664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86639" y="476059"/>
                    </a:lnTo>
                    <a:lnTo>
                      <a:pt x="129959" y="476059"/>
                    </a:lnTo>
                    <a:lnTo>
                      <a:pt x="129959" y="519341"/>
                    </a:lnTo>
                    <a:lnTo>
                      <a:pt x="86639" y="519341"/>
                    </a:lnTo>
                    <a:lnTo>
                      <a:pt x="86639" y="562610"/>
                    </a:lnTo>
                    <a:lnTo>
                      <a:pt x="43319" y="562610"/>
                    </a:lnTo>
                    <a:lnTo>
                      <a:pt x="43319" y="692442"/>
                    </a:lnTo>
                    <a:lnTo>
                      <a:pt x="86639" y="692442"/>
                    </a:lnTo>
                    <a:lnTo>
                      <a:pt x="86639" y="605891"/>
                    </a:lnTo>
                    <a:lnTo>
                      <a:pt x="129959" y="605891"/>
                    </a:lnTo>
                    <a:lnTo>
                      <a:pt x="129959" y="562610"/>
                    </a:lnTo>
                    <a:lnTo>
                      <a:pt x="173278" y="562610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59918" y="605891"/>
                    </a:lnTo>
                    <a:lnTo>
                      <a:pt x="303237" y="605891"/>
                    </a:lnTo>
                    <a:lnTo>
                      <a:pt x="303237" y="562610"/>
                    </a:lnTo>
                    <a:close/>
                  </a:path>
                  <a:path w="520064" h="1082039">
                    <a:moveTo>
                      <a:pt x="303237" y="389509"/>
                    </a:moveTo>
                    <a:lnTo>
                      <a:pt x="259918" y="389509"/>
                    </a:lnTo>
                    <a:lnTo>
                      <a:pt x="259918" y="432790"/>
                    </a:lnTo>
                    <a:lnTo>
                      <a:pt x="303237" y="432790"/>
                    </a:lnTo>
                    <a:lnTo>
                      <a:pt x="303237" y="389509"/>
                    </a:lnTo>
                    <a:close/>
                  </a:path>
                  <a:path w="520064" h="1082039">
                    <a:moveTo>
                      <a:pt x="303237" y="259664"/>
                    </a:moveTo>
                    <a:lnTo>
                      <a:pt x="259918" y="259664"/>
                    </a:lnTo>
                    <a:lnTo>
                      <a:pt x="259918" y="302945"/>
                    </a:lnTo>
                    <a:lnTo>
                      <a:pt x="303237" y="302945"/>
                    </a:lnTo>
                    <a:lnTo>
                      <a:pt x="303237" y="259664"/>
                    </a:lnTo>
                    <a:close/>
                  </a:path>
                  <a:path w="520064" h="1082039">
                    <a:moveTo>
                      <a:pt x="303237" y="173113"/>
                    </a:moveTo>
                    <a:lnTo>
                      <a:pt x="259918" y="173113"/>
                    </a:lnTo>
                    <a:lnTo>
                      <a:pt x="259918" y="129832"/>
                    </a:lnTo>
                    <a:lnTo>
                      <a:pt x="216598" y="129832"/>
                    </a:lnTo>
                    <a:lnTo>
                      <a:pt x="216598" y="86563"/>
                    </a:ln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129959" y="129832"/>
                    </a:lnTo>
                    <a:lnTo>
                      <a:pt x="86639" y="129832"/>
                    </a:lnTo>
                    <a:lnTo>
                      <a:pt x="86639" y="173113"/>
                    </a:lnTo>
                    <a:lnTo>
                      <a:pt x="43319" y="173113"/>
                    </a:lnTo>
                    <a:lnTo>
                      <a:pt x="43319" y="259664"/>
                    </a:lnTo>
                    <a:lnTo>
                      <a:pt x="86639" y="259664"/>
                    </a:lnTo>
                    <a:lnTo>
                      <a:pt x="86639" y="216395"/>
                    </a:lnTo>
                    <a:lnTo>
                      <a:pt x="129959" y="216395"/>
                    </a:lnTo>
                    <a:lnTo>
                      <a:pt x="129959" y="173113"/>
                    </a:lnTo>
                    <a:lnTo>
                      <a:pt x="173278" y="173113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59918" y="216395"/>
                    </a:lnTo>
                    <a:lnTo>
                      <a:pt x="303237" y="216395"/>
                    </a:lnTo>
                    <a:lnTo>
                      <a:pt x="303237" y="173113"/>
                    </a:lnTo>
                    <a:close/>
                  </a:path>
                  <a:path w="520064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129832"/>
                    </a:lnTo>
                    <a:lnTo>
                      <a:pt x="303237" y="129832"/>
                    </a:lnTo>
                    <a:lnTo>
                      <a:pt x="303237" y="0"/>
                    </a:lnTo>
                    <a:close/>
                  </a:path>
                  <a:path w="520064" h="1082039">
                    <a:moveTo>
                      <a:pt x="346570" y="1038669"/>
                    </a:moveTo>
                    <a:lnTo>
                      <a:pt x="303250" y="1038669"/>
                    </a:lnTo>
                    <a:lnTo>
                      <a:pt x="303250" y="1081951"/>
                    </a:lnTo>
                    <a:lnTo>
                      <a:pt x="346570" y="1081951"/>
                    </a:lnTo>
                    <a:lnTo>
                      <a:pt x="346570" y="1038669"/>
                    </a:lnTo>
                    <a:close/>
                  </a:path>
                  <a:path w="520064" h="1082039">
                    <a:moveTo>
                      <a:pt x="346570" y="346227"/>
                    </a:moveTo>
                    <a:lnTo>
                      <a:pt x="303250" y="346227"/>
                    </a:lnTo>
                    <a:lnTo>
                      <a:pt x="303250" y="432777"/>
                    </a:lnTo>
                    <a:lnTo>
                      <a:pt x="346570" y="432777"/>
                    </a:lnTo>
                    <a:lnTo>
                      <a:pt x="346570" y="346227"/>
                    </a:lnTo>
                    <a:close/>
                  </a:path>
                  <a:path w="520064" h="1082039">
                    <a:moveTo>
                      <a:pt x="389890" y="779005"/>
                    </a:moveTo>
                    <a:lnTo>
                      <a:pt x="346570" y="779005"/>
                    </a:lnTo>
                    <a:lnTo>
                      <a:pt x="346570" y="822286"/>
                    </a:lnTo>
                    <a:lnTo>
                      <a:pt x="389890" y="822286"/>
                    </a:lnTo>
                    <a:lnTo>
                      <a:pt x="389890" y="779005"/>
                    </a:lnTo>
                    <a:close/>
                  </a:path>
                  <a:path w="520064" h="1082039">
                    <a:moveTo>
                      <a:pt x="433209" y="389509"/>
                    </a:moveTo>
                    <a:lnTo>
                      <a:pt x="389890" y="389509"/>
                    </a:lnTo>
                    <a:lnTo>
                      <a:pt x="389890" y="432790"/>
                    </a:lnTo>
                    <a:lnTo>
                      <a:pt x="433209" y="432790"/>
                    </a:lnTo>
                    <a:lnTo>
                      <a:pt x="433209" y="389509"/>
                    </a:lnTo>
                    <a:close/>
                  </a:path>
                  <a:path w="520064" h="1082039">
                    <a:moveTo>
                      <a:pt x="476529" y="476059"/>
                    </a:moveTo>
                    <a:lnTo>
                      <a:pt x="433209" y="476059"/>
                    </a:lnTo>
                    <a:lnTo>
                      <a:pt x="433209" y="562610"/>
                    </a:lnTo>
                    <a:lnTo>
                      <a:pt x="389890" y="562610"/>
                    </a:lnTo>
                    <a:lnTo>
                      <a:pt x="389890" y="476059"/>
                    </a:lnTo>
                    <a:lnTo>
                      <a:pt x="346570" y="476059"/>
                    </a:lnTo>
                    <a:lnTo>
                      <a:pt x="346570" y="519341"/>
                    </a:lnTo>
                    <a:lnTo>
                      <a:pt x="303250" y="519341"/>
                    </a:lnTo>
                    <a:lnTo>
                      <a:pt x="303250" y="735736"/>
                    </a:lnTo>
                    <a:lnTo>
                      <a:pt x="346570" y="735736"/>
                    </a:lnTo>
                    <a:lnTo>
                      <a:pt x="389890" y="735723"/>
                    </a:lnTo>
                    <a:lnTo>
                      <a:pt x="433209" y="735723"/>
                    </a:lnTo>
                    <a:lnTo>
                      <a:pt x="433209" y="865555"/>
                    </a:lnTo>
                    <a:lnTo>
                      <a:pt x="433209" y="908837"/>
                    </a:lnTo>
                    <a:lnTo>
                      <a:pt x="433209" y="952119"/>
                    </a:ln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lnTo>
                      <a:pt x="389890" y="865555"/>
                    </a:lnTo>
                    <a:lnTo>
                      <a:pt x="346570" y="865555"/>
                    </a:lnTo>
                    <a:lnTo>
                      <a:pt x="303250" y="865555"/>
                    </a:lnTo>
                    <a:lnTo>
                      <a:pt x="303250" y="952106"/>
                    </a:lnTo>
                    <a:lnTo>
                      <a:pt x="346570" y="952106"/>
                    </a:lnTo>
                    <a:lnTo>
                      <a:pt x="346570" y="995387"/>
                    </a:lnTo>
                    <a:lnTo>
                      <a:pt x="389890" y="995387"/>
                    </a:lnTo>
                    <a:lnTo>
                      <a:pt x="433209" y="995400"/>
                    </a:lnTo>
                    <a:lnTo>
                      <a:pt x="433209" y="1038669"/>
                    </a:lnTo>
                    <a:lnTo>
                      <a:pt x="389890" y="1038669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76529" y="1081951"/>
                    </a:lnTo>
                    <a:lnTo>
                      <a:pt x="476529" y="649173"/>
                    </a:lnTo>
                    <a:lnTo>
                      <a:pt x="433209" y="649173"/>
                    </a:lnTo>
                    <a:lnTo>
                      <a:pt x="433209" y="692442"/>
                    </a:lnTo>
                    <a:lnTo>
                      <a:pt x="389890" y="692442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433209" y="605891"/>
                    </a:lnTo>
                    <a:lnTo>
                      <a:pt x="476529" y="605891"/>
                    </a:lnTo>
                    <a:lnTo>
                      <a:pt x="476529" y="476059"/>
                    </a:lnTo>
                    <a:close/>
                  </a:path>
                  <a:path w="520064" h="1082039">
                    <a:moveTo>
                      <a:pt x="519849" y="346227"/>
                    </a:moveTo>
                    <a:lnTo>
                      <a:pt x="476529" y="346227"/>
                    </a:lnTo>
                    <a:lnTo>
                      <a:pt x="433209" y="346227"/>
                    </a:lnTo>
                    <a:lnTo>
                      <a:pt x="433209" y="389509"/>
                    </a:lnTo>
                    <a:lnTo>
                      <a:pt x="476529" y="389509"/>
                    </a:lnTo>
                    <a:lnTo>
                      <a:pt x="519849" y="389509"/>
                    </a:lnTo>
                    <a:lnTo>
                      <a:pt x="519849" y="346227"/>
                    </a:lnTo>
                    <a:close/>
                  </a:path>
                  <a:path w="520064" h="1082039">
                    <a:moveTo>
                      <a:pt x="519849" y="86563"/>
                    </a:moveTo>
                    <a:lnTo>
                      <a:pt x="476529" y="86563"/>
                    </a:lnTo>
                    <a:lnTo>
                      <a:pt x="433209" y="86563"/>
                    </a:lnTo>
                    <a:lnTo>
                      <a:pt x="433209" y="216408"/>
                    </a:lnTo>
                    <a:lnTo>
                      <a:pt x="476529" y="216408"/>
                    </a:lnTo>
                    <a:lnTo>
                      <a:pt x="519849" y="216408"/>
                    </a:lnTo>
                    <a:lnTo>
                      <a:pt x="519849" y="86563"/>
                    </a:lnTo>
                    <a:close/>
                  </a:path>
                  <a:path w="520064" h="1082039">
                    <a:moveTo>
                      <a:pt x="519849" y="0"/>
                    </a:moveTo>
                    <a:lnTo>
                      <a:pt x="476529" y="0"/>
                    </a:lnTo>
                    <a:lnTo>
                      <a:pt x="433209" y="0"/>
                    </a:lnTo>
                    <a:lnTo>
                      <a:pt x="389890" y="0"/>
                    </a:lnTo>
                    <a:lnTo>
                      <a:pt x="346570" y="0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433209" y="302945"/>
                    </a:lnTo>
                    <a:lnTo>
                      <a:pt x="476529" y="302945"/>
                    </a:lnTo>
                    <a:lnTo>
                      <a:pt x="519849" y="302945"/>
                    </a:lnTo>
                    <a:lnTo>
                      <a:pt x="519849" y="259664"/>
                    </a:lnTo>
                    <a:lnTo>
                      <a:pt x="476529" y="259664"/>
                    </a:lnTo>
                    <a:lnTo>
                      <a:pt x="433209" y="259664"/>
                    </a:lnTo>
                    <a:lnTo>
                      <a:pt x="389890" y="259664"/>
                    </a:lnTo>
                    <a:lnTo>
                      <a:pt x="389890" y="43281"/>
                    </a:lnTo>
                    <a:lnTo>
                      <a:pt x="433209" y="43281"/>
                    </a:lnTo>
                    <a:lnTo>
                      <a:pt x="476529" y="43281"/>
                    </a:lnTo>
                    <a:lnTo>
                      <a:pt x="519849" y="43281"/>
                    </a:lnTo>
                    <a:lnTo>
                      <a:pt x="51984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" name="object 109">
              <a:extLst>
                <a:ext uri="{FF2B5EF4-FFF2-40B4-BE49-F238E27FC236}">
                  <a16:creationId xmlns:a16="http://schemas.microsoft.com/office/drawing/2014/main" xmlns="" id="{F47E2BFE-F119-8547-D388-0FD31BCF93FB}"/>
                </a:ext>
              </a:extLst>
            </p:cNvPr>
            <p:cNvSpPr/>
            <p:nvPr/>
          </p:nvSpPr>
          <p:spPr>
            <a:xfrm>
              <a:off x="2273579" y="548680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object 110">
              <a:extLst>
                <a:ext uri="{FF2B5EF4-FFF2-40B4-BE49-F238E27FC236}">
                  <a16:creationId xmlns:a16="http://schemas.microsoft.com/office/drawing/2014/main" xmlns="" id="{6E7036A9-8665-E17D-39D5-592E77D5D51D}"/>
                </a:ext>
              </a:extLst>
            </p:cNvPr>
            <p:cNvSpPr/>
            <p:nvPr/>
          </p:nvSpPr>
          <p:spPr>
            <a:xfrm>
              <a:off x="2273579" y="5659920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bject 111">
              <a:extLst>
                <a:ext uri="{FF2B5EF4-FFF2-40B4-BE49-F238E27FC236}">
                  <a16:creationId xmlns:a16="http://schemas.microsoft.com/office/drawing/2014/main" xmlns="" id="{28774E5A-0939-33DB-1CA2-7643E3883EDE}"/>
                </a:ext>
              </a:extLst>
            </p:cNvPr>
            <p:cNvSpPr/>
            <p:nvPr/>
          </p:nvSpPr>
          <p:spPr>
            <a:xfrm>
              <a:off x="2273579" y="5962865"/>
              <a:ext cx="43815" cy="130175"/>
            </a:xfrm>
            <a:custGeom>
              <a:avLst/>
              <a:gdLst/>
              <a:ahLst/>
              <a:cxnLst/>
              <a:rect l="l" t="t" r="r" b="b"/>
              <a:pathLst>
                <a:path w="43814" h="130175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130175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object 112">
              <a:extLst>
                <a:ext uri="{FF2B5EF4-FFF2-40B4-BE49-F238E27FC236}">
                  <a16:creationId xmlns:a16="http://schemas.microsoft.com/office/drawing/2014/main" xmlns="" id="{CFCDF3B0-FD2E-92B9-91E9-15D783A0C480}"/>
                </a:ext>
              </a:extLst>
            </p:cNvPr>
            <p:cNvSpPr/>
            <p:nvPr/>
          </p:nvSpPr>
          <p:spPr>
            <a:xfrm>
              <a:off x="2316899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89889">
                  <a:moveTo>
                    <a:pt x="43319" y="86563"/>
                  </a:moveTo>
                  <a:lnTo>
                    <a:pt x="0" y="86563"/>
                  </a:lnTo>
                  <a:lnTo>
                    <a:pt x="0" y="216408"/>
                  </a:lnTo>
                  <a:lnTo>
                    <a:pt x="43319" y="216408"/>
                  </a:lnTo>
                  <a:lnTo>
                    <a:pt x="43319" y="86563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object 113">
              <a:extLst>
                <a:ext uri="{FF2B5EF4-FFF2-40B4-BE49-F238E27FC236}">
                  <a16:creationId xmlns:a16="http://schemas.microsoft.com/office/drawing/2014/main" xmlns="" id="{CB3E604F-D16E-30CA-88A1-7C67F9915CFC}"/>
                </a:ext>
              </a:extLst>
            </p:cNvPr>
            <p:cNvSpPr/>
            <p:nvPr/>
          </p:nvSpPr>
          <p:spPr>
            <a:xfrm>
              <a:off x="2316899" y="5486806"/>
              <a:ext cx="43815" cy="346710"/>
            </a:xfrm>
            <a:custGeom>
              <a:avLst/>
              <a:gdLst/>
              <a:ahLst/>
              <a:cxnLst/>
              <a:rect l="l" t="t" r="r" b="b"/>
              <a:pathLst>
                <a:path w="43814" h="346710">
                  <a:moveTo>
                    <a:pt x="43319" y="302945"/>
                  </a:moveTo>
                  <a:lnTo>
                    <a:pt x="0" y="302945"/>
                  </a:lnTo>
                  <a:lnTo>
                    <a:pt x="0" y="346227"/>
                  </a:lnTo>
                  <a:lnTo>
                    <a:pt x="43319" y="346227"/>
                  </a:lnTo>
                  <a:lnTo>
                    <a:pt x="43319" y="302945"/>
                  </a:lnTo>
                  <a:close/>
                </a:path>
                <a:path w="43814" h="346710">
                  <a:moveTo>
                    <a:pt x="43319" y="216382"/>
                  </a:moveTo>
                  <a:lnTo>
                    <a:pt x="0" y="216382"/>
                  </a:lnTo>
                  <a:lnTo>
                    <a:pt x="0" y="259664"/>
                  </a:lnTo>
                  <a:lnTo>
                    <a:pt x="43319" y="259664"/>
                  </a:lnTo>
                  <a:lnTo>
                    <a:pt x="43319" y="216382"/>
                  </a:lnTo>
                  <a:close/>
                </a:path>
                <a:path w="43814" h="346710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34671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object 114">
              <a:extLst>
                <a:ext uri="{FF2B5EF4-FFF2-40B4-BE49-F238E27FC236}">
                  <a16:creationId xmlns:a16="http://schemas.microsoft.com/office/drawing/2014/main" xmlns="" id="{1107D09D-6CA7-A773-C074-CAC5C5EFA5C7}"/>
                </a:ext>
              </a:extLst>
            </p:cNvPr>
            <p:cNvSpPr/>
            <p:nvPr/>
          </p:nvSpPr>
          <p:spPr>
            <a:xfrm>
              <a:off x="2316899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object 115">
              <a:extLst>
                <a:ext uri="{FF2B5EF4-FFF2-40B4-BE49-F238E27FC236}">
                  <a16:creationId xmlns:a16="http://schemas.microsoft.com/office/drawing/2014/main" xmlns="" id="{A833A197-8537-C600-507A-263D925E1E75}"/>
                </a:ext>
              </a:extLst>
            </p:cNvPr>
            <p:cNvSpPr/>
            <p:nvPr/>
          </p:nvSpPr>
          <p:spPr>
            <a:xfrm>
              <a:off x="2360218" y="501074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object 116">
              <a:extLst>
                <a:ext uri="{FF2B5EF4-FFF2-40B4-BE49-F238E27FC236}">
                  <a16:creationId xmlns:a16="http://schemas.microsoft.com/office/drawing/2014/main" xmlns="" id="{9158362A-D91D-C9AB-EF09-8E75D739F01A}"/>
                </a:ext>
              </a:extLst>
            </p:cNvPr>
            <p:cNvSpPr/>
            <p:nvPr/>
          </p:nvSpPr>
          <p:spPr>
            <a:xfrm>
              <a:off x="2360218" y="5270411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object 117">
              <a:extLst>
                <a:ext uri="{FF2B5EF4-FFF2-40B4-BE49-F238E27FC236}">
                  <a16:creationId xmlns:a16="http://schemas.microsoft.com/office/drawing/2014/main" xmlns="" id="{0D1023DA-B3AD-9683-FAB6-D8EA5103F9FA}"/>
                </a:ext>
              </a:extLst>
            </p:cNvPr>
            <p:cNvSpPr/>
            <p:nvPr/>
          </p:nvSpPr>
          <p:spPr>
            <a:xfrm>
              <a:off x="2360218" y="540025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object 118">
              <a:extLst>
                <a:ext uri="{FF2B5EF4-FFF2-40B4-BE49-F238E27FC236}">
                  <a16:creationId xmlns:a16="http://schemas.microsoft.com/office/drawing/2014/main" xmlns="" id="{D81C0BF2-9A54-C40D-8E71-50B068F92E85}"/>
                </a:ext>
              </a:extLst>
            </p:cNvPr>
            <p:cNvSpPr/>
            <p:nvPr/>
          </p:nvSpPr>
          <p:spPr>
            <a:xfrm>
              <a:off x="2360218" y="5530088"/>
              <a:ext cx="43815" cy="303530"/>
            </a:xfrm>
            <a:custGeom>
              <a:avLst/>
              <a:gdLst/>
              <a:ahLst/>
              <a:cxnLst/>
              <a:rect l="l" t="t" r="r" b="b"/>
              <a:pathLst>
                <a:path w="43814" h="30352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03529">
                  <a:moveTo>
                    <a:pt x="43319" y="173101"/>
                  </a:moveTo>
                  <a:lnTo>
                    <a:pt x="0" y="173101"/>
                  </a:lnTo>
                  <a:lnTo>
                    <a:pt x="0" y="216382"/>
                  </a:lnTo>
                  <a:lnTo>
                    <a:pt x="43319" y="216382"/>
                  </a:lnTo>
                  <a:lnTo>
                    <a:pt x="43319" y="173101"/>
                  </a:lnTo>
                  <a:close/>
                </a:path>
                <a:path w="43814" h="303529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30352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object 119">
              <a:extLst>
                <a:ext uri="{FF2B5EF4-FFF2-40B4-BE49-F238E27FC236}">
                  <a16:creationId xmlns:a16="http://schemas.microsoft.com/office/drawing/2014/main" xmlns="" id="{5A7C9A69-CA43-40DA-537B-7449A38AAAE3}"/>
                </a:ext>
              </a:extLst>
            </p:cNvPr>
            <p:cNvSpPr/>
            <p:nvPr/>
          </p:nvSpPr>
          <p:spPr>
            <a:xfrm>
              <a:off x="2360218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object 120">
              <a:extLst>
                <a:ext uri="{FF2B5EF4-FFF2-40B4-BE49-F238E27FC236}">
                  <a16:creationId xmlns:a16="http://schemas.microsoft.com/office/drawing/2014/main" xmlns="" id="{45FC4750-8D85-A285-844E-F3F5BA7AFF8F}"/>
                </a:ext>
              </a:extLst>
            </p:cNvPr>
            <p:cNvSpPr/>
            <p:nvPr/>
          </p:nvSpPr>
          <p:spPr>
            <a:xfrm>
              <a:off x="2403538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bject 121">
              <a:extLst>
                <a:ext uri="{FF2B5EF4-FFF2-40B4-BE49-F238E27FC236}">
                  <a16:creationId xmlns:a16="http://schemas.microsoft.com/office/drawing/2014/main" xmlns="" id="{A095AC49-F1E4-B0AB-B414-C03721DBBC7D}"/>
                </a:ext>
              </a:extLst>
            </p:cNvPr>
            <p:cNvSpPr/>
            <p:nvPr/>
          </p:nvSpPr>
          <p:spPr>
            <a:xfrm>
              <a:off x="2403538" y="5530088"/>
              <a:ext cx="43815" cy="433070"/>
            </a:xfrm>
            <a:custGeom>
              <a:avLst/>
              <a:gdLst/>
              <a:ahLst/>
              <a:cxnLst/>
              <a:rect l="l" t="t" r="r" b="b"/>
              <a:pathLst>
                <a:path w="43814" h="433070">
                  <a:moveTo>
                    <a:pt x="43319" y="346214"/>
                  </a:moveTo>
                  <a:lnTo>
                    <a:pt x="0" y="346214"/>
                  </a:lnTo>
                  <a:lnTo>
                    <a:pt x="0" y="432765"/>
                  </a:lnTo>
                  <a:lnTo>
                    <a:pt x="43319" y="432765"/>
                  </a:lnTo>
                  <a:lnTo>
                    <a:pt x="43319" y="346214"/>
                  </a:lnTo>
                  <a:close/>
                </a:path>
                <a:path w="43814" h="433070">
                  <a:moveTo>
                    <a:pt x="43319" y="129832"/>
                  </a:moveTo>
                  <a:lnTo>
                    <a:pt x="0" y="129832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129832"/>
                  </a:lnTo>
                  <a:close/>
                </a:path>
                <a:path w="43814" h="43307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object 122">
              <a:extLst>
                <a:ext uri="{FF2B5EF4-FFF2-40B4-BE49-F238E27FC236}">
                  <a16:creationId xmlns:a16="http://schemas.microsoft.com/office/drawing/2014/main" xmlns="" id="{213EDE99-4548-3112-11BA-D9C208841EBB}"/>
                </a:ext>
              </a:extLst>
            </p:cNvPr>
            <p:cNvSpPr/>
            <p:nvPr/>
          </p:nvSpPr>
          <p:spPr>
            <a:xfrm>
              <a:off x="2403538" y="604941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370307F6-5D5E-5796-6929-7A6350962CFB}"/>
              </a:ext>
            </a:extLst>
          </p:cNvPr>
          <p:cNvSpPr txBox="1"/>
          <p:nvPr/>
        </p:nvSpPr>
        <p:spPr>
          <a:xfrm>
            <a:off x="2554024" y="4417062"/>
            <a:ext cx="3527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код ссылка на сайт</a:t>
            </a:r>
          </a:p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униципального образования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3C3E6C08-6A61-524D-B2C7-376AAAF57D5B}"/>
              </a:ext>
            </a:extLst>
          </p:cNvPr>
          <p:cNvSpPr txBox="1"/>
          <p:nvPr/>
        </p:nvSpPr>
        <p:spPr>
          <a:xfrm>
            <a:off x="3058052" y="1599455"/>
            <a:ext cx="501283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Октябрьск,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уполномоченный</a:t>
            </a:r>
          </a:p>
          <a:p>
            <a:endParaRPr lang="ru-RU" sz="8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Владимир Викторович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Ревин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 (84646) 2 11 50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oktyabrsk@mail.ru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object 34">
            <a:extLst>
              <a:ext uri="{FF2B5EF4-FFF2-40B4-BE49-F238E27FC236}">
                <a16:creationId xmlns:a16="http://schemas.microsoft.com/office/drawing/2014/main" xmlns="" id="{63EB6339-BF02-4B0F-89DB-BCD536F6D14C}"/>
              </a:ext>
            </a:extLst>
          </p:cNvPr>
          <p:cNvSpPr txBox="1"/>
          <p:nvPr/>
        </p:nvSpPr>
        <p:spPr>
          <a:xfrm>
            <a:off x="9143292" y="490967"/>
            <a:ext cx="2285697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Наименование муниципального образования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xmlns="" id="{857C717E-7602-4F20-83C2-90D766E530F2}"/>
              </a:ext>
            </a:extLst>
          </p:cNvPr>
          <p:cNvSpPr/>
          <p:nvPr/>
        </p:nvSpPr>
        <p:spPr>
          <a:xfrm>
            <a:off x="469931" y="1370186"/>
            <a:ext cx="1954092" cy="24858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i="1" dirty="0"/>
              <a:t>ФОТО Главы ОМС</a:t>
            </a:r>
          </a:p>
        </p:txBody>
      </p:sp>
      <p:pic>
        <p:nvPicPr>
          <p:cNvPr id="9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695" y="249319"/>
            <a:ext cx="807800" cy="80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1" y="1298676"/>
            <a:ext cx="2462133" cy="262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984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="" xmlns:a16="http://schemas.microsoft.com/office/drawing/2014/main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="" xmlns:a16="http://schemas.microsoft.com/office/drawing/2014/main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="" xmlns:a16="http://schemas.microsoft.com/office/drawing/2014/main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РЕСУРСНО-СЫРЬЕВОЙ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="" xmlns:a16="http://schemas.microsoft.com/office/drawing/2014/main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BB150C80-1A2C-4834-A97D-6086F25256E1}"/>
              </a:ext>
            </a:extLst>
          </p:cNvPr>
          <p:cNvSpPr txBox="1"/>
          <p:nvPr/>
        </p:nvSpPr>
        <p:spPr>
          <a:xfrm>
            <a:off x="318974" y="1439155"/>
            <a:ext cx="11428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Минерально-сырьевой потенциал городского округа Октябрьск - это строительные камни, глины, пески строительные, асфальтиты и битумы. Кирпично-черепичное сырье, керамзитовое сырье, песчано-гравийные материалы.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начале прошлого столетия разработано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Батракское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месторождение керамзитовой глины. Объем керамзитовой глины по данным геологической разведки составляет 3,73 млн.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куб.м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Батракское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месторождение расположено в 2 километрах севернее железнодорожной станции Октябрьск Куйбышевской железной дороги. 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="" xmlns:a16="http://schemas.microsoft.com/office/drawing/2014/main" id="{996F8FB1-DB92-4114-8B7D-91065B7CAF74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="" xmlns:a16="http://schemas.microsoft.com/office/drawing/2014/main" id="{59AB7D96-537D-4C35-A34A-F28CA261398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="" xmlns:a16="http://schemas.microsoft.com/office/drawing/2014/main" id="{67542C28-2E90-48BC-8C96-2FF1D3FECA65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="" xmlns:a16="http://schemas.microsoft.com/office/drawing/2014/main" id="{B0FFC844-E4E9-42FA-A294-05782404047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="" xmlns:a16="http://schemas.microsoft.com/office/drawing/2014/main" id="{F42F5336-003B-4CB9-B820-5F7EC9D9CD0C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="" xmlns:a16="http://schemas.microsoft.com/office/drawing/2014/main" id="{32A08E02-0070-4463-8CAF-7C6359D1274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="" xmlns:a16="http://schemas.microsoft.com/office/drawing/2014/main" id="{5C181E2A-5AF9-40EA-9485-95EF00C403A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="" xmlns:a16="http://schemas.microsoft.com/office/drawing/2014/main" id="{84C811B8-28DB-4AA7-BF18-CF47C707F49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="" xmlns:a16="http://schemas.microsoft.com/office/drawing/2014/main" id="{572EC1E2-8D29-42AD-8392-B1F85629D31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="" xmlns:a16="http://schemas.microsoft.com/office/drawing/2014/main" id="{C1227EC5-4DF7-4C68-A477-FEC53AAE3B7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="" xmlns:a16="http://schemas.microsoft.com/office/drawing/2014/main" id="{8E014753-DDC5-4871-8899-017F7BE640FE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="" xmlns:a16="http://schemas.microsoft.com/office/drawing/2014/main" id="{68DCC96E-2A08-45AB-A560-C3CCF67D9D0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="" xmlns:a16="http://schemas.microsoft.com/office/drawing/2014/main" id="{459E4DC0-BD34-4C4F-9C2F-D99E3C5B969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="" xmlns:a16="http://schemas.microsoft.com/office/drawing/2014/main" id="{A4347E3A-2A6B-4E5D-9485-58CAE446166D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="" xmlns:a16="http://schemas.microsoft.com/office/drawing/2014/main" id="{C4A1EBE8-3DFC-4AFA-8D05-8F762F703418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="" xmlns:a16="http://schemas.microsoft.com/office/drawing/2014/main" id="{53B51C05-56C0-45FC-8F8E-6CF060FC607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="" xmlns:a16="http://schemas.microsoft.com/office/drawing/2014/main" id="{21ABF3A7-13D5-4F01-AC4B-B5DB56D9D465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="" xmlns:a16="http://schemas.microsoft.com/office/drawing/2014/main" id="{057B7C77-D66C-45E7-BF6C-4A4CC220A99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="" xmlns:a16="http://schemas.microsoft.com/office/drawing/2014/main" id="{BEDFF433-69E5-405B-985D-C12720F736E6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="" xmlns:a16="http://schemas.microsoft.com/office/drawing/2014/main" id="{CB640F8F-9D55-44D0-A391-F3A1600E408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="" xmlns:a16="http://schemas.microsoft.com/office/drawing/2014/main" id="{DA115763-BA2B-4781-B5BE-0232F496B72C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="" xmlns:a16="http://schemas.microsoft.com/office/drawing/2014/main" id="{1912DC7E-9CED-4640-A5EE-489F618E8808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="" xmlns:a16="http://schemas.microsoft.com/office/drawing/2014/main" id="{B932A438-0903-4E29-A73A-CAD60C7B815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="" xmlns:a16="http://schemas.microsoft.com/office/drawing/2014/main" id="{97328D8A-BD0F-43D4-89F3-6C098D240A3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="" xmlns:a16="http://schemas.microsoft.com/office/drawing/2014/main" id="{93CF21AB-65EC-4FD1-BA50-9FF60270EC34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="" xmlns:a16="http://schemas.microsoft.com/office/drawing/2014/main" id="{745770D7-440C-4147-A3F4-5E35E274493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="" xmlns:a16="http://schemas.microsoft.com/office/drawing/2014/main" id="{89CC25AD-231B-485D-9F2E-23602208E50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="" xmlns:a16="http://schemas.microsoft.com/office/drawing/2014/main" id="{92E4C73F-83E0-4DDB-A1C8-5E0E20FD234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="" xmlns:a16="http://schemas.microsoft.com/office/drawing/2014/main" id="{A27894F7-8316-48F9-A4FB-3DA85D5695B6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="" xmlns:a16="http://schemas.microsoft.com/office/drawing/2014/main" id="{B35138AF-90B3-4EDC-9C27-F51CDDDEDF57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="" xmlns:a16="http://schemas.microsoft.com/office/drawing/2014/main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C:\Users\BazarnovaIV\Desktop\Без имени-1 копия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" t="20788" r="8946"/>
          <a:stretch/>
        </p:blipFill>
        <p:spPr bwMode="auto">
          <a:xfrm>
            <a:off x="497540" y="2970893"/>
            <a:ext cx="7899328" cy="3402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291" y="2970893"/>
            <a:ext cx="3059133" cy="651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14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353024"/>
            <a:ext cx="8748825" cy="508794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ПОТЕНЦИАЛ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993D1A9-E626-4A6C-9C60-968BCDCAC4DC}"/>
              </a:ext>
            </a:extLst>
          </p:cNvPr>
          <p:cNvSpPr txBox="1"/>
          <p:nvPr/>
        </p:nvSpPr>
        <p:spPr>
          <a:xfrm>
            <a:off x="761998" y="1969915"/>
            <a:ext cx="6179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ГБПОУ 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Октябрьский техникум строительных и сервисных технологий им. В.Г.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Кубасова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обучающихся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372 чел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Количество выпускников –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170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чел.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36935FE8-B426-4505-9319-A3C7A6C4D2B8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1B136828-E634-4168-B691-4047DEEE7E1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2D5571F1-BA69-4B7F-831F-F3C2F0B542F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95B65261-9CE7-4907-94DC-D3993B361E4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7710F683-B86E-4C31-B9FF-2C64BDCF259C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AD6EAF-BF06-4B5F-AFCE-7DB6590C6A96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E9FDE1DE-457B-42F5-83BF-3A761617D22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E9CBDC72-5D78-476C-B556-56012E7D74D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667AA36E-5717-47B2-A1F6-AB3E9C2707D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9C93A59-CE09-4062-8BF3-3EF07F1BEF1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B5C5141E-D7EB-4AE7-8A9B-C148A61780FB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B6E145E2-AFA4-4D2C-9E28-29BDA91C98D5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27A0F2D6-E2EB-41E5-B5A3-C09BE559C807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525EEE0-AD70-46C1-B091-0F3F49CC7E5B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B8250306-A581-4B0A-A5AE-6FFD88EE3B3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C989A64B-C8A6-4D3A-9DF7-6A2D0416CA0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75D98639-9D8F-4550-BBB1-6EC2D157F486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2C9350BF-D2F0-4725-A2D2-68B43BC67C53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501882F2-78AC-4451-B7BD-DB1B932C3B8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96D96FA0-0087-461F-9F02-9375554D99B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78047F55-E839-4311-A27D-60DB72717C0B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5F0BC8E5-F13F-41A1-A181-C7612B472F7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068EE01B-6537-4D30-ACB7-383C8D859F6C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F47721FF-41A9-441A-AE59-29B9F4D0686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E6B1C405-9469-4EAB-BE62-BAB2027E6D8B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B259320D-0515-4D4D-B55B-67D8ECD47CA7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1ED1A529-EC8F-4CF2-955A-285610BEBB2B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2AE618B4-9509-4E40-9E40-19BF3EA13812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1A461D92-7E1D-40EB-95E8-46E78180FB0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9A2D2627-D4DB-4FAA-8243-71F1C91A8E3F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327078"/>
              </p:ext>
            </p:extLst>
          </p:nvPr>
        </p:nvGraphicFramePr>
        <p:xfrm>
          <a:off x="4364181" y="3599258"/>
          <a:ext cx="7536874" cy="22661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49174"/>
                <a:gridCol w="1787700"/>
              </a:tblGrid>
              <a:tr h="54325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образовательной программы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</a:t>
                      </a:r>
                      <a:r>
                        <a:rPr lang="ru-RU" sz="1400" b="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обучения</a:t>
                      </a:r>
                    </a:p>
                  </a:txBody>
                  <a:tcPr marL="68580" marR="68580" marT="0" marB="0" anchor="ctr"/>
                </a:tc>
              </a:tr>
              <a:tr h="353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08.01.27 Мастер строительных работ  (50 человек – 1 год 10 мес.)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Очная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65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08.01.29 Мастер по ремонту и обслуживанию инженерных систем  жилищно-коммунального хозяйства (50 человек – 1 год 10 мес.)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Очная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65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08.01.31 Электромонтажник электрических сетей и электрического оборудования  (25 человек – 1 год 10 мес.)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Очная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32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08.02.14 Эксплуатация и обслуживание многоквартирного дома (25 человек – 2 год 10 мес.)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Очная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18974" y="5909602"/>
            <a:ext cx="112950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 границах транспортной доступности в  </a:t>
            </a:r>
            <a:r>
              <a:rPr lang="ru-RU" b="1" dirty="0" err="1"/>
              <a:t>г.о.Сызрань</a:t>
            </a:r>
            <a:r>
              <a:rPr lang="ru-RU" b="1" dirty="0"/>
              <a:t> </a:t>
            </a:r>
            <a:endParaRPr lang="ru-RU" b="1" dirty="0" smtClean="0"/>
          </a:p>
          <a:p>
            <a:pPr algn="ctr"/>
            <a:r>
              <a:rPr lang="ru-RU" b="1" dirty="0" smtClean="0"/>
              <a:t>(14 км </a:t>
            </a:r>
            <a:r>
              <a:rPr lang="ru-RU" b="1" dirty="0"/>
              <a:t>от г.о.Октябрьск)  трудоспособное население  - </a:t>
            </a:r>
            <a:r>
              <a:rPr lang="ru-RU" dirty="0"/>
              <a:t> 100 043 </a:t>
            </a:r>
            <a:r>
              <a:rPr lang="ru-RU" dirty="0" smtClean="0"/>
              <a:t> </a:t>
            </a:r>
            <a:r>
              <a:rPr lang="ru-RU" b="1" dirty="0" smtClean="0"/>
              <a:t>чел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6136" y="1265971"/>
            <a:ext cx="71186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Трудоспособное население г.о.Октябрьск </a:t>
            </a:r>
            <a:endParaRPr lang="ru-RU" sz="2000" b="1" dirty="0" smtClean="0"/>
          </a:p>
          <a:p>
            <a:r>
              <a:rPr lang="ru-RU" sz="2000" b="1" dirty="0" smtClean="0"/>
              <a:t>– 11496 человек, из них трудоустроено 11255 человек.</a:t>
            </a:r>
          </a:p>
          <a:p>
            <a:endParaRPr lang="ru-RU" sz="2000" b="1" dirty="0"/>
          </a:p>
        </p:txBody>
      </p:sp>
      <p:pic>
        <p:nvPicPr>
          <p:cNvPr id="43" name="Рисунок 42" descr="http://tehnikum-stroit.minobr63.ru/wp-content/uploads/2018/09/JYqlP9FTFFs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3500776"/>
            <a:ext cx="3240980" cy="2262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807" y="1352126"/>
            <a:ext cx="5493260" cy="185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63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ЭКОНОМИЧЕСКОЕ РАЗВИТИЕ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АНАЛИЗ ДЕЛОВОЙ АКТИВНОСТИ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2A323612-7DF9-4846-AE8E-618FA3841312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C37365B9-1CF8-4082-96CF-86C1886A42B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D72F2C17-315D-4A09-966C-576C84AAFE9B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E374B04A-3F39-4B53-9EC2-67D9CF2BB70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45F019FE-30A3-482C-9F40-F6F86E09D08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EE9BC837-5AE4-4728-BC8E-95109EBC193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87CE25F2-E11D-4CE4-833E-30123F2B7C6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85095680-00EE-4514-8A26-F459BD0A9D8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16657EEF-68DD-4673-B59C-8D98DDDAC9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E2B906FB-3239-4093-B612-2F133655587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45E4D822-E4EE-42A4-9505-7CADF3215FC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8FB446F1-177A-48C7-AA68-20EF8DDC4FE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EE4F620-34BF-48A9-A1B7-621B84AFD771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CDDA9A53-9881-492C-B7F1-A1F1E19D884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51B2D008-2757-4F0E-9409-F14F9A4FB0A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48C1DAE6-AA06-4ABF-A2CF-FE0A1AC7EE5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A3C765B8-4078-4139-8175-97ED205DC3A7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7FDED403-4A29-4502-BF24-D4606E10D27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FE0AD794-F979-4403-930C-178E478F025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0157E4B7-0739-4DF8-B0F4-31EF0B6D671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3BA45B2A-3BB5-4086-9D5C-94D3203BE7B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3DD37EBF-F8AF-401B-ACBA-796C367A4DB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DD75AFA1-20B6-4588-932F-FF6A8F03AE9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4CCD21D6-EC17-40B5-9405-13B79B97588B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95351AF8-95C2-4DB9-BAA6-EBD67A2730EE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AAC35899-E85D-4BCD-829F-E7D87A07183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7E1FF31D-6891-4B9C-95A9-7DCF9D37B6E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C3720EBB-6734-4891-B249-6ABFA13D530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F67DD475-2D83-491B-8A95-461853121FAD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CADFE0C7-6619-499A-899E-7F6382547D3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8975" y="2847125"/>
            <a:ext cx="3939516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Основная доля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СМСП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относится к следующим отраслям: 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торговля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оптовая 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розничная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37%;</a:t>
            </a:r>
          </a:p>
          <a:p>
            <a:pPr marL="285750" indent="-285750" algn="just">
              <a:buFontTx/>
              <a:buChar char="-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транспортировка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хранение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10 %;</a:t>
            </a:r>
          </a:p>
          <a:p>
            <a:pPr marL="285750" indent="-285750" algn="just">
              <a:buFontTx/>
              <a:buChar char="-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строительство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12 %;</a:t>
            </a:r>
          </a:p>
          <a:p>
            <a:pPr marL="285750" indent="-285750" algn="just">
              <a:buFontTx/>
              <a:buChar char="-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обрабатывающие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производства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%.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709" y="1135368"/>
            <a:ext cx="102178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Структура экономики городского округа Октябрьск</a:t>
            </a:r>
          </a:p>
          <a:p>
            <a:pPr algn="ctr"/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количество СМСП на 01.01.2026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455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689342736"/>
              </p:ext>
            </p:extLst>
          </p:nvPr>
        </p:nvGraphicFramePr>
        <p:xfrm>
          <a:off x="4142509" y="1814945"/>
          <a:ext cx="7911558" cy="4630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</p:spTree>
    <p:extLst>
      <p:ext uri="{BB962C8B-B14F-4D97-AF65-F5344CB8AC3E}">
        <p14:creationId xmlns:p14="http://schemas.microsoft.com/office/powerpoint/2010/main" val="344020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149574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ЭКОНОМИЧЕСКОЕ РАЗВИТИЕ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АНАЛИЗ ДЕЛОВОЙ АКТИВНОСТИ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CDE207B-2858-4C96-9697-288975F17C2A}"/>
              </a:ext>
            </a:extLst>
          </p:cNvPr>
          <p:cNvSpPr txBox="1"/>
          <p:nvPr/>
        </p:nvSpPr>
        <p:spPr>
          <a:xfrm>
            <a:off x="318974" y="1177999"/>
            <a:ext cx="11428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Основные показатели предпринимательской и инвестиционной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2A323612-7DF9-4846-AE8E-618FA3841312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C37365B9-1CF8-4082-96CF-86C1886A42B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D72F2C17-315D-4A09-966C-576C84AAFE9B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E374B04A-3F39-4B53-9EC2-67D9CF2BB70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45F019FE-30A3-482C-9F40-F6F86E09D08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EE9BC837-5AE4-4728-BC8E-95109EBC193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87CE25F2-E11D-4CE4-833E-30123F2B7C6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85095680-00EE-4514-8A26-F459BD0A9D8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16657EEF-68DD-4673-B59C-8D98DDDAC9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E2B906FB-3239-4093-B612-2F133655587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45E4D822-E4EE-42A4-9505-7CADF3215FC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8FB446F1-177A-48C7-AA68-20EF8DDC4FE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EE4F620-34BF-48A9-A1B7-621B84AFD771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CDDA9A53-9881-492C-B7F1-A1F1E19D8841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51B2D008-2757-4F0E-9409-F14F9A4FB0A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48C1DAE6-AA06-4ABF-A2CF-FE0A1AC7EE5D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A3C765B8-4078-4139-8175-97ED205DC3A7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7FDED403-4A29-4502-BF24-D4606E10D27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FE0AD794-F979-4403-930C-178E478F025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0157E4B7-0739-4DF8-B0F4-31EF0B6D671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3BA45B2A-3BB5-4086-9D5C-94D3203BE7B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3DD37EBF-F8AF-401B-ACBA-796C367A4DB9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DD75AFA1-20B6-4588-932F-FF6A8F03AE9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4CCD21D6-EC17-40B5-9405-13B79B97588B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95351AF8-95C2-4DB9-BAA6-EBD67A2730EE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AAC35899-E85D-4BCD-829F-E7D87A07183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7E1FF31D-6891-4B9C-95A9-7DCF9D37B6E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C3720EBB-6734-4891-B249-6ABFA13D530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F67DD475-2D83-491B-8A95-461853121FAD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CADFE0C7-6619-499A-899E-7F6382547D3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238023276"/>
              </p:ext>
            </p:extLst>
          </p:nvPr>
        </p:nvGraphicFramePr>
        <p:xfrm>
          <a:off x="2134710" y="1588675"/>
          <a:ext cx="3352074" cy="2617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919642855"/>
              </p:ext>
            </p:extLst>
          </p:nvPr>
        </p:nvGraphicFramePr>
        <p:xfrm>
          <a:off x="318974" y="4021410"/>
          <a:ext cx="3459650" cy="2534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750635218"/>
              </p:ext>
            </p:extLst>
          </p:nvPr>
        </p:nvGraphicFramePr>
        <p:xfrm>
          <a:off x="6300204" y="1578109"/>
          <a:ext cx="3576916" cy="2418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2370576622"/>
              </p:ext>
            </p:extLst>
          </p:nvPr>
        </p:nvGraphicFramePr>
        <p:xfrm>
          <a:off x="7920071" y="3999399"/>
          <a:ext cx="3634188" cy="2510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75" name="Диаграмма 74"/>
          <p:cNvGraphicFramePr/>
          <p:nvPr>
            <p:extLst>
              <p:ext uri="{D42A27DB-BD31-4B8C-83A1-F6EECF244321}">
                <p14:modId xmlns:p14="http://schemas.microsoft.com/office/powerpoint/2010/main" val="3676496111"/>
              </p:ext>
            </p:extLst>
          </p:nvPr>
        </p:nvGraphicFramePr>
        <p:xfrm>
          <a:off x="4028316" y="4125905"/>
          <a:ext cx="4009839" cy="2524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</p:spTree>
    <p:extLst>
      <p:ext uri="{BB962C8B-B14F-4D97-AF65-F5344CB8AC3E}">
        <p14:creationId xmlns:p14="http://schemas.microsoft.com/office/powerpoint/2010/main" val="101030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771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</a:t>
            </a:r>
            <a:b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АКТИВНОЙ СТАДИИ РЕАЛИЗАЦИИ</a:t>
            </a:r>
            <a:endParaRPr lang="ru-RU" sz="22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0E6E203-DF38-4991-B6CD-A96FB2A8AD3A}"/>
              </a:ext>
            </a:extLst>
          </p:cNvPr>
          <p:cNvSpPr txBox="1"/>
          <p:nvPr/>
        </p:nvSpPr>
        <p:spPr>
          <a:xfrm>
            <a:off x="275421" y="2200390"/>
            <a:ext cx="6857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Инициатор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проекта:  </a:t>
            </a:r>
            <a:r>
              <a:rPr lang="ru-RU" dirty="0"/>
              <a:t>В 2025 году команда </a:t>
            </a:r>
            <a:r>
              <a:rPr lang="ru-RU" dirty="0" err="1"/>
              <a:t>г.о</a:t>
            </a:r>
            <a:r>
              <a:rPr lang="ru-RU" dirty="0"/>
              <a:t>. Октябрьск одержала победу на </a:t>
            </a:r>
            <a:r>
              <a:rPr lang="en-US" dirty="0"/>
              <a:t>X</a:t>
            </a:r>
            <a:r>
              <a:rPr lang="ru-RU" dirty="0"/>
              <a:t> Всероссийском конкурсе с проектом «Аллея мечты».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Благоустройство комфортной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городской среды.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реализации: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2026 год.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Объем инвестиций: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122,2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млн.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Источники финансирования: </a:t>
            </a:r>
            <a:r>
              <a:rPr lang="ru-RU" dirty="0" smtClean="0"/>
              <a:t>федеральный </a:t>
            </a:r>
            <a:r>
              <a:rPr lang="ru-RU" dirty="0"/>
              <a:t>бюджет 76,5 млн.руб., областной бюджет 43,9 млн.руб., местный бюджет 1,8 млн.руб</a:t>
            </a:r>
            <a:r>
              <a:rPr lang="ru-RU" dirty="0" smtClean="0"/>
              <a:t>.</a:t>
            </a:r>
            <a:endParaRPr lang="ru-RU" dirty="0"/>
          </a:p>
          <a:p>
            <a:pPr marL="285750" indent="-285750">
              <a:buFont typeface="Arial" pitchFamily="34" charset="0"/>
              <a:buChar char="•"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68EDA679-45DB-4860-8930-A6EE74C06F23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2B9DEEAC-6128-4A26-B7A8-D09F9203FF9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410C9637-77E9-4B4C-AC94-50951C498A9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01C86778-4DC2-4178-8896-4028C5DD1C5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2A4ACA2-ECB7-46A1-A96F-F7C68C6F080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09549057-CE3C-4DBD-A2F9-DB9FFF544C8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743547F1-9735-4FBB-8307-71D9ECA0360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FEE3A3-262B-4605-8973-8FC33D55191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BB49D021-EA73-4877-B543-1773B812E1F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2B3C7BB2-8ED8-4875-8E91-D814DB9600F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86EC53F0-55B1-408F-A14D-55EA35529A66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33446C07-CE94-4767-8006-89AB60C2A23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8C94ED2-588A-49C8-B841-5AB6685DE6B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0775EE98-6334-4428-B0FE-05F6EF343AE8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A708AC05-C75B-4DF9-AA2C-EFD53A3058B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BFA3BFC5-A489-4A3B-9C61-AE695CC281D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95DDE9C4-1EA9-446F-A7CD-C46CE5A7929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11276ABA-398F-4CED-A410-743AB2A55A20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0FA7E322-62D1-41CD-AF8E-080EE4C2D8B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EEA0F416-F6A2-4541-A9EA-943AD64503F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FDAA8AF1-9A02-4CFB-B588-E129FB86D63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E0706D5C-A8DA-4662-ABA5-F1F43217B36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0C3D2FB5-3A94-4FEC-95F3-BA90DADA601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87A745F1-15A0-49D5-B191-A768FA3CA2B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4DE3AD90-31D9-4CFE-A80F-0220695E6BED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BAC34BDB-A78E-42AD-A585-A7A0CE16A33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FD655618-FEFD-4825-8926-C6865612604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58AD6959-0EB3-4EC1-8156-803CCD4BEEF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48D0D331-C20F-4CF3-89DB-03736D12348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9534C45D-521D-447F-A9E2-C8C86878BCB6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04109" y="1358313"/>
            <a:ext cx="82850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Реализация проекта «Аллея мечты» 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\\Serverdns\администрация\Ведущий специалист по режимно-секретной работе и  технической защите информации\Доклад И презентация\Фото\ФОТО\Фото к докладу Стариченко\аллея мечты 2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2" t="12488" r="11299" b="12776"/>
          <a:stretch/>
        </p:blipFill>
        <p:spPr bwMode="auto">
          <a:xfrm>
            <a:off x="7075679" y="2200391"/>
            <a:ext cx="4581766" cy="3246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8473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5" y="233411"/>
            <a:ext cx="8748825" cy="7771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</a:t>
            </a:r>
            <a:b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АКТИВНОЙ СТАДИИ РЕАЛИЗАЦИИ</a:t>
            </a:r>
            <a:endParaRPr lang="ru-RU" sz="22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68EDA679-45DB-4860-8930-A6EE74C06F23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2B9DEEAC-6128-4A26-B7A8-D09F9203FF9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410C9637-77E9-4B4C-AC94-50951C498A98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01C86778-4DC2-4178-8896-4028C5DD1C5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2A4ACA2-ECB7-46A1-A96F-F7C68C6F080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09549057-CE3C-4DBD-A2F9-DB9FFF544C8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743547F1-9735-4FBB-8307-71D9ECA0360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FEE3A3-262B-4605-8973-8FC33D55191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BB49D021-EA73-4877-B543-1773B812E1F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2B3C7BB2-8ED8-4875-8E91-D814DB9600F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86EC53F0-55B1-408F-A14D-55EA35529A66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33446C07-CE94-4767-8006-89AB60C2A23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8C94ED2-588A-49C8-B841-5AB6685DE6B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0775EE98-6334-4428-B0FE-05F6EF343AE8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A708AC05-C75B-4DF9-AA2C-EFD53A3058B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BFA3BFC5-A489-4A3B-9C61-AE695CC281D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95DDE9C4-1EA9-446F-A7CD-C46CE5A7929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11276ABA-398F-4CED-A410-743AB2A55A20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0FA7E322-62D1-41CD-AF8E-080EE4C2D8B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EEA0F416-F6A2-4541-A9EA-943AD64503F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FDAA8AF1-9A02-4CFB-B588-E129FB86D63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E0706D5C-A8DA-4662-ABA5-F1F43217B36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0C3D2FB5-3A94-4FEC-95F3-BA90DADA601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87A745F1-15A0-49D5-B191-A768FA3CA2B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4DE3AD90-31D9-4CFE-A80F-0220695E6BED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BAC34BDB-A78E-42AD-A585-A7A0CE16A33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FD655618-FEFD-4825-8926-C6865612604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58AD6959-0EB3-4EC1-8156-803CCD4BEEF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48D0D331-C20F-4CF3-89DB-03736D12348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9534C45D-521D-447F-A9E2-C8C86878BCB6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04109" y="1358313"/>
            <a:ext cx="82850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Реализация проекта «Сквер у Парка Поколений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ул. Мира и ул. Мичурина»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1" t="8972" r="14582"/>
          <a:stretch/>
        </p:blipFill>
        <p:spPr bwMode="auto">
          <a:xfrm>
            <a:off x="7273002" y="2262196"/>
            <a:ext cx="4781065" cy="3529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ShiginaNV\Downloads\2026-05-21_09-29-47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2262196"/>
            <a:ext cx="6844774" cy="371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24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5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4" y="6510214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31674" y="124757"/>
            <a:ext cx="8748825" cy="94481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РАЗДЕЛУ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F1D33F2E-6437-41B6-ADE3-2690973FAC13}"/>
              </a:ext>
            </a:extLst>
          </p:cNvPr>
          <p:cNvGrpSpPr/>
          <p:nvPr/>
        </p:nvGrpSpPr>
        <p:grpSpPr>
          <a:xfrm>
            <a:off x="7528468" y="349323"/>
            <a:ext cx="2208697" cy="496678"/>
            <a:chOff x="7528468" y="349323"/>
            <a:chExt cx="2208697" cy="496678"/>
          </a:xfrm>
        </p:grpSpPr>
        <p:grpSp>
          <p:nvGrpSpPr>
            <p:cNvPr id="39" name="object 6">
              <a:extLst>
                <a:ext uri="{FF2B5EF4-FFF2-40B4-BE49-F238E27FC236}">
                  <a16:creationId xmlns:a16="http://schemas.microsoft.com/office/drawing/2014/main" xmlns="" id="{A1A438B2-A791-4929-85C0-E515C9E24ACC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4" name="object 7">
                <a:extLst>
                  <a:ext uri="{FF2B5EF4-FFF2-40B4-BE49-F238E27FC236}">
                    <a16:creationId xmlns:a16="http://schemas.microsoft.com/office/drawing/2014/main" xmlns="" id="{38512CB8-04DF-4DFC-8346-49F02E77EB5A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5" name="object 8">
                <a:extLst>
                  <a:ext uri="{FF2B5EF4-FFF2-40B4-BE49-F238E27FC236}">
                    <a16:creationId xmlns:a16="http://schemas.microsoft.com/office/drawing/2014/main" xmlns="" id="{A7E30B21-9112-4ECD-B26E-270FE9F7D11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6" name="object 9">
                <a:extLst>
                  <a:ext uri="{FF2B5EF4-FFF2-40B4-BE49-F238E27FC236}">
                    <a16:creationId xmlns:a16="http://schemas.microsoft.com/office/drawing/2014/main" xmlns="" id="{D62373AD-5D42-491B-8F1C-1406A8319768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10">
                <a:extLst>
                  <a:ext uri="{FF2B5EF4-FFF2-40B4-BE49-F238E27FC236}">
                    <a16:creationId xmlns:a16="http://schemas.microsoft.com/office/drawing/2014/main" xmlns="" id="{3ED6BC8E-BA0A-4F3C-B465-2734054AAE2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1">
                <a:extLst>
                  <a:ext uri="{FF2B5EF4-FFF2-40B4-BE49-F238E27FC236}">
                    <a16:creationId xmlns:a16="http://schemas.microsoft.com/office/drawing/2014/main" xmlns="" id="{915A6ABD-70E6-4B8C-AF7E-51148F1AA61C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9" name="object 12">
                <a:extLst>
                  <a:ext uri="{FF2B5EF4-FFF2-40B4-BE49-F238E27FC236}">
                    <a16:creationId xmlns:a16="http://schemas.microsoft.com/office/drawing/2014/main" xmlns="" id="{716E3B84-7D7C-4C39-9292-F7F183A05AC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0" name="object 13">
                <a:extLst>
                  <a:ext uri="{FF2B5EF4-FFF2-40B4-BE49-F238E27FC236}">
                    <a16:creationId xmlns:a16="http://schemas.microsoft.com/office/drawing/2014/main" xmlns="" id="{762DFBDA-60DF-487B-A089-1636AE7749B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1" name="object 14">
                <a:extLst>
                  <a:ext uri="{FF2B5EF4-FFF2-40B4-BE49-F238E27FC236}">
                    <a16:creationId xmlns:a16="http://schemas.microsoft.com/office/drawing/2014/main" xmlns="" id="{616F04A5-0F09-48CA-8093-1EE54A558B55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15">
                <a:extLst>
                  <a:ext uri="{FF2B5EF4-FFF2-40B4-BE49-F238E27FC236}">
                    <a16:creationId xmlns:a16="http://schemas.microsoft.com/office/drawing/2014/main" xmlns="" id="{3A444E9C-404F-4942-9FB3-B030ADF64DCF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3" name="object 16">
                <a:extLst>
                  <a:ext uri="{FF2B5EF4-FFF2-40B4-BE49-F238E27FC236}">
                    <a16:creationId xmlns:a16="http://schemas.microsoft.com/office/drawing/2014/main" xmlns="" id="{ACA3613A-4870-445F-9198-3BD9A6FFBE8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4" name="object 17">
                <a:extLst>
                  <a:ext uri="{FF2B5EF4-FFF2-40B4-BE49-F238E27FC236}">
                    <a16:creationId xmlns:a16="http://schemas.microsoft.com/office/drawing/2014/main" xmlns="" id="{AA30F9AA-B223-4492-B566-97671E01D72C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5" name="object 18">
                <a:extLst>
                  <a:ext uri="{FF2B5EF4-FFF2-40B4-BE49-F238E27FC236}">
                    <a16:creationId xmlns:a16="http://schemas.microsoft.com/office/drawing/2014/main" xmlns="" id="{EBCF2FC5-7600-44EB-9EFF-128BFC53CC0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6" name="object 19">
                <a:extLst>
                  <a:ext uri="{FF2B5EF4-FFF2-40B4-BE49-F238E27FC236}">
                    <a16:creationId xmlns:a16="http://schemas.microsoft.com/office/drawing/2014/main" xmlns="" id="{84C5C46C-8818-4658-90FD-BE40916AC24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7" name="object 20">
                <a:extLst>
                  <a:ext uri="{FF2B5EF4-FFF2-40B4-BE49-F238E27FC236}">
                    <a16:creationId xmlns:a16="http://schemas.microsoft.com/office/drawing/2014/main" xmlns="" id="{033C0EEB-EB44-4D27-8831-C01B8E3F79C6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8" name="object 21">
                <a:extLst>
                  <a:ext uri="{FF2B5EF4-FFF2-40B4-BE49-F238E27FC236}">
                    <a16:creationId xmlns:a16="http://schemas.microsoft.com/office/drawing/2014/main" xmlns="" id="{F07E9770-407D-4072-8C41-D17B48104312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22">
                <a:extLst>
                  <a:ext uri="{FF2B5EF4-FFF2-40B4-BE49-F238E27FC236}">
                    <a16:creationId xmlns:a16="http://schemas.microsoft.com/office/drawing/2014/main" xmlns="" id="{87638AD3-005B-4E47-A9EA-521DF58152FF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3">
                <a:extLst>
                  <a:ext uri="{FF2B5EF4-FFF2-40B4-BE49-F238E27FC236}">
                    <a16:creationId xmlns:a16="http://schemas.microsoft.com/office/drawing/2014/main" xmlns="" id="{37E600D2-5110-4C5F-A353-D2F10DC54FDE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1" name="object 24">
                <a:extLst>
                  <a:ext uri="{FF2B5EF4-FFF2-40B4-BE49-F238E27FC236}">
                    <a16:creationId xmlns:a16="http://schemas.microsoft.com/office/drawing/2014/main" xmlns="" id="{0D7C5F51-703A-4198-8DBA-A9AE7FA76F8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2" name="object 25">
                <a:extLst>
                  <a:ext uri="{FF2B5EF4-FFF2-40B4-BE49-F238E27FC236}">
                    <a16:creationId xmlns:a16="http://schemas.microsoft.com/office/drawing/2014/main" xmlns="" id="{B7ABA893-F13A-4CA7-9FAC-81565E9298C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3" name="object 26">
                <a:extLst>
                  <a:ext uri="{FF2B5EF4-FFF2-40B4-BE49-F238E27FC236}">
                    <a16:creationId xmlns:a16="http://schemas.microsoft.com/office/drawing/2014/main" xmlns="" id="{07B77421-5DBB-4605-8114-1296EC345D12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4" name="object 27">
                <a:extLst>
                  <a:ext uri="{FF2B5EF4-FFF2-40B4-BE49-F238E27FC236}">
                    <a16:creationId xmlns:a16="http://schemas.microsoft.com/office/drawing/2014/main" xmlns="" id="{D69598F2-B798-4A29-8910-7DC7D75FFE0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5" name="object 28">
                <a:extLst>
                  <a:ext uri="{FF2B5EF4-FFF2-40B4-BE49-F238E27FC236}">
                    <a16:creationId xmlns:a16="http://schemas.microsoft.com/office/drawing/2014/main" xmlns="" id="{A23CFDF9-BFCC-4130-8CD1-B34D51A9A88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6" name="object 29">
                <a:extLst>
                  <a:ext uri="{FF2B5EF4-FFF2-40B4-BE49-F238E27FC236}">
                    <a16:creationId xmlns:a16="http://schemas.microsoft.com/office/drawing/2014/main" xmlns="" id="{00B1508B-44AA-46BE-A28E-3BC20F7DDC8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30">
                <a:extLst>
                  <a:ext uri="{FF2B5EF4-FFF2-40B4-BE49-F238E27FC236}">
                    <a16:creationId xmlns:a16="http://schemas.microsoft.com/office/drawing/2014/main" xmlns="" id="{B1D0A9F6-6521-4612-B807-E657B31C3BE9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1">
                <a:extLst>
                  <a:ext uri="{FF2B5EF4-FFF2-40B4-BE49-F238E27FC236}">
                    <a16:creationId xmlns:a16="http://schemas.microsoft.com/office/drawing/2014/main" xmlns="" id="{AC04E83B-2AE9-4DA5-9D1E-A61F75150DB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9" name="object 32">
                <a:extLst>
                  <a:ext uri="{FF2B5EF4-FFF2-40B4-BE49-F238E27FC236}">
                    <a16:creationId xmlns:a16="http://schemas.microsoft.com/office/drawing/2014/main" xmlns="" id="{96BE08B2-B031-4483-BED7-BB9AF4A470A5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0" name="object 33">
                <a:extLst>
                  <a:ext uri="{FF2B5EF4-FFF2-40B4-BE49-F238E27FC236}">
                    <a16:creationId xmlns:a16="http://schemas.microsoft.com/office/drawing/2014/main" xmlns="" id="{D2A9286C-21A7-4AD4-99F8-5F963A837CC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0" name="object 34">
              <a:extLst>
                <a:ext uri="{FF2B5EF4-FFF2-40B4-BE49-F238E27FC236}">
                  <a16:creationId xmlns:a16="http://schemas.microsoft.com/office/drawing/2014/main" xmlns="" id="{ED2F66A1-5E76-4CA2-857F-066F1D0F0309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43006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" name="Picture 2" descr="C:\Users\BazarnovaIV\Desktop\gerb-goroda-oktjabrsk-art-scale-6_00x-gigapixe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58" y="325440"/>
            <a:ext cx="651269" cy="65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2BFDAEB4-E2EC-4884-80C6-EDBD9EA120FA}"/>
              </a:ext>
            </a:extLst>
          </p:cNvPr>
          <p:cNvSpPr txBox="1"/>
          <p:nvPr/>
        </p:nvSpPr>
        <p:spPr>
          <a:xfrm>
            <a:off x="10988595" y="480226"/>
            <a:ext cx="1065472" cy="305853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9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Городской округ Октябрьск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309" y="1474520"/>
            <a:ext cx="1111019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Выгодное географическое положение: место пересечения железнодорожных путей между Европой и Азией, речного пути из верховьев Волги в Каспийское море и Волго-Донской канал в Черное море и автодороги федерального значения М5 «Москва-Челябинск»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Минерально-сырьевой потенциал: кирпично-черепичное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сырье, керамзитовое сырье, песчано-гравийные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материалы. Запасы керамзитовой глины – 3,73 млн.м3. Это позволяет развивать строительную отрасль. 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Кадровый потенциал: 11496 человек (население трудоспособного возраста)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Наличие учебного заведения среднего звена 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ГБПОУ «Октябрьский техникум строительных и сервисных технологий им. В.Г.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Кубасова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(выпуск 170 человек)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Основные отрасли для возможного развития: транспортировка и хранение; промышленное производство; строительство</a:t>
            </a:r>
          </a:p>
          <a:p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36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4842</TotalTime>
  <Words>2811</Words>
  <Application>Microsoft Office PowerPoint</Application>
  <PresentationFormat>Произвольный</PresentationFormat>
  <Paragraphs>551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МЕРОПРИЯТИЯ ПО РАЗВИТИЮ ИНФРАСТРУКТУРЫ ПРОЕКТ «НАРОДНЫЙ БЮДЖЕТ» на 2026 год  241,1 ТЫС. РУБ. – СРЕДСТВА МЕСТНОГО БЮДЖЕТА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ShiginaNV</cp:lastModifiedBy>
  <cp:revision>324</cp:revision>
  <cp:lastPrinted>2026-05-20T12:29:20Z</cp:lastPrinted>
  <dcterms:created xsi:type="dcterms:W3CDTF">2023-11-14T08:11:22Z</dcterms:created>
  <dcterms:modified xsi:type="dcterms:W3CDTF">2026-06-11T08:14:53Z</dcterms:modified>
</cp:coreProperties>
</file>